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Lst>
  <p:notesMasterIdLst>
    <p:notesMasterId r:id="rId17"/>
  </p:notesMasterIdLst>
  <p:handoutMasterIdLst>
    <p:handoutMasterId r:id="rId18"/>
  </p:handoutMasterIdLst>
  <p:sldIdLst>
    <p:sldId id="256" r:id="rId4"/>
    <p:sldId id="345" r:id="rId5"/>
    <p:sldId id="328" r:id="rId6"/>
    <p:sldId id="340" r:id="rId7"/>
    <p:sldId id="330" r:id="rId8"/>
    <p:sldId id="346" r:id="rId9"/>
    <p:sldId id="352" r:id="rId10"/>
    <p:sldId id="347" r:id="rId11"/>
    <p:sldId id="354" r:id="rId12"/>
    <p:sldId id="348" r:id="rId13"/>
    <p:sldId id="349" r:id="rId14"/>
    <p:sldId id="350" r:id="rId15"/>
    <p:sldId id="31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8" d="100"/>
          <a:sy n="68" d="100"/>
        </p:scale>
        <p:origin x="78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6FD0D6-5ED2-4390-A244-6F0BADFC2C6A}" type="datetimeFigureOut">
              <a:rPr lang="en-US" smtClean="0"/>
              <a:t>7/6/2020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A64E18-BBDA-4B88-A008-6D49601E4B59}" type="slidenum">
              <a:rPr lang="en-US" smtClean="0"/>
              <a:t>‹#›</a:t>
            </a:fld>
            <a:endParaRPr lang="en-US"/>
          </a:p>
        </p:txBody>
      </p:sp>
    </p:spTree>
    <p:extLst>
      <p:ext uri="{BB962C8B-B14F-4D97-AF65-F5344CB8AC3E}">
        <p14:creationId xmlns:p14="http://schemas.microsoft.com/office/powerpoint/2010/main" val="510659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5F4C47-EB55-4086-B415-9E87222E2A7B}" type="datetimeFigureOut">
              <a:rPr lang="en-US" smtClean="0"/>
              <a:t>7/6/2020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08AFE-3E72-4FC2-9B3C-169ED0920E0D}" type="slidenum">
              <a:rPr lang="en-US" smtClean="0"/>
              <a:t>‹#›</a:t>
            </a:fld>
            <a:endParaRPr lang="en-US"/>
          </a:p>
        </p:txBody>
      </p:sp>
    </p:spTree>
    <p:extLst>
      <p:ext uri="{BB962C8B-B14F-4D97-AF65-F5344CB8AC3E}">
        <p14:creationId xmlns:p14="http://schemas.microsoft.com/office/powerpoint/2010/main" val="138914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t>etc</a:t>
            </a:r>
            <a:r>
              <a:rPr lang="en-US" b="1" baseline="0" dirty="0"/>
              <a:t>.</a:t>
            </a:r>
            <a:endParaRPr lang="en-US" b="1" dirty="0"/>
          </a:p>
        </p:txBody>
      </p:sp>
      <p:sp>
        <p:nvSpPr>
          <p:cNvPr id="4" name="Slide Number Placeholder 3"/>
          <p:cNvSpPr>
            <a:spLocks noGrp="1"/>
          </p:cNvSpPr>
          <p:nvPr>
            <p:ph type="sldNum" sz="quarter" idx="10"/>
          </p:nvPr>
        </p:nvSpPr>
        <p:spPr/>
        <p:txBody>
          <a:bodyPr/>
          <a:lstStyle/>
          <a:p>
            <a:fld id="{FF108AFE-3E72-4FC2-9B3C-169ED0920E0D}" type="slidenum">
              <a:rPr lang="en-US" smtClean="0"/>
              <a:t>3</a:t>
            </a:fld>
            <a:endParaRPr lang="en-US"/>
          </a:p>
        </p:txBody>
      </p:sp>
    </p:spTree>
    <p:extLst>
      <p:ext uri="{BB962C8B-B14F-4D97-AF65-F5344CB8AC3E}">
        <p14:creationId xmlns:p14="http://schemas.microsoft.com/office/powerpoint/2010/main" val="169232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The metropolis shares boundaries with </a:t>
            </a:r>
            <a:r>
              <a:rPr lang="en-GB" sz="1200" b="1" dirty="0" err="1"/>
              <a:t>Afigya</a:t>
            </a:r>
            <a:r>
              <a:rPr lang="en-GB" sz="1200" b="1" dirty="0"/>
              <a:t> </a:t>
            </a:r>
            <a:r>
              <a:rPr lang="en-GB" sz="1200" b="1" dirty="0" err="1"/>
              <a:t>Kwabre</a:t>
            </a:r>
            <a:r>
              <a:rPr lang="en-GB" sz="1200" b="1" dirty="0"/>
              <a:t> District to the north, </a:t>
            </a:r>
            <a:r>
              <a:rPr lang="en-GB" sz="1200" b="1" dirty="0" err="1"/>
              <a:t>Atwima</a:t>
            </a:r>
            <a:r>
              <a:rPr lang="en-GB" sz="1200" b="1" dirty="0"/>
              <a:t> </a:t>
            </a:r>
            <a:r>
              <a:rPr lang="en-GB" sz="1200" b="1" dirty="0" err="1"/>
              <a:t>Kwanwoma</a:t>
            </a:r>
            <a:r>
              <a:rPr lang="en-GB" sz="1200" b="1" dirty="0"/>
              <a:t> District to the south, </a:t>
            </a:r>
            <a:r>
              <a:rPr lang="en-GB" sz="1200" b="1" dirty="0" err="1"/>
              <a:t>Asokore</a:t>
            </a:r>
            <a:r>
              <a:rPr lang="en-GB" sz="1200" b="1" dirty="0"/>
              <a:t> </a:t>
            </a:r>
            <a:r>
              <a:rPr lang="en-GB" sz="1200" b="1" dirty="0" err="1"/>
              <a:t>Mampong</a:t>
            </a:r>
            <a:r>
              <a:rPr lang="en-GB" sz="1200" b="1" dirty="0"/>
              <a:t> Municipal and </a:t>
            </a:r>
            <a:r>
              <a:rPr lang="en-GB" sz="1200" b="1" dirty="0" err="1"/>
              <a:t>Oforikrom</a:t>
            </a:r>
            <a:r>
              <a:rPr lang="en-GB" sz="1200" b="1" dirty="0"/>
              <a:t> Municipal to the east and </a:t>
            </a:r>
            <a:r>
              <a:rPr lang="en-GB" sz="1200" b="1" dirty="0" err="1"/>
              <a:t>Kwadaso</a:t>
            </a:r>
            <a:r>
              <a:rPr lang="en-GB" sz="1200" b="1" dirty="0"/>
              <a:t> Municipal to the west. It also shares boundaries with </a:t>
            </a:r>
            <a:r>
              <a:rPr lang="en-GB" sz="1200" b="1" dirty="0" err="1"/>
              <a:t>Atwima</a:t>
            </a:r>
            <a:r>
              <a:rPr lang="en-GB" sz="1200" b="1" dirty="0"/>
              <a:t> </a:t>
            </a:r>
            <a:r>
              <a:rPr lang="en-GB" sz="1200" b="1" dirty="0" err="1"/>
              <a:t>Nwabiagya</a:t>
            </a:r>
            <a:r>
              <a:rPr lang="en-GB" sz="1200" b="1" dirty="0"/>
              <a:t> Municipal to the North west, </a:t>
            </a:r>
            <a:r>
              <a:rPr lang="en-GB" sz="1200" b="1" dirty="0" err="1"/>
              <a:t>Suame</a:t>
            </a:r>
            <a:r>
              <a:rPr lang="en-GB" sz="1200" b="1" dirty="0"/>
              <a:t> Municipal to the north east and </a:t>
            </a:r>
            <a:r>
              <a:rPr lang="en-GB" sz="1200" b="1" dirty="0" err="1"/>
              <a:t>Asokwa</a:t>
            </a:r>
            <a:r>
              <a:rPr lang="en-GB" sz="1200" b="1" dirty="0"/>
              <a:t> Municipal Assembly to the south east.</a:t>
            </a:r>
          </a:p>
          <a:p>
            <a:endParaRPr lang="en-GB" sz="1200" b="1" dirty="0"/>
          </a:p>
          <a:p>
            <a:r>
              <a:rPr lang="en-GB" sz="1200" b="1" dirty="0"/>
              <a:t>This shows the greater Kumasi Map. However, The shaded portions (violet) shows the map of the new KMA. Adjoining Districts include </a:t>
            </a:r>
            <a:r>
              <a:rPr lang="en-GB" sz="1200" b="1" dirty="0" err="1"/>
              <a:t>Atwima</a:t>
            </a:r>
            <a:r>
              <a:rPr lang="en-GB" sz="1200" b="1" dirty="0"/>
              <a:t> </a:t>
            </a:r>
            <a:r>
              <a:rPr lang="en-GB" sz="1200" b="1" dirty="0" err="1"/>
              <a:t>Kwawoma</a:t>
            </a:r>
            <a:r>
              <a:rPr lang="en-GB" sz="1200" b="1" dirty="0"/>
              <a:t>, </a:t>
            </a:r>
            <a:r>
              <a:rPr lang="en-GB" sz="1200" b="1" dirty="0" err="1"/>
              <a:t>Asokwa</a:t>
            </a:r>
            <a:r>
              <a:rPr lang="en-GB" sz="1200" b="1" dirty="0"/>
              <a:t>, </a:t>
            </a:r>
            <a:r>
              <a:rPr lang="en-GB" sz="1200" b="1" dirty="0" err="1"/>
              <a:t>Oforikrom</a:t>
            </a:r>
            <a:r>
              <a:rPr lang="en-GB" sz="1200" b="1" dirty="0"/>
              <a:t>, </a:t>
            </a:r>
            <a:r>
              <a:rPr lang="en-GB" sz="1200" b="1" dirty="0" err="1"/>
              <a:t>Kwadaso</a:t>
            </a:r>
            <a:r>
              <a:rPr lang="en-GB" sz="1200" b="1" dirty="0"/>
              <a:t>, </a:t>
            </a:r>
            <a:r>
              <a:rPr lang="en-GB" sz="1200" b="1" dirty="0" err="1"/>
              <a:t>Asokore</a:t>
            </a:r>
            <a:r>
              <a:rPr lang="en-GB" sz="1200" b="1" dirty="0"/>
              <a:t> </a:t>
            </a:r>
            <a:r>
              <a:rPr lang="en-GB" sz="1200" b="1" dirty="0" err="1"/>
              <a:t>Mampong</a:t>
            </a:r>
            <a:r>
              <a:rPr lang="en-GB" sz="1200" b="1" dirty="0"/>
              <a:t> and </a:t>
            </a:r>
            <a:r>
              <a:rPr lang="en-GB" sz="1200" b="1" dirty="0" err="1"/>
              <a:t>Suame</a:t>
            </a:r>
            <a:r>
              <a:rPr lang="en-GB" sz="1200" b="1" dirty="0"/>
              <a:t>.</a:t>
            </a:r>
          </a:p>
          <a:p>
            <a:endParaRPr lang="en-GB" sz="1200" b="1" dirty="0"/>
          </a:p>
          <a:p>
            <a:r>
              <a:rPr lang="en-GB" sz="1200" b="1" dirty="0"/>
              <a:t>Again this shows the strategic location of the Metropolis making it possible to work together with adjoining districts in the development process</a:t>
            </a:r>
            <a:endParaRPr lang="en-US" sz="1200" b="1" dirty="0"/>
          </a:p>
          <a:p>
            <a:endParaRPr lang="en-US" sz="1200" b="1" dirty="0"/>
          </a:p>
          <a:p>
            <a:r>
              <a:rPr lang="en-US" sz="1200" b="1" dirty="0"/>
              <a:t>People moving from the South and North of the Country pass through the City of Kumasi</a:t>
            </a:r>
          </a:p>
          <a:p>
            <a:endParaRPr lang="en-US" sz="1200" b="1" dirty="0"/>
          </a:p>
          <a:p>
            <a:r>
              <a:rPr lang="en-US" sz="1200" b="1" dirty="0"/>
              <a:t>Making its location strategic, however this also comes with its challenges like poor sanitation,</a:t>
            </a:r>
            <a:r>
              <a:rPr lang="en-US" sz="1200" b="1" baseline="0" dirty="0"/>
              <a:t> congestion on available services etc</a:t>
            </a:r>
            <a:r>
              <a:rPr lang="en-US" b="1" baseline="0" dirty="0"/>
              <a:t>.</a:t>
            </a:r>
            <a:endParaRPr lang="en-US" b="1" dirty="0"/>
          </a:p>
        </p:txBody>
      </p:sp>
      <p:sp>
        <p:nvSpPr>
          <p:cNvPr id="4" name="Slide Number Placeholder 3"/>
          <p:cNvSpPr>
            <a:spLocks noGrp="1"/>
          </p:cNvSpPr>
          <p:nvPr>
            <p:ph type="sldNum" sz="quarter" idx="10"/>
          </p:nvPr>
        </p:nvSpPr>
        <p:spPr/>
        <p:txBody>
          <a:bodyPr/>
          <a:lstStyle/>
          <a:p>
            <a:fld id="{FF108AFE-3E72-4FC2-9B3C-169ED0920E0D}" type="slidenum">
              <a:rPr lang="en-US" smtClean="0"/>
              <a:t>5</a:t>
            </a:fld>
            <a:endParaRPr lang="en-US"/>
          </a:p>
        </p:txBody>
      </p:sp>
    </p:spTree>
    <p:extLst>
      <p:ext uri="{BB962C8B-B14F-4D97-AF65-F5344CB8AC3E}">
        <p14:creationId xmlns:p14="http://schemas.microsoft.com/office/powerpoint/2010/main" val="403334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6CCCD8E-6DE8-4CA1-80D3-BC07B85BBEAE}" type="datetime1">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33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0B1CAD-8DA3-4D53-8B33-2D42FBFF153A}" type="datetime1">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82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3E395E-2887-4127-8D4E-16AA0B57D913}" type="datetime1">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16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F92B29E-831F-4891-B565-1C07983C6CF9}"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62142-91FC-4387-9F85-E03753A6339C}" type="slidenum">
              <a:rPr lang="en-US" smtClean="0"/>
              <a:t>‹#›</a:t>
            </a:fld>
            <a:endParaRPr lang="en-US"/>
          </a:p>
        </p:txBody>
      </p:sp>
    </p:spTree>
    <p:extLst>
      <p:ext uri="{BB962C8B-B14F-4D97-AF65-F5344CB8AC3E}">
        <p14:creationId xmlns:p14="http://schemas.microsoft.com/office/powerpoint/2010/main" val="2435258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2B29E-831F-4891-B565-1C07983C6CF9}"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62142-91FC-4387-9F85-E03753A6339C}" type="slidenum">
              <a:rPr lang="en-US" smtClean="0"/>
              <a:t>‹#›</a:t>
            </a:fld>
            <a:endParaRPr lang="en-US"/>
          </a:p>
        </p:txBody>
      </p:sp>
    </p:spTree>
    <p:extLst>
      <p:ext uri="{BB962C8B-B14F-4D97-AF65-F5344CB8AC3E}">
        <p14:creationId xmlns:p14="http://schemas.microsoft.com/office/powerpoint/2010/main" val="2664045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2B29E-831F-4891-B565-1C07983C6CF9}"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62142-91FC-4387-9F85-E03753A6339C}" type="slidenum">
              <a:rPr lang="en-US" smtClean="0"/>
              <a:t>‹#›</a:t>
            </a:fld>
            <a:endParaRPr lang="en-US"/>
          </a:p>
        </p:txBody>
      </p:sp>
    </p:spTree>
    <p:extLst>
      <p:ext uri="{BB962C8B-B14F-4D97-AF65-F5344CB8AC3E}">
        <p14:creationId xmlns:p14="http://schemas.microsoft.com/office/powerpoint/2010/main" val="1065889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92B29E-831F-4891-B565-1C07983C6CF9}"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62142-91FC-4387-9F85-E03753A6339C}" type="slidenum">
              <a:rPr lang="en-US" smtClean="0"/>
              <a:t>‹#›</a:t>
            </a:fld>
            <a:endParaRPr lang="en-US"/>
          </a:p>
        </p:txBody>
      </p:sp>
    </p:spTree>
    <p:extLst>
      <p:ext uri="{BB962C8B-B14F-4D97-AF65-F5344CB8AC3E}">
        <p14:creationId xmlns:p14="http://schemas.microsoft.com/office/powerpoint/2010/main" val="2823147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92B29E-831F-4891-B565-1C07983C6CF9}"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62142-91FC-4387-9F85-E03753A6339C}" type="slidenum">
              <a:rPr lang="en-US" smtClean="0"/>
              <a:t>‹#›</a:t>
            </a:fld>
            <a:endParaRPr lang="en-US"/>
          </a:p>
        </p:txBody>
      </p:sp>
    </p:spTree>
    <p:extLst>
      <p:ext uri="{BB962C8B-B14F-4D97-AF65-F5344CB8AC3E}">
        <p14:creationId xmlns:p14="http://schemas.microsoft.com/office/powerpoint/2010/main" val="3439308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92B29E-831F-4891-B565-1C07983C6CF9}"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862142-91FC-4387-9F85-E03753A6339C}" type="slidenum">
              <a:rPr lang="en-US" smtClean="0"/>
              <a:t>‹#›</a:t>
            </a:fld>
            <a:endParaRPr lang="en-US"/>
          </a:p>
        </p:txBody>
      </p:sp>
    </p:spTree>
    <p:extLst>
      <p:ext uri="{BB962C8B-B14F-4D97-AF65-F5344CB8AC3E}">
        <p14:creationId xmlns:p14="http://schemas.microsoft.com/office/powerpoint/2010/main" val="1722862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2B29E-831F-4891-B565-1C07983C6CF9}"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862142-91FC-4387-9F85-E03753A6339C}" type="slidenum">
              <a:rPr lang="en-US" smtClean="0"/>
              <a:t>‹#›</a:t>
            </a:fld>
            <a:endParaRPr lang="en-US"/>
          </a:p>
        </p:txBody>
      </p:sp>
    </p:spTree>
    <p:extLst>
      <p:ext uri="{BB962C8B-B14F-4D97-AF65-F5344CB8AC3E}">
        <p14:creationId xmlns:p14="http://schemas.microsoft.com/office/powerpoint/2010/main" val="2552831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F92B29E-831F-4891-B565-1C07983C6CF9}"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62142-91FC-4387-9F85-E03753A6339C}" type="slidenum">
              <a:rPr lang="en-US" smtClean="0"/>
              <a:t>‹#›</a:t>
            </a:fld>
            <a:endParaRPr lang="en-US"/>
          </a:p>
        </p:txBody>
      </p:sp>
    </p:spTree>
    <p:extLst>
      <p:ext uri="{BB962C8B-B14F-4D97-AF65-F5344CB8AC3E}">
        <p14:creationId xmlns:p14="http://schemas.microsoft.com/office/powerpoint/2010/main" val="391914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BE3914-136D-43C7-AFD3-46B30E00293C}" type="datetime1">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44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F92B29E-831F-4891-B565-1C07983C6CF9}"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62142-91FC-4387-9F85-E03753A6339C}" type="slidenum">
              <a:rPr lang="en-US" smtClean="0"/>
              <a:t>‹#›</a:t>
            </a:fld>
            <a:endParaRPr lang="en-US"/>
          </a:p>
        </p:txBody>
      </p:sp>
    </p:spTree>
    <p:extLst>
      <p:ext uri="{BB962C8B-B14F-4D97-AF65-F5344CB8AC3E}">
        <p14:creationId xmlns:p14="http://schemas.microsoft.com/office/powerpoint/2010/main" val="230530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2B29E-831F-4891-B565-1C07983C6CF9}"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62142-91FC-4387-9F85-E03753A6339C}" type="slidenum">
              <a:rPr lang="en-US" smtClean="0"/>
              <a:t>‹#›</a:t>
            </a:fld>
            <a:endParaRPr lang="en-US"/>
          </a:p>
        </p:txBody>
      </p:sp>
    </p:spTree>
    <p:extLst>
      <p:ext uri="{BB962C8B-B14F-4D97-AF65-F5344CB8AC3E}">
        <p14:creationId xmlns:p14="http://schemas.microsoft.com/office/powerpoint/2010/main" val="3698426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2B29E-831F-4891-B565-1C07983C6CF9}"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62142-91FC-4387-9F85-E03753A6339C}" type="slidenum">
              <a:rPr lang="en-US" smtClean="0"/>
              <a:t>‹#›</a:t>
            </a:fld>
            <a:endParaRPr lang="en-US"/>
          </a:p>
        </p:txBody>
      </p:sp>
    </p:spTree>
    <p:extLst>
      <p:ext uri="{BB962C8B-B14F-4D97-AF65-F5344CB8AC3E}">
        <p14:creationId xmlns:p14="http://schemas.microsoft.com/office/powerpoint/2010/main" val="3128687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6CCCD8E-6DE8-4CA1-80D3-BC07B85BBEAE}" type="datetime1">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037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BE3914-136D-43C7-AFD3-46B30E00293C}" type="datetime1">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683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4511A-9467-49A9-82CF-EE99B2D6177F}" type="datetime1">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927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3D54BE-4C22-4BCF-BC8A-8A112FD09DFB}" type="datetime1">
              <a:rPr lang="en-US" smtClean="0">
                <a:solidFill>
                  <a:prstClr val="black">
                    <a:tint val="75000"/>
                  </a:prstClr>
                </a:solidFill>
              </a:rPr>
              <a:pPr/>
              <a:t>7/6/2020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733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6D975-6E7C-4B9C-AF41-C553619713EA}" type="datetime1">
              <a:rPr lang="en-US" smtClean="0">
                <a:solidFill>
                  <a:prstClr val="black">
                    <a:tint val="75000"/>
                  </a:prstClr>
                </a:solidFill>
              </a:rPr>
              <a:pPr/>
              <a:t>7/6/2020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702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8062D7-6794-4255-8AD4-EA34A204E985}" type="datetime1">
              <a:rPr lang="en-US" smtClean="0">
                <a:solidFill>
                  <a:prstClr val="black">
                    <a:tint val="75000"/>
                  </a:prstClr>
                </a:solidFill>
              </a:rPr>
              <a:pPr/>
              <a:t>7/6/2020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454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90732-5B03-4EAC-88A7-3AF600E84E1E}" type="datetime1">
              <a:rPr lang="en-US" smtClean="0">
                <a:solidFill>
                  <a:prstClr val="black">
                    <a:tint val="75000"/>
                  </a:prstClr>
                </a:solidFill>
              </a:rPr>
              <a:pPr/>
              <a:t>7/6/2020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25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4511A-9467-49A9-82CF-EE99B2D6177F}" type="datetime1">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781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2C95C0E-12B8-4D73-84AC-5C1232E0CCA9}" type="datetime1">
              <a:rPr lang="en-US" smtClean="0">
                <a:solidFill>
                  <a:prstClr val="black">
                    <a:tint val="75000"/>
                  </a:prstClr>
                </a:solidFill>
              </a:rPr>
              <a:pPr/>
              <a:t>7/6/2020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442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192403-B8D9-46A7-A5A0-20DC615E7C7D}" type="datetime1">
              <a:rPr lang="en-US" smtClean="0">
                <a:solidFill>
                  <a:prstClr val="black">
                    <a:tint val="75000"/>
                  </a:prstClr>
                </a:solidFill>
              </a:rPr>
              <a:pPr/>
              <a:t>7/6/2020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60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0B1CAD-8DA3-4D53-8B33-2D42FBFF153A}" type="datetime1">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804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3E395E-2887-4127-8D4E-16AA0B57D913}" type="datetime1">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68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3D54BE-4C22-4BCF-BC8A-8A112FD09DFB}" type="datetime1">
              <a:rPr lang="en-US" smtClean="0">
                <a:solidFill>
                  <a:prstClr val="black">
                    <a:tint val="75000"/>
                  </a:prstClr>
                </a:solidFill>
              </a:rPr>
              <a:pPr/>
              <a:t>7/6/2020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87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6D975-6E7C-4B9C-AF41-C553619713EA}" type="datetime1">
              <a:rPr lang="en-US" smtClean="0">
                <a:solidFill>
                  <a:prstClr val="black">
                    <a:tint val="75000"/>
                  </a:prstClr>
                </a:solidFill>
              </a:rPr>
              <a:pPr/>
              <a:t>7/6/2020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86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8062D7-6794-4255-8AD4-EA34A204E985}" type="datetime1">
              <a:rPr lang="en-US" smtClean="0">
                <a:solidFill>
                  <a:prstClr val="black">
                    <a:tint val="75000"/>
                  </a:prstClr>
                </a:solidFill>
              </a:rPr>
              <a:pPr/>
              <a:t>7/6/2020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17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90732-5B03-4EAC-88A7-3AF600E84E1E}" type="datetime1">
              <a:rPr lang="en-US" smtClean="0">
                <a:solidFill>
                  <a:prstClr val="black">
                    <a:tint val="75000"/>
                  </a:prstClr>
                </a:solidFill>
              </a:rPr>
              <a:pPr/>
              <a:t>7/6/2020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69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2C95C0E-12B8-4D73-84AC-5C1232E0CCA9}" type="datetime1">
              <a:rPr lang="en-US" smtClean="0">
                <a:solidFill>
                  <a:prstClr val="black">
                    <a:tint val="75000"/>
                  </a:prstClr>
                </a:solidFill>
              </a:rPr>
              <a:pPr/>
              <a:t>7/6/2020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7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192403-B8D9-46A7-A5A0-20DC615E7C7D}" type="datetime1">
              <a:rPr lang="en-US" smtClean="0">
                <a:solidFill>
                  <a:prstClr val="black">
                    <a:tint val="75000"/>
                  </a:prstClr>
                </a:solidFill>
              </a:rPr>
              <a:pPr/>
              <a:t>7/6/2020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62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F92B29E-831F-4891-B565-1C07983C6CF9}" type="datetimeFigureOut">
              <a:rPr lang="en-US" smtClean="0"/>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862142-91FC-4387-9F85-E03753A6339C}" type="slidenum">
              <a:rPr lang="en-US" smtClean="0"/>
              <a:t>‹#›</a:t>
            </a:fld>
            <a:endParaRPr lang="en-US"/>
          </a:p>
        </p:txBody>
      </p:sp>
    </p:spTree>
    <p:extLst>
      <p:ext uri="{BB962C8B-B14F-4D97-AF65-F5344CB8AC3E}">
        <p14:creationId xmlns:p14="http://schemas.microsoft.com/office/powerpoint/2010/main" val="359610421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F92B29E-831F-4891-B565-1C07983C6CF9}" type="datetimeFigureOut">
              <a:rPr lang="en-US" smtClean="0"/>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862142-91FC-4387-9F85-E03753A6339C}" type="slidenum">
              <a:rPr lang="en-US" smtClean="0"/>
              <a:t>‹#›</a:t>
            </a:fld>
            <a:endParaRPr lang="en-US"/>
          </a:p>
        </p:txBody>
      </p:sp>
    </p:spTree>
    <p:extLst>
      <p:ext uri="{BB962C8B-B14F-4D97-AF65-F5344CB8AC3E}">
        <p14:creationId xmlns:p14="http://schemas.microsoft.com/office/powerpoint/2010/main" val="373879420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1B22ABF-A8CE-4183-974F-59566A2D21BB}" type="datetime1">
              <a:rPr lang="en-US" smtClean="0">
                <a:solidFill>
                  <a:prstClr val="black">
                    <a:tint val="75000"/>
                  </a:prstClr>
                </a:solidFill>
              </a:rPr>
              <a:pPr/>
              <a:t>7/6/2020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F5E1C4-0702-49B5-8508-4390A4EC9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566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9" name="TextBox 8"/>
          <p:cNvSpPr txBox="1"/>
          <p:nvPr/>
        </p:nvSpPr>
        <p:spPr>
          <a:xfrm>
            <a:off x="0" y="0"/>
            <a:ext cx="9144000" cy="6955750"/>
          </a:xfrm>
          <a:prstGeom prst="rect">
            <a:avLst/>
          </a:prstGeom>
          <a:solidFill>
            <a:schemeClr val="accent1">
              <a:lumMod val="40000"/>
              <a:lumOff val="60000"/>
            </a:schemeClr>
          </a:solidFill>
        </p:spPr>
        <p:txBody>
          <a:bodyPr wrap="square" rtlCol="0">
            <a:spAutoFit/>
          </a:bodyPr>
          <a:lstStyle/>
          <a:p>
            <a:pPr algn="ctr"/>
            <a:r>
              <a:rPr lang="en-US" sz="3200" b="1" i="1" dirty="0"/>
              <a:t>A PRESENTATION ON THE ECONOMIC IMPACT OF COVID 19 IN KUMASI</a:t>
            </a:r>
          </a:p>
          <a:p>
            <a:pPr algn="ctr"/>
            <a:endParaRPr lang="en-US" sz="3200" b="1" i="1" dirty="0"/>
          </a:p>
          <a:p>
            <a:pPr algn="ctr"/>
            <a:endParaRPr lang="en-US" sz="3200" b="1" i="1" dirty="0"/>
          </a:p>
          <a:p>
            <a:pPr algn="ctr"/>
            <a:endParaRPr lang="en-US" sz="3200" b="1" i="1" dirty="0"/>
          </a:p>
          <a:p>
            <a:pPr algn="ctr"/>
            <a:endParaRPr lang="en-US" sz="3200" b="1" i="1" dirty="0"/>
          </a:p>
          <a:p>
            <a:pPr algn="ctr"/>
            <a:endParaRPr lang="en-US" sz="3200" b="1" i="1" dirty="0"/>
          </a:p>
          <a:p>
            <a:pPr algn="ctr"/>
            <a:endParaRPr lang="en-GB" sz="3200" dirty="0"/>
          </a:p>
          <a:p>
            <a:pPr algn="r"/>
            <a:endParaRPr lang="en-GB" sz="2400" b="1" i="1" dirty="0"/>
          </a:p>
          <a:p>
            <a:pPr algn="r"/>
            <a:endParaRPr lang="en-GB" sz="2400" b="1" i="1" dirty="0"/>
          </a:p>
          <a:p>
            <a:pPr algn="r"/>
            <a:endParaRPr lang="en-GB" sz="2400" b="1" i="1" dirty="0"/>
          </a:p>
          <a:p>
            <a:pPr algn="r"/>
            <a:endParaRPr lang="en-GB" sz="2400" b="1" i="1" dirty="0"/>
          </a:p>
          <a:p>
            <a:pPr algn="r"/>
            <a:endParaRPr lang="en-GB" sz="2400" b="1" i="1" dirty="0"/>
          </a:p>
          <a:p>
            <a:pPr algn="r"/>
            <a:endParaRPr lang="en-GB" sz="2400" b="1" i="1" dirty="0"/>
          </a:p>
          <a:p>
            <a:pPr algn="r"/>
            <a:endParaRPr lang="en-GB" sz="2400" b="1" i="1" dirty="0"/>
          </a:p>
          <a:p>
            <a:pPr algn="r"/>
            <a:r>
              <a:rPr lang="en-GB" sz="2200" b="1" i="1" dirty="0"/>
              <a:t>KUMASI METROPOLITAN ASSEMBLY  </a:t>
            </a:r>
          </a:p>
        </p:txBody>
      </p:sp>
      <p:pic>
        <p:nvPicPr>
          <p:cNvPr id="6" name="Picture 5"/>
          <p:cNvPicPr/>
          <p:nvPr/>
        </p:nvPicPr>
        <p:blipFill rotWithShape="1">
          <a:blip r:embed="rId2">
            <a:extLst>
              <a:ext uri="{BEBA8EAE-BF5A-486C-A8C5-ECC9F3942E4B}">
                <a14:imgProps xmlns:a14="http://schemas.microsoft.com/office/drawing/2010/main">
                  <a14:imgLayer r:embed="rId3">
                    <a14:imgEffect>
                      <a14:backgroundRemoval t="7167" b="90000" l="10000" r="90000">
                        <a14:foregroundMark x1="13125" y1="41583" x2="75500" y2="41583"/>
                        <a14:foregroundMark x1="81500" y1="36583" x2="31813" y2="81167"/>
                        <a14:foregroundMark x1="47438" y1="7167" x2="48188" y2="85750"/>
                      </a14:backgroundRemoval>
                    </a14:imgEffect>
                    <a14:imgEffect>
                      <a14:sharpenSoften amount="50000"/>
                    </a14:imgEffect>
                    <a14:imgEffect>
                      <a14:saturation sat="400000"/>
                    </a14:imgEffect>
                  </a14:imgLayer>
                </a14:imgProps>
              </a:ext>
            </a:extLst>
          </a:blip>
          <a:srcRect l="11258" t="5981" r="15245" b="11868"/>
          <a:stretch/>
        </p:blipFill>
        <p:spPr>
          <a:xfrm>
            <a:off x="2819400" y="1295400"/>
            <a:ext cx="3033196" cy="2645229"/>
          </a:xfrm>
          <a:prstGeom prst="rect">
            <a:avLst/>
          </a:prstGeom>
        </p:spPr>
      </p:pic>
    </p:spTree>
    <p:extLst>
      <p:ext uri="{BB962C8B-B14F-4D97-AF65-F5344CB8AC3E}">
        <p14:creationId xmlns:p14="http://schemas.microsoft.com/office/powerpoint/2010/main" val="11028848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48000">
                <a:srgbClr val="CEDC6A"/>
              </a:gs>
              <a:gs pos="0">
                <a:srgbClr val="FFFF66"/>
              </a:gs>
              <a:gs pos="91000">
                <a:srgbClr val="9CB86E"/>
              </a:gs>
              <a:gs pos="80000">
                <a:schemeClr val="accent3"/>
              </a:gs>
            </a:gsLst>
            <a:path path="shape">
              <a:fillToRect l="50000" t="50000" r="50000" b="50000"/>
            </a:path>
          </a:gradFill>
          <a:ln>
            <a:noFill/>
          </a:ln>
          <a:effectLst>
            <a:glow rad="1397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b="1" dirty="0">
                <a:solidFill>
                  <a:srgbClr val="FF0000"/>
                </a:solidFill>
                <a:effectLst>
                  <a:outerShdw blurRad="38100" dist="38100" dir="2700000" algn="tl">
                    <a:srgbClr val="000000">
                      <a:alpha val="43137"/>
                    </a:srgbClr>
                  </a:outerShdw>
                </a:effectLst>
              </a:rPr>
              <a:t>Intervention to Help The Vulnerable Groups </a:t>
            </a:r>
          </a:p>
        </p:txBody>
      </p:sp>
      <p:sp>
        <p:nvSpPr>
          <p:cNvPr id="3" name="Content Placeholder 2"/>
          <p:cNvSpPr>
            <a:spLocks noGrp="1"/>
          </p:cNvSpPr>
          <p:nvPr>
            <p:ph idx="1"/>
          </p:nvPr>
        </p:nvSpPr>
        <p:spPr>
          <a:xfrm>
            <a:off x="3505200" y="1926771"/>
            <a:ext cx="5181600" cy="4876800"/>
          </a:xfrm>
        </p:spPr>
        <p:txBody>
          <a:bodyPr>
            <a:normAutofit lnSpcReduction="10000"/>
          </a:bodyPr>
          <a:lstStyle/>
          <a:p>
            <a:r>
              <a:rPr lang="en-US" sz="2300" dirty="0">
                <a:latin typeface="Gill Sans MT" panose="020B0502020104020203" pitchFamily="34" charset="0"/>
              </a:rPr>
              <a:t>Vulnerable groups( Widows, Disabled, street children,  head potters, </a:t>
            </a:r>
            <a:r>
              <a:rPr lang="en-US" sz="2300" dirty="0" err="1">
                <a:latin typeface="Gill Sans MT" panose="020B0502020104020203" pitchFamily="34" charset="0"/>
              </a:rPr>
              <a:t>etc</a:t>
            </a:r>
            <a:r>
              <a:rPr lang="en-US" sz="2300" dirty="0">
                <a:latin typeface="Gill Sans MT" panose="020B0502020104020203" pitchFamily="34" charset="0"/>
              </a:rPr>
              <a:t>) identified were supported with:</a:t>
            </a:r>
          </a:p>
          <a:p>
            <a:pPr marL="0" indent="0">
              <a:buNone/>
            </a:pPr>
            <a:endParaRPr lang="en-US" sz="2300" dirty="0">
              <a:latin typeface="Gill Sans MT" panose="020B0502020104020203" pitchFamily="34" charset="0"/>
            </a:endParaRPr>
          </a:p>
          <a:p>
            <a:pPr lvl="1"/>
            <a:r>
              <a:rPr lang="en-US" sz="2300" dirty="0">
                <a:latin typeface="Gill Sans MT" panose="020B0502020104020203" pitchFamily="34" charset="0"/>
              </a:rPr>
              <a:t>Relief Items ( Rice, Oil, Soaps, Mackerel, </a:t>
            </a:r>
            <a:r>
              <a:rPr lang="en-US" sz="2300" dirty="0" err="1">
                <a:latin typeface="Gill Sans MT" panose="020B0502020104020203" pitchFamily="34" charset="0"/>
              </a:rPr>
              <a:t>etc</a:t>
            </a:r>
            <a:r>
              <a:rPr lang="en-US" sz="2300" dirty="0">
                <a:latin typeface="Gill Sans MT" panose="020B0502020104020203" pitchFamily="34" charset="0"/>
              </a:rPr>
              <a:t>)</a:t>
            </a:r>
          </a:p>
          <a:p>
            <a:pPr marL="457200" lvl="1" indent="0">
              <a:buNone/>
            </a:pPr>
            <a:endParaRPr lang="en-US" sz="2300" dirty="0">
              <a:latin typeface="Gill Sans MT" panose="020B0502020104020203" pitchFamily="34" charset="0"/>
            </a:endParaRPr>
          </a:p>
          <a:p>
            <a:pPr lvl="1"/>
            <a:r>
              <a:rPr lang="en-US" sz="2300" dirty="0">
                <a:latin typeface="Gill Sans MT" panose="020B0502020104020203" pitchFamily="34" charset="0"/>
              </a:rPr>
              <a:t>PPEs (Nose Masks, Gloves, Hand </a:t>
            </a:r>
            <a:r>
              <a:rPr lang="en-US" sz="2300">
                <a:latin typeface="Gill Sans MT" panose="020B0502020104020203" pitchFamily="34" charset="0"/>
              </a:rPr>
              <a:t>Sanitizers ,</a:t>
            </a:r>
            <a:endParaRPr lang="en-US" sz="2300" dirty="0">
              <a:latin typeface="Gill Sans MT" panose="020B0502020104020203" pitchFamily="34" charset="0"/>
            </a:endParaRPr>
          </a:p>
          <a:p>
            <a:pPr marL="457200" lvl="1" indent="0">
              <a:buNone/>
            </a:pPr>
            <a:endParaRPr lang="en-US" sz="2300" dirty="0">
              <a:latin typeface="Gill Sans MT" panose="020B0502020104020203" pitchFamily="34" charset="0"/>
            </a:endParaRPr>
          </a:p>
          <a:p>
            <a:pPr lvl="1"/>
            <a:r>
              <a:rPr lang="en-US" sz="2300" dirty="0">
                <a:latin typeface="Gill Sans MT" panose="020B0502020104020203" pitchFamily="34" charset="0"/>
              </a:rPr>
              <a:t>Sensitization Campaigns on radio, information </a:t>
            </a:r>
            <a:r>
              <a:rPr lang="en-US" sz="2300" dirty="0" err="1">
                <a:latin typeface="Gill Sans MT" panose="020B0502020104020203" pitchFamily="34" charset="0"/>
              </a:rPr>
              <a:t>centres</a:t>
            </a:r>
            <a:r>
              <a:rPr lang="en-US" sz="2300" dirty="0">
                <a:latin typeface="Gill Sans MT" panose="020B0502020104020203" pitchFamily="34" charset="0"/>
              </a:rPr>
              <a:t> and communities</a:t>
            </a:r>
          </a:p>
          <a:p>
            <a:pPr marL="342900" lvl="1" indent="0">
              <a:buNone/>
            </a:pPr>
            <a:endParaRPr lang="en-US" sz="2300" dirty="0">
              <a:latin typeface="Gill Sans MT" panose="020B0502020104020203" pitchFamily="34" charset="0"/>
            </a:endParaRPr>
          </a:p>
          <a:p>
            <a:pPr lvl="1"/>
            <a:r>
              <a:rPr lang="en-US" sz="2300" dirty="0">
                <a:latin typeface="Gill Sans MT" panose="020B0502020104020203" pitchFamily="34" charset="0"/>
              </a:rPr>
              <a:t>Stimulus packages for SSEs</a:t>
            </a:r>
          </a:p>
          <a:p>
            <a:pPr marL="342900" lvl="1" indent="0">
              <a:buNone/>
            </a:pPr>
            <a:endParaRPr lang="en-US" sz="23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F3F5E1C4-0702-49B5-8508-4390A4EC9103}" type="slidenum">
              <a:rPr lang="en-US" sz="2000" b="1" smtClean="0">
                <a:solidFill>
                  <a:prstClr val="black"/>
                </a:solidFill>
              </a:rPr>
              <a:pPr/>
              <a:t>10</a:t>
            </a:fld>
            <a:endParaRPr lang="en-US" sz="2000" b="1" dirty="0">
              <a:solidFill>
                <a:prstClr val="black"/>
              </a:solidFill>
            </a:endParaRPr>
          </a:p>
        </p:txBody>
      </p:sp>
      <p:sp>
        <p:nvSpPr>
          <p:cNvPr id="5" name="Content Placeholder 2"/>
          <p:cNvSpPr txBox="1">
            <a:spLocks/>
          </p:cNvSpPr>
          <p:nvPr/>
        </p:nvSpPr>
        <p:spPr>
          <a:xfrm>
            <a:off x="0" y="1752600"/>
            <a:ext cx="3200400" cy="45116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endParaRPr lang="en-US" sz="2300" dirty="0">
              <a:latin typeface="Gill Sans MT" panose="020B0502020104020203" pitchFamily="34" charset="0"/>
            </a:endParaRPr>
          </a:p>
        </p:txBody>
      </p:sp>
      <p:sp>
        <p:nvSpPr>
          <p:cNvPr id="6" name="Content Placeholder 2"/>
          <p:cNvSpPr txBox="1">
            <a:spLocks/>
          </p:cNvSpPr>
          <p:nvPr/>
        </p:nvSpPr>
        <p:spPr>
          <a:xfrm>
            <a:off x="0" y="1905000"/>
            <a:ext cx="3352800" cy="4166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00" dirty="0">
                <a:latin typeface="Gill Sans MT" panose="020B0502020104020203" pitchFamily="34" charset="0"/>
              </a:rPr>
              <a:t>V</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0"/>
            <a:ext cx="3505200" cy="24384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54334"/>
            <a:ext cx="3505200" cy="2549237"/>
          </a:xfrm>
          <a:prstGeom prst="rect">
            <a:avLst/>
          </a:prstGeom>
        </p:spPr>
      </p:pic>
    </p:spTree>
    <p:extLst>
      <p:ext uri="{BB962C8B-B14F-4D97-AF65-F5344CB8AC3E}">
        <p14:creationId xmlns:p14="http://schemas.microsoft.com/office/powerpoint/2010/main" val="3961005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a:gradFill>
            <a:gsLst>
              <a:gs pos="48000">
                <a:srgbClr val="CEDC6A"/>
              </a:gs>
              <a:gs pos="0">
                <a:srgbClr val="FFFF66"/>
              </a:gs>
              <a:gs pos="91000">
                <a:srgbClr val="9CB86E"/>
              </a:gs>
              <a:gs pos="80000">
                <a:schemeClr val="accent3"/>
              </a:gs>
            </a:gsLst>
            <a:path path="shape">
              <a:fillToRect l="50000" t="50000" r="50000" b="50000"/>
            </a:path>
          </a:gradFill>
          <a:ln>
            <a:noFill/>
          </a:ln>
          <a:effectLst>
            <a:glow rad="1397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b="1" dirty="0">
                <a:solidFill>
                  <a:srgbClr val="FF0000"/>
                </a:solidFill>
                <a:effectLst>
                  <a:outerShdw blurRad="38100" dist="38100" dir="2700000" algn="tl">
                    <a:srgbClr val="000000">
                      <a:alpha val="43137"/>
                    </a:srgbClr>
                  </a:outerShdw>
                </a:effectLst>
              </a:rPr>
              <a:t>Development and Service Related Priorities After The Pandemic</a:t>
            </a:r>
          </a:p>
        </p:txBody>
      </p:sp>
      <p:sp>
        <p:nvSpPr>
          <p:cNvPr id="3" name="Content Placeholder 2"/>
          <p:cNvSpPr>
            <a:spLocks noGrp="1"/>
          </p:cNvSpPr>
          <p:nvPr>
            <p:ph idx="1"/>
          </p:nvPr>
        </p:nvSpPr>
        <p:spPr>
          <a:xfrm>
            <a:off x="381000" y="1752600"/>
            <a:ext cx="8229600" cy="4525963"/>
          </a:xfrm>
        </p:spPr>
        <p:txBody>
          <a:bodyPr>
            <a:normAutofit/>
          </a:bodyPr>
          <a:lstStyle/>
          <a:p>
            <a:r>
              <a:rPr lang="en-US" sz="2300" dirty="0">
                <a:latin typeface="Gill Sans MT" panose="020B0502020104020203" pitchFamily="34" charset="0"/>
              </a:rPr>
              <a:t>The City has resolved to focus on more economic related capital investment that will increase revenue generation such as;</a:t>
            </a:r>
          </a:p>
          <a:p>
            <a:endParaRPr lang="en-US" sz="2300" dirty="0">
              <a:latin typeface="Gill Sans MT" panose="020B0502020104020203" pitchFamily="34" charset="0"/>
            </a:endParaRPr>
          </a:p>
          <a:p>
            <a:pPr lvl="1">
              <a:lnSpc>
                <a:spcPct val="200000"/>
              </a:lnSpc>
            </a:pPr>
            <a:r>
              <a:rPr lang="en-US" sz="2300" dirty="0">
                <a:latin typeface="Gill Sans MT" panose="020B0502020104020203" pitchFamily="34" charset="0"/>
              </a:rPr>
              <a:t>Construction of multistory car parks</a:t>
            </a:r>
          </a:p>
          <a:p>
            <a:pPr lvl="1">
              <a:lnSpc>
                <a:spcPct val="200000"/>
              </a:lnSpc>
            </a:pPr>
            <a:r>
              <a:rPr lang="en-US" sz="2300" dirty="0">
                <a:latin typeface="Gill Sans MT" panose="020B0502020104020203" pitchFamily="34" charset="0"/>
              </a:rPr>
              <a:t>Markets</a:t>
            </a:r>
          </a:p>
          <a:p>
            <a:pPr lvl="1">
              <a:lnSpc>
                <a:spcPct val="200000"/>
              </a:lnSpc>
            </a:pPr>
            <a:r>
              <a:rPr lang="en-US" sz="2300" dirty="0">
                <a:latin typeface="Gill Sans MT" panose="020B0502020104020203" pitchFamily="34" charset="0"/>
              </a:rPr>
              <a:t>Recycling of waste</a:t>
            </a:r>
          </a:p>
          <a:p>
            <a:pPr lvl="1">
              <a:lnSpc>
                <a:spcPct val="200000"/>
              </a:lnSpc>
            </a:pPr>
            <a:r>
              <a:rPr lang="en-US" sz="2300" dirty="0">
                <a:latin typeface="Gill Sans MT" panose="020B0502020104020203" pitchFamily="34" charset="0"/>
              </a:rPr>
              <a:t>Convention </a:t>
            </a:r>
            <a:r>
              <a:rPr lang="en-US" sz="2300" dirty="0" err="1">
                <a:latin typeface="Gill Sans MT" panose="020B0502020104020203" pitchFamily="34" charset="0"/>
              </a:rPr>
              <a:t>Centres</a:t>
            </a:r>
            <a:r>
              <a:rPr lang="en-US" sz="2300" dirty="0">
                <a:latin typeface="Gill Sans MT" panose="020B0502020104020203" pitchFamily="34" charset="0"/>
              </a:rPr>
              <a:t> and Museums</a:t>
            </a:r>
          </a:p>
          <a:p>
            <a:pPr lvl="1"/>
            <a:endParaRPr lang="en-US" sz="23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F3F5E1C4-0702-49B5-8508-4390A4EC9103}" type="slidenum">
              <a:rPr lang="en-US" sz="2000" b="1" smtClean="0">
                <a:solidFill>
                  <a:prstClr val="black"/>
                </a:solidFill>
              </a:rPr>
              <a:pPr/>
              <a:t>11</a:t>
            </a:fld>
            <a:endParaRPr lang="en-US" b="1" dirty="0">
              <a:solidFill>
                <a:prstClr val="black"/>
              </a:solidFill>
            </a:endParaRPr>
          </a:p>
        </p:txBody>
      </p:sp>
    </p:spTree>
    <p:extLst>
      <p:ext uri="{BB962C8B-B14F-4D97-AF65-F5344CB8AC3E}">
        <p14:creationId xmlns:p14="http://schemas.microsoft.com/office/powerpoint/2010/main" val="3482892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48000">
                <a:srgbClr val="CEDC6A"/>
              </a:gs>
              <a:gs pos="0">
                <a:srgbClr val="FFFF66"/>
              </a:gs>
              <a:gs pos="91000">
                <a:srgbClr val="9CB86E"/>
              </a:gs>
              <a:gs pos="80000">
                <a:schemeClr val="accent3"/>
              </a:gs>
            </a:gsLst>
            <a:path path="shape">
              <a:fillToRect l="50000" t="50000" r="50000" b="50000"/>
            </a:path>
          </a:gradFill>
          <a:ln>
            <a:noFill/>
          </a:ln>
          <a:effectLst>
            <a:glow rad="139700">
              <a:schemeClr val="accent3">
                <a:satMod val="175000"/>
                <a:alpha val="40000"/>
              </a:schemeClr>
            </a:glow>
            <a:outerShdw blurRad="190500" dist="228600" dir="2700000" algn="ctr">
              <a:srgbClr val="000000">
                <a:alpha val="30000"/>
              </a:srgbClr>
            </a:outerShdw>
          </a:effectLst>
        </p:spPr>
        <p:txBody>
          <a:bodyPr/>
          <a:lstStyle/>
          <a:p>
            <a:r>
              <a:rPr lang="en-US" b="1" dirty="0">
                <a:solidFill>
                  <a:srgbClr val="FF0000"/>
                </a:solidFill>
                <a:effectLst>
                  <a:outerShdw blurRad="38100" dist="38100" dir="2700000" algn="tl">
                    <a:srgbClr val="000000">
                      <a:alpha val="43137"/>
                    </a:srgbClr>
                  </a:outerShdw>
                </a:effectLst>
              </a:rPr>
              <a:t>Lessons Learnt </a:t>
            </a:r>
          </a:p>
        </p:txBody>
      </p:sp>
      <p:sp>
        <p:nvSpPr>
          <p:cNvPr id="3" name="Content Placeholder 2"/>
          <p:cNvSpPr>
            <a:spLocks noGrp="1"/>
          </p:cNvSpPr>
          <p:nvPr>
            <p:ph idx="1"/>
          </p:nvPr>
        </p:nvSpPr>
        <p:spPr>
          <a:xfrm>
            <a:off x="628650" y="2015899"/>
            <a:ext cx="7886700" cy="4351338"/>
          </a:xfrm>
        </p:spPr>
        <p:txBody>
          <a:bodyPr/>
          <a:lstStyle/>
          <a:p>
            <a:r>
              <a:rPr lang="en-US" sz="2300" dirty="0">
                <a:latin typeface="Gill Sans MT" panose="020B0502020104020203" pitchFamily="34" charset="0"/>
              </a:rPr>
              <a:t>The City will from now save 5% of its annual IGF in an escrow account to cater for future emergencies like </a:t>
            </a:r>
            <a:r>
              <a:rPr lang="en-US" sz="2300" dirty="0" err="1">
                <a:latin typeface="Gill Sans MT" panose="020B0502020104020203" pitchFamily="34" charset="0"/>
              </a:rPr>
              <a:t>covid</a:t>
            </a:r>
            <a:r>
              <a:rPr lang="en-US" sz="2300" dirty="0">
                <a:latin typeface="Gill Sans MT" panose="020B0502020104020203" pitchFamily="34" charset="0"/>
              </a:rPr>
              <a:t> 19</a:t>
            </a:r>
          </a:p>
          <a:p>
            <a:endParaRPr lang="en-US" sz="2300" dirty="0">
              <a:latin typeface="Gill Sans MT" panose="020B0502020104020203" pitchFamily="34" charset="0"/>
            </a:endParaRPr>
          </a:p>
          <a:p>
            <a:r>
              <a:rPr lang="en-US" sz="2300" dirty="0">
                <a:latin typeface="Gill Sans MT" panose="020B0502020104020203" pitchFamily="34" charset="0"/>
              </a:rPr>
              <a:t>The Assembly will undertake economic related capital investment to increase revenue generate.</a:t>
            </a:r>
          </a:p>
          <a:p>
            <a:pPr marL="0" indent="0">
              <a:buNone/>
            </a:pPr>
            <a:endParaRPr lang="en-US" sz="2300" dirty="0">
              <a:latin typeface="Gill Sans MT" panose="020B0502020104020203" pitchFamily="34" charset="0"/>
            </a:endParaRPr>
          </a:p>
          <a:p>
            <a:r>
              <a:rPr lang="en-US" sz="2300" dirty="0">
                <a:latin typeface="Gill Sans MT" panose="020B0502020104020203" pitchFamily="34" charset="0"/>
              </a:rPr>
              <a:t>Introduce IT and reduce human contacts in revenue collection.</a:t>
            </a:r>
          </a:p>
          <a:p>
            <a:endParaRPr lang="en-US" dirty="0"/>
          </a:p>
          <a:p>
            <a:endParaRPr lang="en-US" dirty="0"/>
          </a:p>
        </p:txBody>
      </p:sp>
      <p:sp>
        <p:nvSpPr>
          <p:cNvPr id="4" name="Slide Number Placeholder 3"/>
          <p:cNvSpPr>
            <a:spLocks noGrp="1"/>
          </p:cNvSpPr>
          <p:nvPr>
            <p:ph type="sldNum" sz="quarter" idx="12"/>
          </p:nvPr>
        </p:nvSpPr>
        <p:spPr/>
        <p:txBody>
          <a:bodyPr/>
          <a:lstStyle/>
          <a:p>
            <a:fld id="{F3F5E1C4-0702-49B5-8508-4390A4EC9103}" type="slidenum">
              <a:rPr lang="en-US" sz="2000" b="1" smtClean="0">
                <a:solidFill>
                  <a:prstClr val="black"/>
                </a:solidFill>
              </a:rPr>
              <a:pPr/>
              <a:t>12</a:t>
            </a:fld>
            <a:endParaRPr lang="en-US" b="1" dirty="0">
              <a:solidFill>
                <a:prstClr val="black"/>
              </a:solidFill>
            </a:endParaRPr>
          </a:p>
        </p:txBody>
      </p:sp>
    </p:spTree>
    <p:extLst>
      <p:ext uri="{BB962C8B-B14F-4D97-AF65-F5344CB8AC3E}">
        <p14:creationId xmlns:p14="http://schemas.microsoft.com/office/powerpoint/2010/main" val="2260913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467600" cy="514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duotone>
              <a:prstClr val="black"/>
              <a:srgbClr val="44626A">
                <a:tint val="45000"/>
                <a:satMod val="400000"/>
              </a:srgbClr>
            </a:duotone>
            <a:extLst>
              <a:ext uri="{28A0092B-C50C-407E-A947-70E740481C1C}">
                <a14:useLocalDpi xmlns:a14="http://schemas.microsoft.com/office/drawing/2010/main" val="0"/>
              </a:ext>
            </a:extLst>
          </a:blip>
          <a:srcRect/>
          <a:stretch>
            <a:fillRect/>
          </a:stretch>
        </p:blipFill>
        <p:spPr bwMode="auto">
          <a:xfrm>
            <a:off x="3657600" y="2052468"/>
            <a:ext cx="1944216" cy="148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1947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66"/>
              </a:gs>
              <a:gs pos="100000">
                <a:srgbClr val="9CB86E"/>
              </a:gs>
              <a:gs pos="100000">
                <a:schemeClr val="accent3"/>
              </a:gs>
            </a:gsLst>
            <a:path path="rect">
              <a:fillToRect l="50000" t="50000" r="50000" b="50000"/>
            </a:path>
          </a:gradFill>
          <a:ln>
            <a:noFill/>
          </a:ln>
          <a:effectLst>
            <a:glow rad="1397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b="1" dirty="0">
                <a:effectLst>
                  <a:outerShdw blurRad="38100" dist="38100" dir="2700000" algn="tl">
                    <a:srgbClr val="000000">
                      <a:alpha val="43137"/>
                    </a:srgbClr>
                  </a:outerShdw>
                </a:effectLst>
              </a:rPr>
              <a:t>ORDER OF PRESENTATION</a:t>
            </a:r>
          </a:p>
        </p:txBody>
      </p:sp>
      <p:sp>
        <p:nvSpPr>
          <p:cNvPr id="3" name="Content Placeholder 2"/>
          <p:cNvSpPr>
            <a:spLocks noGrp="1"/>
          </p:cNvSpPr>
          <p:nvPr>
            <p:ph idx="1"/>
          </p:nvPr>
        </p:nvSpPr>
        <p:spPr>
          <a:xfrm>
            <a:off x="381000" y="1905000"/>
            <a:ext cx="8229600" cy="4525963"/>
          </a:xfrm>
        </p:spPr>
        <p:txBody>
          <a:bodyPr>
            <a:normAutofit/>
          </a:bodyPr>
          <a:lstStyle/>
          <a:p>
            <a:pPr>
              <a:lnSpc>
                <a:spcPct val="150000"/>
              </a:lnSpc>
            </a:pPr>
            <a:r>
              <a:rPr lang="en-US" sz="2300" dirty="0">
                <a:latin typeface="Gill Sans MT" panose="020B0502020104020203" pitchFamily="34" charset="0"/>
              </a:rPr>
              <a:t>The City of Kumasi</a:t>
            </a:r>
          </a:p>
          <a:p>
            <a:pPr>
              <a:lnSpc>
                <a:spcPct val="150000"/>
              </a:lnSpc>
            </a:pPr>
            <a:r>
              <a:rPr lang="en-US" sz="2300" dirty="0">
                <a:latin typeface="Gill Sans MT" panose="020B0502020104020203" pitchFamily="34" charset="0"/>
              </a:rPr>
              <a:t>Introduction</a:t>
            </a:r>
          </a:p>
          <a:p>
            <a:pPr>
              <a:lnSpc>
                <a:spcPct val="150000"/>
              </a:lnSpc>
            </a:pPr>
            <a:r>
              <a:rPr lang="en-US" sz="2300" dirty="0">
                <a:latin typeface="Gill Sans MT" panose="020B0502020104020203" pitchFamily="34" charset="0"/>
              </a:rPr>
              <a:t>Core challenges of the municipal</a:t>
            </a:r>
          </a:p>
          <a:p>
            <a:pPr>
              <a:lnSpc>
                <a:spcPct val="150000"/>
              </a:lnSpc>
            </a:pPr>
            <a:r>
              <a:rPr lang="en-US" sz="2300" dirty="0">
                <a:latin typeface="Gill Sans MT" panose="020B0502020104020203" pitchFamily="34" charset="0"/>
              </a:rPr>
              <a:t>Measures by the municipal to address them</a:t>
            </a:r>
          </a:p>
          <a:p>
            <a:pPr>
              <a:lnSpc>
                <a:spcPct val="150000"/>
              </a:lnSpc>
            </a:pPr>
            <a:r>
              <a:rPr lang="en-US" sz="2300" dirty="0">
                <a:latin typeface="Gill Sans MT" panose="020B0502020104020203" pitchFamily="34" charset="0"/>
              </a:rPr>
              <a:t>Vulnerable groups</a:t>
            </a:r>
          </a:p>
          <a:p>
            <a:pPr>
              <a:lnSpc>
                <a:spcPct val="150000"/>
              </a:lnSpc>
            </a:pPr>
            <a:r>
              <a:rPr lang="en-US" sz="2300" dirty="0">
                <a:latin typeface="Gill Sans MT" panose="020B0502020104020203" pitchFamily="34" charset="0"/>
              </a:rPr>
              <a:t>Development and service related priorities after the pandemic.</a:t>
            </a:r>
          </a:p>
          <a:p>
            <a:pPr>
              <a:lnSpc>
                <a:spcPct val="150000"/>
              </a:lnSpc>
            </a:pPr>
            <a:r>
              <a:rPr lang="en-US" sz="2300" dirty="0">
                <a:latin typeface="Gill Sans MT" panose="020B0502020104020203" pitchFamily="34" charset="0"/>
              </a:rPr>
              <a:t>Lesson learned</a:t>
            </a:r>
          </a:p>
        </p:txBody>
      </p:sp>
      <p:sp>
        <p:nvSpPr>
          <p:cNvPr id="4" name="Slide Number Placeholder 3"/>
          <p:cNvSpPr>
            <a:spLocks noGrp="1"/>
          </p:cNvSpPr>
          <p:nvPr>
            <p:ph type="sldNum" sz="quarter" idx="12"/>
          </p:nvPr>
        </p:nvSpPr>
        <p:spPr/>
        <p:txBody>
          <a:bodyPr/>
          <a:lstStyle/>
          <a:p>
            <a:fld id="{F3F5E1C4-0702-49B5-8508-4390A4EC9103}"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44935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wd">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wd">
                                    <p:tmPct val="1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03" y="343300"/>
            <a:ext cx="4876800" cy="646664"/>
          </a:xfrm>
        </p:spPr>
        <p:txBody>
          <a:bodyPr>
            <a:normAutofit fontScale="90000"/>
          </a:bodyPr>
          <a:lstStyle/>
          <a:p>
            <a:br>
              <a:rPr lang="en-US" dirty="0"/>
            </a:br>
            <a:r>
              <a:rPr lang="en-US" sz="3600" b="1" dirty="0"/>
              <a:t>1.Location of the city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9" y="1079244"/>
            <a:ext cx="2580888" cy="25808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798" y="1364732"/>
            <a:ext cx="3065751" cy="2025839"/>
          </a:xfrm>
          <a:prstGeom prst="rect">
            <a:avLst/>
          </a:prstGeom>
        </p:spPr>
      </p:pic>
      <p:pic>
        <p:nvPicPr>
          <p:cNvPr id="7" name="Content Placeholder 5"/>
          <p:cNvPicPr>
            <a:picLocks noChangeAspect="1"/>
          </p:cNvPicPr>
          <p:nvPr/>
        </p:nvPicPr>
        <p:blipFill>
          <a:blip r:embed="rId5"/>
          <a:stretch>
            <a:fillRect/>
          </a:stretch>
        </p:blipFill>
        <p:spPr>
          <a:xfrm>
            <a:off x="6603421" y="1011735"/>
            <a:ext cx="2540579" cy="2715905"/>
          </a:xfrm>
          <a:prstGeom prst="rect">
            <a:avLst/>
          </a:prstGeom>
        </p:spPr>
      </p:pic>
      <p:pic>
        <p:nvPicPr>
          <p:cNvPr id="8" name="Picture 7" descr="KMA IN REGIONAL CONTEX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38" y="3962400"/>
            <a:ext cx="2505689" cy="2715904"/>
          </a:xfrm>
          <a:prstGeom prst="rect">
            <a:avLst/>
          </a:prstGeom>
          <a:noFill/>
          <a:ln>
            <a:noFill/>
          </a:ln>
        </p:spPr>
      </p:pic>
      <p:pic>
        <p:nvPicPr>
          <p:cNvPr id="9" name="Picture 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1903" y="3962400"/>
            <a:ext cx="2882471" cy="2715904"/>
          </a:xfrm>
          <a:prstGeom prst="rect">
            <a:avLst/>
          </a:prstGeom>
          <a:noFill/>
          <a:ln>
            <a:noFill/>
          </a:ln>
        </p:spPr>
      </p:pic>
      <p:pic>
        <p:nvPicPr>
          <p:cNvPr id="10" name="Picture 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55950" y="4572000"/>
            <a:ext cx="3307715" cy="1934845"/>
          </a:xfrm>
          <a:prstGeom prst="rect">
            <a:avLst/>
          </a:prstGeom>
          <a:noFill/>
          <a:ln>
            <a:noFill/>
          </a:ln>
        </p:spPr>
      </p:pic>
      <p:pic>
        <p:nvPicPr>
          <p:cNvPr id="3" name="Picture 2"/>
          <p:cNvPicPr>
            <a:picLocks noChangeAspect="1"/>
          </p:cNvPicPr>
          <p:nvPr/>
        </p:nvPicPr>
        <p:blipFill>
          <a:blip r:embed="rId9"/>
          <a:stretch>
            <a:fillRect/>
          </a:stretch>
        </p:blipFill>
        <p:spPr>
          <a:xfrm>
            <a:off x="8006359" y="-15816"/>
            <a:ext cx="1179429" cy="1027551"/>
          </a:xfrm>
          <a:prstGeom prst="rect">
            <a:avLst/>
          </a:prstGeom>
        </p:spPr>
      </p:pic>
      <p:sp>
        <p:nvSpPr>
          <p:cNvPr id="11" name="Rectangle 10"/>
          <p:cNvSpPr/>
          <p:nvPr/>
        </p:nvSpPr>
        <p:spPr>
          <a:xfrm>
            <a:off x="2869660" y="6154118"/>
            <a:ext cx="2792752" cy="646331"/>
          </a:xfrm>
          <a:prstGeom prst="rect">
            <a:avLst/>
          </a:prstGeom>
        </p:spPr>
        <p:txBody>
          <a:bodyPr wrap="none">
            <a:spAutoFit/>
          </a:bodyPr>
          <a:lstStyle/>
          <a:p>
            <a:r>
              <a:rPr lang="en-GB" b="1" dirty="0"/>
              <a:t>Total land area: 238</a:t>
            </a:r>
            <a:r>
              <a:rPr lang="en-US" b="1" dirty="0"/>
              <a:t>km</a:t>
            </a:r>
            <a:r>
              <a:rPr lang="en-US" b="1" baseline="30000" dirty="0"/>
              <a:t>2</a:t>
            </a:r>
            <a:endParaRPr lang="en-GB" b="1" dirty="0"/>
          </a:p>
          <a:p>
            <a:endParaRPr lang="en-GB" b="1" dirty="0"/>
          </a:p>
        </p:txBody>
      </p:sp>
      <p:sp>
        <p:nvSpPr>
          <p:cNvPr id="12" name="Rectangle 11"/>
          <p:cNvSpPr/>
          <p:nvPr/>
        </p:nvSpPr>
        <p:spPr>
          <a:xfrm>
            <a:off x="1615057" y="6308972"/>
            <a:ext cx="704039" cy="369332"/>
          </a:xfrm>
          <a:prstGeom prst="rect">
            <a:avLst/>
          </a:prstGeom>
        </p:spPr>
        <p:txBody>
          <a:bodyPr wrap="none">
            <a:spAutoFit/>
          </a:bodyPr>
          <a:lstStyle/>
          <a:p>
            <a:r>
              <a:rPr lang="en-GB" dirty="0"/>
              <a:t>KMA</a:t>
            </a:r>
          </a:p>
        </p:txBody>
      </p:sp>
      <p:sp>
        <p:nvSpPr>
          <p:cNvPr id="13" name="Rectangle 12"/>
          <p:cNvSpPr/>
          <p:nvPr/>
        </p:nvSpPr>
        <p:spPr>
          <a:xfrm>
            <a:off x="5885447" y="6154118"/>
            <a:ext cx="3031599" cy="646331"/>
          </a:xfrm>
          <a:prstGeom prst="rect">
            <a:avLst/>
          </a:prstGeom>
        </p:spPr>
        <p:txBody>
          <a:bodyPr wrap="none">
            <a:spAutoFit/>
          </a:bodyPr>
          <a:lstStyle/>
          <a:p>
            <a:r>
              <a:rPr lang="en-GB" b="1" dirty="0"/>
              <a:t>Total Land area: 78.28</a:t>
            </a:r>
            <a:r>
              <a:rPr lang="en-US" b="1" dirty="0"/>
              <a:t>km</a:t>
            </a:r>
            <a:r>
              <a:rPr lang="en-US" b="1" baseline="30000" dirty="0"/>
              <a:t>2</a:t>
            </a:r>
            <a:endParaRPr lang="en-GB" b="1" dirty="0"/>
          </a:p>
          <a:p>
            <a:endParaRPr lang="en-GB" b="1" dirty="0"/>
          </a:p>
        </p:txBody>
      </p:sp>
    </p:spTree>
    <p:extLst>
      <p:ext uri="{BB962C8B-B14F-4D97-AF65-F5344CB8AC3E}">
        <p14:creationId xmlns:p14="http://schemas.microsoft.com/office/powerpoint/2010/main" val="16403451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024744" cy="724936"/>
          </a:xfrm>
        </p:spPr>
        <p:txBody>
          <a:bodyPr>
            <a:normAutofit/>
          </a:bodyPr>
          <a:lstStyle/>
          <a:p>
            <a:r>
              <a:rPr lang="en-US" sz="3400" b="1" dirty="0"/>
              <a:t>2. Vision, Mission and Core values</a:t>
            </a:r>
          </a:p>
        </p:txBody>
      </p:sp>
      <p:sp>
        <p:nvSpPr>
          <p:cNvPr id="3" name="Content Placeholder 2"/>
          <p:cNvSpPr>
            <a:spLocks noGrp="1"/>
          </p:cNvSpPr>
          <p:nvPr>
            <p:ph idx="1"/>
          </p:nvPr>
        </p:nvSpPr>
        <p:spPr>
          <a:xfrm>
            <a:off x="457200" y="1219200"/>
            <a:ext cx="8077200" cy="4613429"/>
          </a:xfrm>
        </p:spPr>
        <p:txBody>
          <a:bodyPr>
            <a:normAutofit/>
          </a:bodyPr>
          <a:lstStyle/>
          <a:p>
            <a:pPr algn="just">
              <a:buFont typeface="Wingdings" panose="05000000000000000000" pitchFamily="2" charset="2"/>
              <a:buChar char="§"/>
            </a:pPr>
            <a:r>
              <a:rPr lang="en-US" b="1" dirty="0">
                <a:latin typeface="Gill Sans MT" panose="020B0502020104020203" pitchFamily="34" charset="0"/>
              </a:rPr>
              <a:t>Vision</a:t>
            </a:r>
            <a:endParaRPr lang="en-US" b="1" dirty="0">
              <a:solidFill>
                <a:srgbClr val="000000"/>
              </a:solidFill>
              <a:latin typeface="Gill Sans MT" panose="020B0502020104020203" pitchFamily="34" charset="0"/>
            </a:endParaRPr>
          </a:p>
          <a:p>
            <a:pPr marL="68580" indent="0" algn="just">
              <a:buNone/>
            </a:pPr>
            <a:r>
              <a:rPr lang="en-US" i="1" dirty="0">
                <a:latin typeface="Gill Sans MT" panose="020B0502020104020203" pitchFamily="34" charset="0"/>
              </a:rPr>
              <a:t>‘ To become a Safe smart City and Investment destination for both local and international investors ’</a:t>
            </a:r>
          </a:p>
          <a:p>
            <a:pPr marL="68580" indent="0" algn="just">
              <a:buNone/>
            </a:pPr>
            <a:endParaRPr lang="en-US" i="1" dirty="0">
              <a:latin typeface="Gill Sans MT" panose="020B0502020104020203" pitchFamily="34" charset="0"/>
            </a:endParaRPr>
          </a:p>
          <a:p>
            <a:pPr algn="just">
              <a:buFont typeface="Wingdings" panose="05000000000000000000" pitchFamily="2" charset="2"/>
              <a:buChar char="§"/>
            </a:pPr>
            <a:r>
              <a:rPr lang="en-US" b="1" dirty="0">
                <a:latin typeface="Gill Sans MT" panose="020B0502020104020203" pitchFamily="34" charset="0"/>
              </a:rPr>
              <a:t>Mission</a:t>
            </a:r>
          </a:p>
          <a:p>
            <a:pPr marL="68580" indent="0" algn="just">
              <a:buNone/>
            </a:pPr>
            <a:r>
              <a:rPr lang="en-US" i="1" dirty="0">
                <a:latin typeface="Gill Sans MT" panose="020B0502020104020203" pitchFamily="34" charset="0"/>
              </a:rPr>
              <a:t>‘ The Kumasi Metropolitan Assembly is committed to improving the quality of life of the people in the metropolis through the provision of essential service and creation of an enabling environment to ensure the total and sustainable development of the city’.</a:t>
            </a:r>
          </a:p>
          <a:p>
            <a:pPr marL="68580" indent="0" algn="just">
              <a:buNone/>
            </a:pPr>
            <a:endParaRPr lang="en-US" b="1" i="1" dirty="0">
              <a:latin typeface="Gill Sans MT" panose="020B0502020104020203" pitchFamily="34" charset="0"/>
            </a:endParaRPr>
          </a:p>
          <a:p>
            <a:pPr algn="just">
              <a:buFont typeface="Wingdings" panose="05000000000000000000" pitchFamily="2" charset="2"/>
              <a:buChar char="§"/>
            </a:pPr>
            <a:r>
              <a:rPr lang="en-US" b="1" i="1" dirty="0">
                <a:latin typeface="Gill Sans MT" panose="020B0502020104020203" pitchFamily="34" charset="0"/>
              </a:rPr>
              <a:t>Core Values </a:t>
            </a:r>
          </a:p>
          <a:p>
            <a:pPr marL="68580" indent="0" algn="just">
              <a:buNone/>
            </a:pPr>
            <a:r>
              <a:rPr lang="en-US" i="1" dirty="0">
                <a:latin typeface="Gill Sans MT" panose="020B0502020104020203" pitchFamily="34" charset="0"/>
              </a:rPr>
              <a:t>To provide timely, open and accountable services to our clients, interest groups, companies, individuals and all other stakeholders.</a:t>
            </a:r>
            <a:endParaRPr lang="en-US" dirty="0">
              <a:latin typeface="Gill Sans MT" panose="020B0502020104020203" pitchFamily="34" charset="0"/>
            </a:endParaRPr>
          </a:p>
          <a:p>
            <a:pPr marL="68580" indent="0" algn="just">
              <a:buNone/>
            </a:pPr>
            <a:endParaRPr lang="en-US" b="1" i="1" dirty="0">
              <a:latin typeface="Gill Sans MT" panose="020B0502020104020203" pitchFamily="34" charset="0"/>
            </a:endParaRPr>
          </a:p>
          <a:p>
            <a:pPr marL="68580" indent="0" algn="just">
              <a:buNone/>
            </a:pPr>
            <a:endParaRPr lang="en-US" b="1" i="1" dirty="0">
              <a:latin typeface="Gill Sans MT" panose="020B0502020104020203" pitchFamily="34" charset="0"/>
            </a:endParaRPr>
          </a:p>
          <a:p>
            <a:pPr marL="68580" indent="0" algn="just">
              <a:buNone/>
            </a:pPr>
            <a:endParaRPr lang="en-US" dirty="0">
              <a:latin typeface="Gill Sans MT" panose="020B0502020104020203" pitchFamily="34" charset="0"/>
            </a:endParaRPr>
          </a:p>
          <a:p>
            <a:pPr marL="68580" indent="0" algn="just">
              <a:buNone/>
            </a:pPr>
            <a:endParaRPr lang="en-US" dirty="0">
              <a:latin typeface="Gill Sans MT" panose="020B0502020104020203" pitchFamily="34" charset="0"/>
            </a:endParaRPr>
          </a:p>
          <a:p>
            <a:pPr marL="68580" indent="0" algn="just">
              <a:buNone/>
            </a:pPr>
            <a:endParaRPr lang="en-US" dirty="0">
              <a:latin typeface="Gill Sans MT" panose="020B0502020104020203" pitchFamily="34" charset="0"/>
            </a:endParaRPr>
          </a:p>
          <a:p>
            <a:pPr marL="68580" indent="0" algn="just">
              <a:buNone/>
            </a:pPr>
            <a:endParaRPr lang="en-US" dirty="0">
              <a:solidFill>
                <a:srgbClr val="000000"/>
              </a:solidFill>
              <a:latin typeface="Arial"/>
            </a:endParaRPr>
          </a:p>
        </p:txBody>
      </p:sp>
      <p:sp>
        <p:nvSpPr>
          <p:cNvPr id="4" name="Footer Placeholder 3"/>
          <p:cNvSpPr txBox="1">
            <a:spLocks/>
          </p:cNvSpPr>
          <p:nvPr/>
        </p:nvSpPr>
        <p:spPr>
          <a:xfrm>
            <a:off x="2438400" y="6096000"/>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kern="1200">
                <a:solidFill>
                  <a:schemeClr val="tx1">
                    <a:tint val="75000"/>
                  </a:schemeClr>
                </a:solidFill>
                <a:latin typeface="232MKSD" panose="000004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tint val="75000"/>
                  </a:prstClr>
                </a:solidFill>
                <a:effectLst/>
                <a:uLnTx/>
                <a:uFillTx/>
                <a:latin typeface="+mj-lt"/>
                <a:ea typeface="+mn-ea"/>
                <a:cs typeface="+mn-cs"/>
              </a:rPr>
              <a:t>KUMASI METROPOLITAN ASSEMBLY ©2019</a:t>
            </a:r>
          </a:p>
        </p:txBody>
      </p:sp>
      <p:pic>
        <p:nvPicPr>
          <p:cNvPr id="5" name="Picture 4"/>
          <p:cNvPicPr>
            <a:picLocks noChangeAspect="1"/>
          </p:cNvPicPr>
          <p:nvPr/>
        </p:nvPicPr>
        <p:blipFill>
          <a:blip r:embed="rId2"/>
          <a:stretch>
            <a:fillRect/>
          </a:stretch>
        </p:blipFill>
        <p:spPr>
          <a:xfrm>
            <a:off x="7982119" y="19665"/>
            <a:ext cx="1176630" cy="1030313"/>
          </a:xfrm>
          <a:prstGeom prst="rect">
            <a:avLst/>
          </a:prstGeom>
        </p:spPr>
      </p:pic>
      <p:pic>
        <p:nvPicPr>
          <p:cNvPr id="6" name="Picture 5"/>
          <p:cNvPicPr>
            <a:picLocks noChangeAspect="1"/>
          </p:cNvPicPr>
          <p:nvPr/>
        </p:nvPicPr>
        <p:blipFill>
          <a:blip r:embed="rId2"/>
          <a:stretch>
            <a:fillRect/>
          </a:stretch>
        </p:blipFill>
        <p:spPr>
          <a:xfrm>
            <a:off x="7996867" y="5928687"/>
            <a:ext cx="1176630" cy="1030313"/>
          </a:xfrm>
          <a:prstGeom prst="rect">
            <a:avLst/>
          </a:prstGeom>
        </p:spPr>
      </p:pic>
      <p:pic>
        <p:nvPicPr>
          <p:cNvPr id="7" name="Picture 6"/>
          <p:cNvPicPr>
            <a:picLocks noChangeAspect="1"/>
          </p:cNvPicPr>
          <p:nvPr/>
        </p:nvPicPr>
        <p:blipFill>
          <a:blip r:embed="rId2"/>
          <a:stretch>
            <a:fillRect/>
          </a:stretch>
        </p:blipFill>
        <p:spPr>
          <a:xfrm>
            <a:off x="-4916" y="5928686"/>
            <a:ext cx="1176630" cy="1030313"/>
          </a:xfrm>
          <a:prstGeom prst="rect">
            <a:avLst/>
          </a:prstGeom>
        </p:spPr>
      </p:pic>
    </p:spTree>
    <p:extLst>
      <p:ext uri="{BB962C8B-B14F-4D97-AF65-F5344CB8AC3E}">
        <p14:creationId xmlns:p14="http://schemas.microsoft.com/office/powerpoint/2010/main" val="34632315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728" y="544802"/>
            <a:ext cx="7543800" cy="646664"/>
          </a:xfrm>
        </p:spPr>
        <p:txBody>
          <a:bodyPr>
            <a:normAutofit fontScale="90000"/>
          </a:bodyPr>
          <a:lstStyle/>
          <a:p>
            <a:br>
              <a:rPr lang="en-US" dirty="0"/>
            </a:br>
            <a:r>
              <a:rPr lang="en-US" sz="3800" b="1" dirty="0"/>
              <a:t>3. Demography and density </a:t>
            </a:r>
          </a:p>
        </p:txBody>
      </p:sp>
      <p:pic>
        <p:nvPicPr>
          <p:cNvPr id="10" name="Picture 9"/>
          <p:cNvPicPr>
            <a:picLocks noChangeAspect="1"/>
          </p:cNvPicPr>
          <p:nvPr/>
        </p:nvPicPr>
        <p:blipFill>
          <a:blip r:embed="rId3"/>
          <a:stretch>
            <a:fillRect/>
          </a:stretch>
        </p:blipFill>
        <p:spPr>
          <a:xfrm>
            <a:off x="449089" y="1332464"/>
            <a:ext cx="2522711" cy="1845474"/>
          </a:xfrm>
          <a:prstGeom prst="rect">
            <a:avLst/>
          </a:prstGeom>
        </p:spPr>
      </p:pic>
      <p:pic>
        <p:nvPicPr>
          <p:cNvPr id="11" name="Picture 10"/>
          <p:cNvPicPr>
            <a:picLocks noChangeAspect="1"/>
          </p:cNvPicPr>
          <p:nvPr/>
        </p:nvPicPr>
        <p:blipFill rotWithShape="1">
          <a:blip r:embed="rId4"/>
          <a:srcRect r="4354"/>
          <a:stretch/>
        </p:blipFill>
        <p:spPr>
          <a:xfrm>
            <a:off x="449089" y="4778828"/>
            <a:ext cx="2522711" cy="1773480"/>
          </a:xfrm>
          <a:prstGeom prst="rect">
            <a:avLst/>
          </a:prstGeom>
        </p:spPr>
      </p:pic>
      <p:sp>
        <p:nvSpPr>
          <p:cNvPr id="12" name="Title 1"/>
          <p:cNvSpPr txBox="1">
            <a:spLocks/>
          </p:cNvSpPr>
          <p:nvPr/>
        </p:nvSpPr>
        <p:spPr>
          <a:xfrm>
            <a:off x="2971800" y="1277203"/>
            <a:ext cx="4871629" cy="35433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chemeClr val="tx1"/>
                </a:solidFill>
              </a:rPr>
              <a:t>P</a:t>
            </a:r>
            <a:r>
              <a:rPr lang="en-US" sz="2600" b="1" dirty="0">
                <a:solidFill>
                  <a:schemeClr val="tx1"/>
                </a:solidFill>
              </a:rPr>
              <a:t>opulation  </a:t>
            </a:r>
          </a:p>
        </p:txBody>
      </p:sp>
      <p:pic>
        <p:nvPicPr>
          <p:cNvPr id="13" name="Picture 12"/>
          <p:cNvPicPr>
            <a:picLocks noChangeAspect="1"/>
          </p:cNvPicPr>
          <p:nvPr/>
        </p:nvPicPr>
        <p:blipFill>
          <a:blip r:embed="rId5"/>
          <a:stretch>
            <a:fillRect/>
          </a:stretch>
        </p:blipFill>
        <p:spPr>
          <a:xfrm>
            <a:off x="449090" y="3177938"/>
            <a:ext cx="2522710" cy="1622661"/>
          </a:xfrm>
          <a:prstGeom prst="rect">
            <a:avLst/>
          </a:prstGeom>
        </p:spPr>
      </p:pic>
      <p:sp>
        <p:nvSpPr>
          <p:cNvPr id="4" name="Rectangle 3"/>
          <p:cNvSpPr/>
          <p:nvPr/>
        </p:nvSpPr>
        <p:spPr>
          <a:xfrm>
            <a:off x="2971801" y="1719943"/>
            <a:ext cx="5714999" cy="830997"/>
          </a:xfrm>
          <a:prstGeom prst="rect">
            <a:avLst/>
          </a:prstGeom>
        </p:spPr>
        <p:txBody>
          <a:bodyPr wrap="square">
            <a:spAutoFit/>
          </a:bodyPr>
          <a:lstStyle/>
          <a:p>
            <a:endParaRPr lang="en-GB" sz="2400" b="1" dirty="0">
              <a:latin typeface="+mj-lt"/>
            </a:endParaRPr>
          </a:p>
          <a:p>
            <a:r>
              <a:rPr lang="en-GB" sz="2400" b="1" i="1" dirty="0">
                <a:latin typeface="+mj-lt"/>
              </a:rPr>
              <a:t>Greater KMA</a:t>
            </a:r>
            <a:r>
              <a:rPr lang="en-GB" sz="2400" b="1" dirty="0">
                <a:latin typeface="+mj-lt"/>
              </a:rPr>
              <a:t>           :   </a:t>
            </a:r>
            <a:r>
              <a:rPr lang="en-GB" sz="2400" dirty="0">
                <a:latin typeface="+mj-lt"/>
              </a:rPr>
              <a:t>2,361,898 (</a:t>
            </a:r>
            <a:r>
              <a:rPr lang="en-GB" sz="2400" b="1" dirty="0">
                <a:latin typeface="+mj-lt"/>
              </a:rPr>
              <a:t>42%</a:t>
            </a:r>
            <a:r>
              <a:rPr lang="en-GB" sz="2400" dirty="0">
                <a:latin typeface="+mj-lt"/>
              </a:rPr>
              <a:t>)</a:t>
            </a:r>
          </a:p>
        </p:txBody>
      </p:sp>
      <p:pic>
        <p:nvPicPr>
          <p:cNvPr id="14" name="Picture 13"/>
          <p:cNvPicPr>
            <a:picLocks noChangeAspect="1"/>
          </p:cNvPicPr>
          <p:nvPr/>
        </p:nvPicPr>
        <p:blipFill>
          <a:blip r:embed="rId6"/>
          <a:stretch>
            <a:fillRect/>
          </a:stretch>
        </p:blipFill>
        <p:spPr>
          <a:xfrm>
            <a:off x="7979660" y="19665"/>
            <a:ext cx="1176630" cy="1030313"/>
          </a:xfrm>
          <a:prstGeom prst="rect">
            <a:avLst/>
          </a:prstGeom>
        </p:spPr>
      </p:pic>
      <p:pic>
        <p:nvPicPr>
          <p:cNvPr id="15" name="Picture 14"/>
          <p:cNvPicPr>
            <a:picLocks noChangeAspect="1"/>
          </p:cNvPicPr>
          <p:nvPr/>
        </p:nvPicPr>
        <p:blipFill>
          <a:blip r:embed="rId6"/>
          <a:stretch>
            <a:fillRect/>
          </a:stretch>
        </p:blipFill>
        <p:spPr>
          <a:xfrm>
            <a:off x="8001000" y="5827687"/>
            <a:ext cx="1176630" cy="1030313"/>
          </a:xfrm>
          <a:prstGeom prst="rect">
            <a:avLst/>
          </a:prstGeom>
        </p:spPr>
      </p:pic>
      <p:pic>
        <p:nvPicPr>
          <p:cNvPr id="16" name="Picture 15"/>
          <p:cNvPicPr>
            <a:picLocks noChangeAspect="1"/>
          </p:cNvPicPr>
          <p:nvPr/>
        </p:nvPicPr>
        <p:blipFill>
          <a:blip r:embed="rId6"/>
          <a:stretch>
            <a:fillRect/>
          </a:stretch>
        </p:blipFill>
        <p:spPr>
          <a:xfrm>
            <a:off x="-3687" y="5848579"/>
            <a:ext cx="1176630" cy="1030313"/>
          </a:xfrm>
          <a:prstGeom prst="rect">
            <a:avLst/>
          </a:prstGeom>
        </p:spPr>
      </p:pic>
      <p:sp>
        <p:nvSpPr>
          <p:cNvPr id="19" name="Rectangle 18"/>
          <p:cNvSpPr/>
          <p:nvPr/>
        </p:nvSpPr>
        <p:spPr>
          <a:xfrm>
            <a:off x="2971800" y="2242229"/>
            <a:ext cx="5333999" cy="1631216"/>
          </a:xfrm>
          <a:prstGeom prst="rect">
            <a:avLst/>
          </a:prstGeom>
        </p:spPr>
        <p:txBody>
          <a:bodyPr wrap="square">
            <a:spAutoFit/>
          </a:bodyPr>
          <a:lstStyle/>
          <a:p>
            <a:r>
              <a:rPr lang="en-GB" sz="2600" b="1" i="1" dirty="0">
                <a:latin typeface="+mj-lt"/>
              </a:rPr>
              <a:t>   </a:t>
            </a:r>
          </a:p>
          <a:p>
            <a:r>
              <a:rPr lang="en-GB" sz="2600" b="1" i="1" dirty="0">
                <a:latin typeface="+mj-lt"/>
              </a:rPr>
              <a:t>Core KMA  </a:t>
            </a:r>
          </a:p>
          <a:p>
            <a:pPr marL="457200" indent="-457200">
              <a:buFont typeface="Wingdings" panose="05000000000000000000" pitchFamily="2" charset="2"/>
              <a:buChar char="§"/>
            </a:pPr>
            <a:r>
              <a:rPr lang="en-GB" sz="2400" dirty="0">
                <a:latin typeface="+mj-lt"/>
              </a:rPr>
              <a:t>Day population :    1,500,000 </a:t>
            </a:r>
          </a:p>
          <a:p>
            <a:pPr marL="457200" indent="-457200">
              <a:buFont typeface="Wingdings" panose="05000000000000000000" pitchFamily="2" charset="2"/>
              <a:buChar char="§"/>
            </a:pPr>
            <a:r>
              <a:rPr lang="en-GB" sz="2400" dirty="0">
                <a:latin typeface="+mj-lt"/>
              </a:rPr>
              <a:t>Night population:      </a:t>
            </a:r>
            <a:r>
              <a:rPr lang="en-GB" sz="2400" dirty="0"/>
              <a:t>866,268</a:t>
            </a:r>
            <a:r>
              <a:rPr lang="en-GB" sz="2400" dirty="0">
                <a:latin typeface="+mj-lt"/>
              </a:rPr>
              <a:t> </a:t>
            </a:r>
          </a:p>
        </p:txBody>
      </p:sp>
      <p:sp>
        <p:nvSpPr>
          <p:cNvPr id="20" name="Rectangle 19"/>
          <p:cNvSpPr/>
          <p:nvPr/>
        </p:nvSpPr>
        <p:spPr>
          <a:xfrm>
            <a:off x="3131990" y="5140994"/>
            <a:ext cx="4869010" cy="1692771"/>
          </a:xfrm>
          <a:prstGeom prst="rect">
            <a:avLst/>
          </a:prstGeom>
        </p:spPr>
        <p:txBody>
          <a:bodyPr wrap="square">
            <a:spAutoFit/>
          </a:bodyPr>
          <a:lstStyle/>
          <a:p>
            <a:r>
              <a:rPr lang="en-GB" sz="2600" b="1" i="1" dirty="0">
                <a:latin typeface="+mj-lt"/>
              </a:rPr>
              <a:t>Population Density </a:t>
            </a:r>
          </a:p>
          <a:p>
            <a:pPr marL="457200" indent="-457200">
              <a:buFont typeface="Wingdings" panose="05000000000000000000" pitchFamily="2" charset="2"/>
              <a:buChar char="§"/>
            </a:pPr>
            <a:r>
              <a:rPr lang="en-GB" sz="2400" dirty="0">
                <a:latin typeface="+mj-lt"/>
              </a:rPr>
              <a:t>Core KMA: 	 11,066/</a:t>
            </a:r>
            <a:r>
              <a:rPr lang="en-US" sz="2400" b="1" dirty="0"/>
              <a:t> </a:t>
            </a:r>
            <a:r>
              <a:rPr lang="en-US" sz="2400" dirty="0"/>
              <a:t>km</a:t>
            </a:r>
            <a:r>
              <a:rPr lang="en-US" sz="2400" baseline="30000" dirty="0"/>
              <a:t>2</a:t>
            </a:r>
            <a:endParaRPr lang="en-GB" sz="2400" dirty="0">
              <a:latin typeface="+mj-lt"/>
            </a:endParaRPr>
          </a:p>
          <a:p>
            <a:pPr marL="457200" indent="-457200">
              <a:buFont typeface="Wingdings" panose="05000000000000000000" pitchFamily="2" charset="2"/>
              <a:buChar char="§"/>
            </a:pPr>
            <a:r>
              <a:rPr lang="en-GB" sz="2400" dirty="0">
                <a:latin typeface="+mj-lt"/>
              </a:rPr>
              <a:t>Greater KMA: 	    9,915/</a:t>
            </a:r>
            <a:r>
              <a:rPr lang="en-US" sz="2400" dirty="0"/>
              <a:t>km</a:t>
            </a:r>
            <a:r>
              <a:rPr lang="en-US" sz="2400" baseline="30000" dirty="0"/>
              <a:t>2</a:t>
            </a:r>
            <a:endParaRPr lang="en-GB" sz="2400" dirty="0"/>
          </a:p>
          <a:p>
            <a:pPr marL="457200" indent="-457200">
              <a:buFont typeface="Wingdings" panose="05000000000000000000" pitchFamily="2" charset="2"/>
              <a:buChar char="§"/>
            </a:pPr>
            <a:endParaRPr lang="en-GB" sz="2600" dirty="0">
              <a:latin typeface="+mj-lt"/>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1582" y="3893110"/>
            <a:ext cx="1176785" cy="1176785"/>
          </a:xfrm>
          <a:prstGeom prst="rect">
            <a:avLst/>
          </a:prstGeom>
          <a:ln>
            <a:solidFill>
              <a:sysClr val="window" lastClr="FFFFFF"/>
            </a:solidFill>
          </a:ln>
        </p:spPr>
      </p:pic>
      <p:pic>
        <p:nvPicPr>
          <p:cNvPr id="22" name="Picture 21"/>
          <p:cNvPicPr>
            <a:picLocks noChangeAspect="1"/>
          </p:cNvPicPr>
          <p:nvPr/>
        </p:nvPicPr>
        <p:blipFill>
          <a:blip r:embed="rId8"/>
          <a:stretch>
            <a:fillRect/>
          </a:stretch>
        </p:blipFill>
        <p:spPr>
          <a:xfrm>
            <a:off x="5646112" y="3959182"/>
            <a:ext cx="1115665" cy="1115665"/>
          </a:xfrm>
          <a:prstGeom prst="rect">
            <a:avLst/>
          </a:prstGeom>
        </p:spPr>
      </p:pic>
      <p:sp>
        <p:nvSpPr>
          <p:cNvPr id="23" name="Rectangle 22"/>
          <p:cNvSpPr/>
          <p:nvPr/>
        </p:nvSpPr>
        <p:spPr>
          <a:xfrm>
            <a:off x="4416529" y="4128258"/>
            <a:ext cx="1146203" cy="461665"/>
          </a:xfrm>
          <a:prstGeom prst="rect">
            <a:avLst/>
          </a:prstGeom>
        </p:spPr>
        <p:txBody>
          <a:bodyPr wrap="square">
            <a:spAutoFit/>
          </a:bodyPr>
          <a:lstStyle/>
          <a:p>
            <a:r>
              <a:rPr lang="en-GB" sz="2400" b="1" dirty="0"/>
              <a:t>47.8%</a:t>
            </a:r>
          </a:p>
        </p:txBody>
      </p:sp>
      <p:sp>
        <p:nvSpPr>
          <p:cNvPr id="24" name="Rectangle 23"/>
          <p:cNvSpPr/>
          <p:nvPr/>
        </p:nvSpPr>
        <p:spPr>
          <a:xfrm>
            <a:off x="7070184" y="4123449"/>
            <a:ext cx="1141659" cy="461665"/>
          </a:xfrm>
          <a:prstGeom prst="rect">
            <a:avLst/>
          </a:prstGeom>
        </p:spPr>
        <p:txBody>
          <a:bodyPr wrap="none">
            <a:spAutoFit/>
          </a:bodyPr>
          <a:lstStyle/>
          <a:p>
            <a:r>
              <a:rPr lang="en-GB" sz="2400" b="1" dirty="0"/>
              <a:t>52.2 %</a:t>
            </a:r>
          </a:p>
        </p:txBody>
      </p:sp>
      <p:sp>
        <p:nvSpPr>
          <p:cNvPr id="17" name="Title 1"/>
          <p:cNvSpPr txBox="1">
            <a:spLocks/>
          </p:cNvSpPr>
          <p:nvPr/>
        </p:nvSpPr>
        <p:spPr>
          <a:xfrm>
            <a:off x="2971800" y="1635118"/>
            <a:ext cx="4871629" cy="35433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chemeClr val="tx1"/>
                </a:solidFill>
              </a:rPr>
              <a:t>Ashanti Region	:      5,661,728</a:t>
            </a:r>
            <a:r>
              <a:rPr lang="en-US" sz="2600" b="1" dirty="0">
                <a:solidFill>
                  <a:schemeClr val="tx1"/>
                </a:solidFill>
              </a:rPr>
              <a:t>  </a:t>
            </a:r>
          </a:p>
        </p:txBody>
      </p:sp>
    </p:spTree>
    <p:extLst>
      <p:ext uri="{BB962C8B-B14F-4D97-AF65-F5344CB8AC3E}">
        <p14:creationId xmlns:p14="http://schemas.microsoft.com/office/powerpoint/2010/main" val="7463017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76200"/>
            <a:ext cx="8229600" cy="1143000"/>
          </a:xfrm>
          <a:gradFill flip="none" rotWithShape="1">
            <a:gsLst>
              <a:gs pos="61000">
                <a:srgbClr val="CEDC6A"/>
              </a:gs>
              <a:gs pos="0">
                <a:srgbClr val="FFFF66"/>
              </a:gs>
              <a:gs pos="100000">
                <a:srgbClr val="9CB86E"/>
              </a:gs>
              <a:gs pos="100000">
                <a:schemeClr val="accent3"/>
              </a:gs>
            </a:gsLst>
            <a:path path="shape">
              <a:fillToRect l="50000" t="50000" r="50000" b="50000"/>
            </a:path>
            <a:tileRect/>
          </a:gradFill>
          <a:ln>
            <a:noFill/>
          </a:ln>
          <a:effectLst>
            <a:glow rad="1397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b="1" dirty="0">
                <a:solidFill>
                  <a:srgbClr val="FF0000"/>
                </a:solidFill>
                <a:effectLst>
                  <a:outerShdw blurRad="38100" dist="38100" dir="2700000" algn="tl">
                    <a:srgbClr val="000000">
                      <a:alpha val="43137"/>
                    </a:srgbClr>
                  </a:outerShdw>
                </a:effectLst>
              </a:rPr>
              <a:t>Economic Impacts of COVID-19</a:t>
            </a:r>
          </a:p>
        </p:txBody>
      </p:sp>
      <p:sp>
        <p:nvSpPr>
          <p:cNvPr id="3" name="Content Placeholder 2"/>
          <p:cNvSpPr>
            <a:spLocks noGrp="1"/>
          </p:cNvSpPr>
          <p:nvPr>
            <p:ph idx="1"/>
          </p:nvPr>
        </p:nvSpPr>
        <p:spPr>
          <a:xfrm>
            <a:off x="381000" y="1295400"/>
            <a:ext cx="8229600" cy="4525963"/>
          </a:xfrm>
        </p:spPr>
        <p:txBody>
          <a:bodyPr>
            <a:noAutofit/>
          </a:bodyPr>
          <a:lstStyle/>
          <a:p>
            <a:pPr>
              <a:lnSpc>
                <a:spcPct val="200000"/>
              </a:lnSpc>
            </a:pPr>
            <a:r>
              <a:rPr lang="en-US" sz="2300" dirty="0">
                <a:latin typeface="Gill Sans MT" panose="020B0502020104020203" pitchFamily="34" charset="0"/>
              </a:rPr>
              <a:t>Reduction in revenue collection (projected annual loss of $2million (30% Revenue Loss).</a:t>
            </a:r>
          </a:p>
          <a:p>
            <a:pPr lvl="0">
              <a:lnSpc>
                <a:spcPct val="200000"/>
              </a:lnSpc>
            </a:pPr>
            <a:r>
              <a:rPr lang="en-US" sz="2300" dirty="0">
                <a:latin typeface="Gill Sans MT" panose="020B0502020104020203" pitchFamily="34" charset="0"/>
              </a:rPr>
              <a:t>Increase in expenditure to fight the pandemic/ Resources earmarked for other development projects/</a:t>
            </a:r>
            <a:r>
              <a:rPr lang="en-US" sz="2300" dirty="0" err="1">
                <a:latin typeface="Gill Sans MT" panose="020B0502020104020203" pitchFamily="34" charset="0"/>
              </a:rPr>
              <a:t>programmes</a:t>
            </a:r>
            <a:r>
              <a:rPr lang="en-US" sz="2300" dirty="0">
                <a:latin typeface="Gill Sans MT" panose="020B0502020104020203" pitchFamily="34" charset="0"/>
              </a:rPr>
              <a:t> channeled to fight </a:t>
            </a:r>
            <a:r>
              <a:rPr lang="en-US" sz="2300" dirty="0" err="1">
                <a:latin typeface="Gill Sans MT" panose="020B0502020104020203" pitchFamily="34" charset="0"/>
              </a:rPr>
              <a:t>covid</a:t>
            </a:r>
            <a:r>
              <a:rPr lang="en-US" sz="2300" dirty="0">
                <a:latin typeface="Gill Sans MT" panose="020B0502020104020203" pitchFamily="34" charset="0"/>
              </a:rPr>
              <a:t> – 19</a:t>
            </a:r>
          </a:p>
          <a:p>
            <a:pPr>
              <a:lnSpc>
                <a:spcPct val="200000"/>
              </a:lnSpc>
            </a:pPr>
            <a:r>
              <a:rPr lang="en-US" sz="2300" dirty="0">
                <a:latin typeface="Gill Sans MT" panose="020B0502020104020203" pitchFamily="34" charset="0"/>
              </a:rPr>
              <a:t>An outstanding expenditure of about $ 300,000 to be paid on COVID-19 related activities.</a:t>
            </a:r>
          </a:p>
          <a:p>
            <a:pPr>
              <a:lnSpc>
                <a:spcPct val="200000"/>
              </a:lnSpc>
            </a:pPr>
            <a:endParaRPr lang="en-US" sz="23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F3F5E1C4-0702-49B5-8508-4390A4EC9103}" type="slidenum">
              <a:rPr lang="en-US" sz="2000" b="1" smtClean="0">
                <a:solidFill>
                  <a:prstClr val="black"/>
                </a:solidFill>
              </a:rPr>
              <a:pPr/>
              <a:t>6</a:t>
            </a:fld>
            <a:endParaRPr lang="en-US" sz="2000" b="1" dirty="0">
              <a:solidFill>
                <a:prstClr val="black"/>
              </a:solidFill>
            </a:endParaRPr>
          </a:p>
        </p:txBody>
      </p:sp>
    </p:spTree>
    <p:extLst>
      <p:ext uri="{BB962C8B-B14F-4D97-AF65-F5344CB8AC3E}">
        <p14:creationId xmlns:p14="http://schemas.microsoft.com/office/powerpoint/2010/main" val="287156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76200"/>
            <a:ext cx="8229600" cy="1143000"/>
          </a:xfrm>
          <a:gradFill flip="none" rotWithShape="1">
            <a:gsLst>
              <a:gs pos="61000">
                <a:srgbClr val="CEDC6A"/>
              </a:gs>
              <a:gs pos="0">
                <a:srgbClr val="FFFF66"/>
              </a:gs>
              <a:gs pos="100000">
                <a:srgbClr val="9CB86E"/>
              </a:gs>
              <a:gs pos="100000">
                <a:schemeClr val="accent3"/>
              </a:gs>
            </a:gsLst>
            <a:path path="shape">
              <a:fillToRect l="50000" t="50000" r="50000" b="50000"/>
            </a:path>
            <a:tileRect/>
          </a:gradFill>
          <a:ln>
            <a:noFill/>
          </a:ln>
          <a:effectLst>
            <a:glow rad="1397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b="1" dirty="0">
                <a:solidFill>
                  <a:srgbClr val="FF0000"/>
                </a:solidFill>
                <a:effectLst>
                  <a:outerShdw blurRad="38100" dist="38100" dir="2700000" algn="tl">
                    <a:srgbClr val="000000">
                      <a:alpha val="43137"/>
                    </a:srgbClr>
                  </a:outerShdw>
                </a:effectLst>
              </a:rPr>
              <a:t>Economic Impacts of COVID-19</a:t>
            </a:r>
          </a:p>
        </p:txBody>
      </p:sp>
      <p:sp>
        <p:nvSpPr>
          <p:cNvPr id="3" name="Content Placeholder 2"/>
          <p:cNvSpPr>
            <a:spLocks noGrp="1"/>
          </p:cNvSpPr>
          <p:nvPr>
            <p:ph idx="1"/>
          </p:nvPr>
        </p:nvSpPr>
        <p:spPr>
          <a:xfrm>
            <a:off x="381000" y="1503022"/>
            <a:ext cx="8229600" cy="4525963"/>
          </a:xfrm>
        </p:spPr>
        <p:txBody>
          <a:bodyPr>
            <a:noAutofit/>
          </a:bodyPr>
          <a:lstStyle/>
          <a:p>
            <a:r>
              <a:rPr lang="en-US" sz="2300" dirty="0">
                <a:latin typeface="Gill Sans MT" panose="020B0502020104020203" pitchFamily="34" charset="0"/>
              </a:rPr>
              <a:t>The City is not able to meet its basic financial obligations including payment of locally recruited staff</a:t>
            </a:r>
          </a:p>
          <a:p>
            <a:pPr marL="0" indent="0">
              <a:buNone/>
            </a:pPr>
            <a:endParaRPr lang="en-US" sz="2300" dirty="0">
              <a:latin typeface="Gill Sans MT" panose="020B0502020104020203" pitchFamily="34" charset="0"/>
            </a:endParaRPr>
          </a:p>
          <a:p>
            <a:r>
              <a:rPr lang="en-US" sz="2300" dirty="0">
                <a:latin typeface="Gill Sans MT" panose="020B0502020104020203" pitchFamily="34" charset="0"/>
              </a:rPr>
              <a:t>Reduction in Municipal investments</a:t>
            </a:r>
          </a:p>
          <a:p>
            <a:endParaRPr lang="en-US" sz="2300" dirty="0">
              <a:latin typeface="Gill Sans MT" panose="020B0502020104020203" pitchFamily="34" charset="0"/>
            </a:endParaRPr>
          </a:p>
          <a:p>
            <a:r>
              <a:rPr lang="en-US" sz="2300" dirty="0">
                <a:solidFill>
                  <a:srgbClr val="FF0000"/>
                </a:solidFill>
                <a:latin typeface="Gill Sans MT" panose="020B0502020104020203" pitchFamily="34" charset="0"/>
              </a:rPr>
              <a:t>Reduction in productivity of workers</a:t>
            </a:r>
          </a:p>
          <a:p>
            <a:endParaRPr lang="en-US" sz="2300" dirty="0">
              <a:solidFill>
                <a:srgbClr val="FF0000"/>
              </a:solidFill>
              <a:latin typeface="Gill Sans MT" panose="020B0502020104020203" pitchFamily="34" charset="0"/>
            </a:endParaRPr>
          </a:p>
          <a:p>
            <a:r>
              <a:rPr lang="en-US" sz="2300" dirty="0">
                <a:solidFill>
                  <a:srgbClr val="FF0000"/>
                </a:solidFill>
                <a:latin typeface="Gill Sans MT" panose="020B0502020104020203" pitchFamily="34" charset="0"/>
              </a:rPr>
              <a:t>40% reduction of income of transport operators</a:t>
            </a:r>
          </a:p>
          <a:p>
            <a:endParaRPr lang="en-US" sz="2300" dirty="0">
              <a:solidFill>
                <a:srgbClr val="FF0000"/>
              </a:solidFill>
              <a:latin typeface="Gill Sans MT" panose="020B0502020104020203" pitchFamily="34" charset="0"/>
            </a:endParaRPr>
          </a:p>
          <a:p>
            <a:r>
              <a:rPr lang="en-US" sz="2300" dirty="0">
                <a:solidFill>
                  <a:srgbClr val="FF0000"/>
                </a:solidFill>
                <a:latin typeface="Gill Sans MT" panose="020B0502020104020203" pitchFamily="34" charset="0"/>
              </a:rPr>
              <a:t>High cost of transport operations</a:t>
            </a:r>
          </a:p>
          <a:p>
            <a:pPr marL="0" indent="0">
              <a:buNone/>
            </a:pPr>
            <a:endParaRPr lang="en-US" sz="2300" dirty="0">
              <a:solidFill>
                <a:srgbClr val="FF0000"/>
              </a:solidFill>
              <a:latin typeface="Gill Sans MT" panose="020B0502020104020203" pitchFamily="34" charset="0"/>
            </a:endParaRPr>
          </a:p>
          <a:p>
            <a:r>
              <a:rPr lang="en-US" sz="2300" dirty="0">
                <a:solidFill>
                  <a:srgbClr val="FF0000"/>
                </a:solidFill>
                <a:latin typeface="Gill Sans MT" panose="020B0502020104020203" pitchFamily="34" charset="0"/>
              </a:rPr>
              <a:t>Reduction in trade activities especially from the </a:t>
            </a:r>
            <a:r>
              <a:rPr lang="en-US" sz="2300" dirty="0" err="1">
                <a:solidFill>
                  <a:srgbClr val="FF0000"/>
                </a:solidFill>
                <a:latin typeface="Gill Sans MT" panose="020B0502020104020203" pitchFamily="34" charset="0"/>
              </a:rPr>
              <a:t>neighbouring</a:t>
            </a:r>
            <a:r>
              <a:rPr lang="en-US" sz="2300" dirty="0">
                <a:solidFill>
                  <a:srgbClr val="FF0000"/>
                </a:solidFill>
                <a:latin typeface="Gill Sans MT" panose="020B0502020104020203" pitchFamily="34" charset="0"/>
              </a:rPr>
              <a:t> Countries ( Burkina, Togo, Nigeria </a:t>
            </a:r>
            <a:r>
              <a:rPr lang="en-US" sz="2300" dirty="0" err="1">
                <a:solidFill>
                  <a:srgbClr val="FF0000"/>
                </a:solidFill>
                <a:latin typeface="Gill Sans MT" panose="020B0502020104020203" pitchFamily="34" charset="0"/>
              </a:rPr>
              <a:t>etc</a:t>
            </a:r>
            <a:r>
              <a:rPr lang="en-US" sz="2300" dirty="0">
                <a:solidFill>
                  <a:srgbClr val="FF0000"/>
                </a:solidFill>
                <a:latin typeface="Gill Sans MT" panose="020B0502020104020203" pitchFamily="34" charset="0"/>
              </a:rPr>
              <a:t>)</a:t>
            </a:r>
          </a:p>
          <a:p>
            <a:endParaRPr lang="en-US" sz="2300" dirty="0">
              <a:solidFill>
                <a:srgbClr val="FF0000"/>
              </a:solidFill>
              <a:latin typeface="Gill Sans MT" panose="020B0502020104020203" pitchFamily="34" charset="0"/>
            </a:endParaRPr>
          </a:p>
          <a:p>
            <a:endParaRPr lang="en-US" sz="2300" dirty="0">
              <a:solidFill>
                <a:srgbClr val="FF0000"/>
              </a:solidFill>
              <a:latin typeface="Gill Sans MT" panose="020B0502020104020203" pitchFamily="34" charset="0"/>
            </a:endParaRPr>
          </a:p>
          <a:p>
            <a:endParaRPr lang="en-US" sz="2300" dirty="0">
              <a:solidFill>
                <a:srgbClr val="FF0000"/>
              </a:solidFill>
              <a:latin typeface="Gill Sans MT" panose="020B0502020104020203" pitchFamily="34" charset="0"/>
            </a:endParaRPr>
          </a:p>
          <a:p>
            <a:endParaRPr lang="en-US" sz="2300" dirty="0">
              <a:latin typeface="Gill Sans MT" panose="020B0502020104020203" pitchFamily="34" charset="0"/>
            </a:endParaRPr>
          </a:p>
          <a:p>
            <a:pPr lvl="0"/>
            <a:endParaRPr lang="en-US" sz="23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F3F5E1C4-0702-49B5-8508-4390A4EC9103}" type="slidenum">
              <a:rPr lang="en-US" sz="2000" b="1" smtClean="0">
                <a:solidFill>
                  <a:prstClr val="black"/>
                </a:solidFill>
              </a:rPr>
              <a:pPr/>
              <a:t>7</a:t>
            </a:fld>
            <a:endParaRPr lang="en-US" sz="2000" b="1" dirty="0">
              <a:solidFill>
                <a:prstClr val="black"/>
              </a:solidFill>
            </a:endParaRPr>
          </a:p>
        </p:txBody>
      </p:sp>
    </p:spTree>
    <p:extLst>
      <p:ext uri="{BB962C8B-B14F-4D97-AF65-F5344CB8AC3E}">
        <p14:creationId xmlns:p14="http://schemas.microsoft.com/office/powerpoint/2010/main" val="195769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a:gradFill>
            <a:gsLst>
              <a:gs pos="40000">
                <a:srgbClr val="CEDC6A"/>
              </a:gs>
              <a:gs pos="0">
                <a:srgbClr val="FFFF66"/>
              </a:gs>
              <a:gs pos="100000">
                <a:srgbClr val="9CB86E"/>
              </a:gs>
              <a:gs pos="100000">
                <a:schemeClr val="accent3"/>
              </a:gs>
            </a:gsLst>
            <a:path path="shape">
              <a:fillToRect l="50000" t="50000" r="50000" b="50000"/>
            </a:path>
          </a:gradFill>
          <a:ln>
            <a:noFill/>
          </a:ln>
          <a:effectLst>
            <a:glow rad="1397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b="1" dirty="0">
                <a:solidFill>
                  <a:srgbClr val="FF0000"/>
                </a:solidFill>
                <a:effectLst>
                  <a:outerShdw blurRad="38100" dist="38100" dir="2700000" algn="tl">
                    <a:srgbClr val="000000">
                      <a:alpha val="43137"/>
                    </a:srgbClr>
                  </a:outerShdw>
                </a:effectLst>
              </a:rPr>
              <a:t>Measures Undertaken to Help Fight The Pandemic</a:t>
            </a:r>
          </a:p>
        </p:txBody>
      </p:sp>
      <p:sp>
        <p:nvSpPr>
          <p:cNvPr id="3" name="Content Placeholder 2"/>
          <p:cNvSpPr>
            <a:spLocks noGrp="1"/>
          </p:cNvSpPr>
          <p:nvPr>
            <p:ph sz="half" idx="1"/>
          </p:nvPr>
        </p:nvSpPr>
        <p:spPr>
          <a:xfrm>
            <a:off x="32657" y="1676400"/>
            <a:ext cx="4191000" cy="4525963"/>
          </a:xfrm>
        </p:spPr>
        <p:txBody>
          <a:bodyPr>
            <a:noAutofit/>
          </a:bodyPr>
          <a:lstStyle/>
          <a:p>
            <a:pPr algn="just"/>
            <a:r>
              <a:rPr lang="en-US" sz="2300" b="1" dirty="0">
                <a:solidFill>
                  <a:srgbClr val="FF0000"/>
                </a:solidFill>
                <a:latin typeface="Gill Sans MT" panose="020B0502020104020203" pitchFamily="34" charset="0"/>
              </a:rPr>
              <a:t>To increase the capacity of local health system, by</a:t>
            </a:r>
          </a:p>
          <a:p>
            <a:pPr lvl="1" algn="just"/>
            <a:r>
              <a:rPr lang="en-US" sz="2300" dirty="0">
                <a:latin typeface="Gill Sans MT" panose="020B0502020104020203" pitchFamily="34" charset="0"/>
              </a:rPr>
              <a:t>Increasing collaboration with GHS to secure PPEs</a:t>
            </a:r>
          </a:p>
          <a:p>
            <a:pPr lvl="1" algn="just"/>
            <a:r>
              <a:rPr lang="en-US" sz="2300" dirty="0">
                <a:latin typeface="Gill Sans MT" panose="020B0502020104020203" pitchFamily="34" charset="0"/>
              </a:rPr>
              <a:t>Securing more facilities to serve as isolation center.</a:t>
            </a:r>
          </a:p>
        </p:txBody>
      </p:sp>
      <p:sp>
        <p:nvSpPr>
          <p:cNvPr id="4" name="Content Placeholder 3"/>
          <p:cNvSpPr>
            <a:spLocks noGrp="1"/>
          </p:cNvSpPr>
          <p:nvPr>
            <p:ph sz="half" idx="2"/>
          </p:nvPr>
        </p:nvSpPr>
        <p:spPr>
          <a:xfrm>
            <a:off x="4572000" y="1676400"/>
            <a:ext cx="4419600" cy="4525963"/>
          </a:xfrm>
        </p:spPr>
        <p:txBody>
          <a:bodyPr>
            <a:noAutofit/>
          </a:bodyPr>
          <a:lstStyle/>
          <a:p>
            <a:pPr algn="just"/>
            <a:r>
              <a:rPr lang="en-US" sz="2300" b="1" dirty="0">
                <a:solidFill>
                  <a:srgbClr val="FF0000"/>
                </a:solidFill>
                <a:latin typeface="Gill Sans MT" panose="020B0502020104020203" pitchFamily="34" charset="0"/>
              </a:rPr>
              <a:t>Community awareness and mobilization;</a:t>
            </a:r>
          </a:p>
          <a:p>
            <a:pPr lvl="1" algn="just"/>
            <a:r>
              <a:rPr lang="en-US" sz="2300" dirty="0">
                <a:latin typeface="Gill Sans MT" panose="020B0502020104020203" pitchFamily="34" charset="0"/>
              </a:rPr>
              <a:t>Embarking on mass intensive community awareness through radio stations, information centers and ISD</a:t>
            </a:r>
          </a:p>
          <a:p>
            <a:pPr lvl="1" algn="just"/>
            <a:r>
              <a:rPr lang="en-US" sz="2300" dirty="0">
                <a:latin typeface="Gill Sans MT" panose="020B0502020104020203" pitchFamily="34" charset="0"/>
              </a:rPr>
              <a:t>Organizing stigmatization reduction campaigns. </a:t>
            </a:r>
          </a:p>
          <a:p>
            <a:pPr algn="just"/>
            <a:endParaRPr lang="en-US" sz="2300" dirty="0">
              <a:latin typeface="Gill Sans MT" panose="020B0502020104020203" pitchFamily="34" charset="0"/>
            </a:endParaRPr>
          </a:p>
        </p:txBody>
      </p:sp>
      <p:sp>
        <p:nvSpPr>
          <p:cNvPr id="5" name="Slide Number Placeholder 4"/>
          <p:cNvSpPr>
            <a:spLocks noGrp="1"/>
          </p:cNvSpPr>
          <p:nvPr>
            <p:ph type="sldNum" sz="quarter" idx="12"/>
          </p:nvPr>
        </p:nvSpPr>
        <p:spPr>
          <a:xfrm>
            <a:off x="6553200" y="6485948"/>
            <a:ext cx="2133600" cy="365125"/>
          </a:xfrm>
        </p:spPr>
        <p:txBody>
          <a:bodyPr/>
          <a:lstStyle/>
          <a:p>
            <a:fld id="{F3F5E1C4-0702-49B5-8508-4390A4EC9103}" type="slidenum">
              <a:rPr lang="en-US" sz="2000" b="1" smtClean="0">
                <a:solidFill>
                  <a:prstClr val="black"/>
                </a:solidFill>
              </a:rPr>
              <a:pPr/>
              <a:t>8</a:t>
            </a:fld>
            <a:endParaRPr lang="en-US" sz="2000" b="1" dirty="0">
              <a:solidFill>
                <a:prstClr val="black"/>
              </a:solidFill>
            </a:endParaRPr>
          </a:p>
        </p:txBody>
      </p:sp>
    </p:spTree>
    <p:extLst>
      <p:ext uri="{BB962C8B-B14F-4D97-AF65-F5344CB8AC3E}">
        <p14:creationId xmlns:p14="http://schemas.microsoft.com/office/powerpoint/2010/main" val="361278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a:gradFill>
            <a:gsLst>
              <a:gs pos="40000">
                <a:srgbClr val="CEDC6A"/>
              </a:gs>
              <a:gs pos="0">
                <a:srgbClr val="FFFF66"/>
              </a:gs>
              <a:gs pos="100000">
                <a:srgbClr val="9CB86E"/>
              </a:gs>
              <a:gs pos="100000">
                <a:schemeClr val="accent3"/>
              </a:gs>
            </a:gsLst>
            <a:path path="shape">
              <a:fillToRect l="50000" t="50000" r="50000" b="50000"/>
            </a:path>
          </a:gradFill>
          <a:ln>
            <a:noFill/>
          </a:ln>
          <a:effectLst>
            <a:glow rad="1397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b="1" dirty="0">
                <a:solidFill>
                  <a:srgbClr val="FF0000"/>
                </a:solidFill>
                <a:effectLst>
                  <a:outerShdw blurRad="38100" dist="38100" dir="2700000" algn="tl">
                    <a:srgbClr val="000000">
                      <a:alpha val="43137"/>
                    </a:srgbClr>
                  </a:outerShdw>
                </a:effectLst>
              </a:rPr>
              <a:t>Measures Undertaken to Help Fight The Pandemic</a:t>
            </a:r>
          </a:p>
        </p:txBody>
      </p:sp>
      <p:sp>
        <p:nvSpPr>
          <p:cNvPr id="3" name="Content Placeholder 2"/>
          <p:cNvSpPr>
            <a:spLocks noGrp="1"/>
          </p:cNvSpPr>
          <p:nvPr>
            <p:ph sz="half" idx="1"/>
          </p:nvPr>
        </p:nvSpPr>
        <p:spPr>
          <a:xfrm>
            <a:off x="0" y="1442359"/>
            <a:ext cx="4191000" cy="2895601"/>
          </a:xfrm>
        </p:spPr>
        <p:txBody>
          <a:bodyPr>
            <a:noAutofit/>
          </a:bodyPr>
          <a:lstStyle/>
          <a:p>
            <a:pPr algn="just"/>
            <a:r>
              <a:rPr lang="en-US" sz="2300" b="1" dirty="0">
                <a:solidFill>
                  <a:srgbClr val="FF0000"/>
                </a:solidFill>
                <a:latin typeface="Gill Sans MT" panose="020B0502020104020203" pitchFamily="34" charset="0"/>
              </a:rPr>
              <a:t>Social protection measure;</a:t>
            </a:r>
          </a:p>
          <a:p>
            <a:pPr lvl="1"/>
            <a:r>
              <a:rPr lang="en-US" sz="2300" dirty="0">
                <a:latin typeface="Gill Sans MT" panose="020B0502020104020203" pitchFamily="34" charset="0"/>
              </a:rPr>
              <a:t>A collaboration with donors/organization such as VNG, CRC and the Latter Day Church to supply and distribute items to vulnerable groups.</a:t>
            </a:r>
            <a:endParaRPr lang="en-US" sz="2300" b="1" dirty="0">
              <a:latin typeface="Gill Sans MT" panose="020B0502020104020203" pitchFamily="34" charset="0"/>
            </a:endParaRPr>
          </a:p>
          <a:p>
            <a:pPr algn="just"/>
            <a:endParaRPr lang="en-US" sz="2300" dirty="0">
              <a:latin typeface="Gill Sans MT" panose="020B0502020104020203" pitchFamily="34" charset="0"/>
            </a:endParaRPr>
          </a:p>
        </p:txBody>
      </p:sp>
      <p:sp>
        <p:nvSpPr>
          <p:cNvPr id="4" name="Content Placeholder 3"/>
          <p:cNvSpPr>
            <a:spLocks noGrp="1"/>
          </p:cNvSpPr>
          <p:nvPr>
            <p:ph sz="half" idx="2"/>
          </p:nvPr>
        </p:nvSpPr>
        <p:spPr>
          <a:xfrm>
            <a:off x="4495800" y="1529442"/>
            <a:ext cx="4419600" cy="2971800"/>
          </a:xfrm>
        </p:spPr>
        <p:txBody>
          <a:bodyPr>
            <a:noAutofit/>
          </a:bodyPr>
          <a:lstStyle/>
          <a:p>
            <a:r>
              <a:rPr lang="en-US" sz="2300" b="1" dirty="0">
                <a:solidFill>
                  <a:srgbClr val="FF0000"/>
                </a:solidFill>
                <a:latin typeface="Gill Sans MT" panose="020B0502020104020203" pitchFamily="34" charset="0"/>
              </a:rPr>
              <a:t>Enforcement of the public order and regulations by government ;</a:t>
            </a:r>
          </a:p>
          <a:p>
            <a:pPr lvl="1"/>
            <a:r>
              <a:rPr lang="en-US" sz="2300" dirty="0">
                <a:latin typeface="Gill Sans MT" panose="020B0502020104020203" pitchFamily="34" charset="0"/>
              </a:rPr>
              <a:t>Closure  and lockdown of schools, practices of social distancing, ban on public gathering  such as religious and recreational activates.</a:t>
            </a:r>
          </a:p>
        </p:txBody>
      </p:sp>
      <p:sp>
        <p:nvSpPr>
          <p:cNvPr id="5" name="Slide Number Placeholder 4"/>
          <p:cNvSpPr>
            <a:spLocks noGrp="1"/>
          </p:cNvSpPr>
          <p:nvPr>
            <p:ph type="sldNum" sz="quarter" idx="12"/>
          </p:nvPr>
        </p:nvSpPr>
        <p:spPr>
          <a:xfrm>
            <a:off x="6553200" y="6485948"/>
            <a:ext cx="2133600" cy="365125"/>
          </a:xfrm>
        </p:spPr>
        <p:txBody>
          <a:bodyPr/>
          <a:lstStyle/>
          <a:p>
            <a:fld id="{F3F5E1C4-0702-49B5-8508-4390A4EC9103}" type="slidenum">
              <a:rPr lang="en-US" sz="2000" b="1" smtClean="0">
                <a:solidFill>
                  <a:prstClr val="black"/>
                </a:solidFill>
              </a:rPr>
              <a:pPr/>
              <a:t>9</a:t>
            </a:fld>
            <a:endParaRPr lang="en-US" sz="2000" b="1" dirty="0">
              <a:solidFill>
                <a:prstClr val="black"/>
              </a:solidFill>
            </a:endParaRPr>
          </a:p>
        </p:txBody>
      </p:sp>
      <p:sp>
        <p:nvSpPr>
          <p:cNvPr id="7" name="Content Placeholder 2"/>
          <p:cNvSpPr txBox="1">
            <a:spLocks/>
          </p:cNvSpPr>
          <p:nvPr/>
        </p:nvSpPr>
        <p:spPr>
          <a:xfrm>
            <a:off x="4648200" y="4337960"/>
            <a:ext cx="4191000" cy="28956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300" b="1" dirty="0">
                <a:solidFill>
                  <a:srgbClr val="FF0000"/>
                </a:solidFill>
                <a:latin typeface="Gill Sans MT" panose="020B0502020104020203" pitchFamily="34" charset="0"/>
              </a:rPr>
              <a:t>Provision of Essential services by introducing color coding</a:t>
            </a:r>
          </a:p>
          <a:p>
            <a:pPr lvl="1"/>
            <a:r>
              <a:rPr lang="en-US" sz="2300" dirty="0">
                <a:latin typeface="Gill Sans MT" panose="020B0502020104020203" pitchFamily="34" charset="0"/>
              </a:rPr>
              <a:t>Collaborated with the Ghana Police Service and Military to enforce laws  </a:t>
            </a:r>
          </a:p>
          <a:p>
            <a:pPr algn="just"/>
            <a:endParaRPr lang="en-US" sz="2300" dirty="0">
              <a:latin typeface="Gill Sans MT" panose="020B0502020104020203"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337960"/>
            <a:ext cx="3729056" cy="2036261"/>
          </a:xfrm>
          <a:prstGeom prst="rect">
            <a:avLst/>
          </a:prstGeom>
        </p:spPr>
      </p:pic>
    </p:spTree>
    <p:extLst>
      <p:ext uri="{BB962C8B-B14F-4D97-AF65-F5344CB8AC3E}">
        <p14:creationId xmlns:p14="http://schemas.microsoft.com/office/powerpoint/2010/main" val="3398926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A0C4808D2E73F48AFE1BD1ECFCF34C4" ma:contentTypeVersion="11" ma:contentTypeDescription="Ein neues Dokument erstellen." ma:contentTypeScope="" ma:versionID="3347a4f745cfbfe43f4733cbfdce6e6c">
  <xsd:schema xmlns:xsd="http://www.w3.org/2001/XMLSchema" xmlns:xs="http://www.w3.org/2001/XMLSchema" xmlns:p="http://schemas.microsoft.com/office/2006/metadata/properties" xmlns:ns2="610782fe-19c2-4068-ac6b-03484681a69f" xmlns:ns3="e310793b-bab3-49ff-806d-71d449ecdef2" targetNamespace="http://schemas.microsoft.com/office/2006/metadata/properties" ma:root="true" ma:fieldsID="6995ab2abe955d23d09523ec5928b1d1" ns2:_="" ns3:_="">
    <xsd:import namespace="610782fe-19c2-4068-ac6b-03484681a69f"/>
    <xsd:import namespace="e310793b-bab3-49ff-806d-71d449ecde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782fe-19c2-4068-ac6b-03484681a6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10793b-bab3-49ff-806d-71d449ecdef2"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B89CBB-04BC-46D7-A588-A286FD0C373E}"/>
</file>

<file path=customXml/itemProps2.xml><?xml version="1.0" encoding="utf-8"?>
<ds:datastoreItem xmlns:ds="http://schemas.openxmlformats.org/officeDocument/2006/customXml" ds:itemID="{F6B08CFE-943D-4C62-9B16-0F2D62BCA1B1}"/>
</file>

<file path=customXml/itemProps3.xml><?xml version="1.0" encoding="utf-8"?>
<ds:datastoreItem xmlns:ds="http://schemas.openxmlformats.org/officeDocument/2006/customXml" ds:itemID="{4827FB2C-DCC5-4DC8-BB7F-1A148D63FD48}"/>
</file>

<file path=docProps/app.xml><?xml version="1.0" encoding="utf-8"?>
<Properties xmlns="http://schemas.openxmlformats.org/officeDocument/2006/extended-properties" xmlns:vt="http://schemas.openxmlformats.org/officeDocument/2006/docPropsVTypes">
  <Template>Austin</Template>
  <TotalTime>0</TotalTime>
  <Words>808</Words>
  <Application>Microsoft Office PowerPoint</Application>
  <PresentationFormat>On-screen Show (4:3)</PresentationFormat>
  <Paragraphs>132</Paragraphs>
  <Slides>13</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Calibri Light</vt:lpstr>
      <vt:lpstr>Gill Sans MT</vt:lpstr>
      <vt:lpstr>Wingdings</vt:lpstr>
      <vt:lpstr>Office Theme</vt:lpstr>
      <vt:lpstr>2_Office Theme</vt:lpstr>
      <vt:lpstr>1_Office Theme</vt:lpstr>
      <vt:lpstr>PowerPoint Presentation</vt:lpstr>
      <vt:lpstr>ORDER OF PRESENTATION</vt:lpstr>
      <vt:lpstr> 1.Location of the city</vt:lpstr>
      <vt:lpstr>2. Vision, Mission and Core values</vt:lpstr>
      <vt:lpstr> 3. Demography and density </vt:lpstr>
      <vt:lpstr>Economic Impacts of COVID-19</vt:lpstr>
      <vt:lpstr>Economic Impacts of COVID-19</vt:lpstr>
      <vt:lpstr>Measures Undertaken to Help Fight The Pandemic</vt:lpstr>
      <vt:lpstr>Measures Undertaken to Help Fight The Pandemic</vt:lpstr>
      <vt:lpstr>Intervention to Help The Vulnerable Groups </vt:lpstr>
      <vt:lpstr>Development and Service Related Priorities After The Pandemic</vt:lpstr>
      <vt:lpstr>Lessons Learnt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Enviroment</dc:creator>
  <cp:lastModifiedBy>Abigail</cp:lastModifiedBy>
  <cp:revision>151</cp:revision>
  <cp:lastPrinted>2019-11-05T17:13:55Z</cp:lastPrinted>
  <dcterms:created xsi:type="dcterms:W3CDTF">2018-08-07T10:23:15Z</dcterms:created>
  <dcterms:modified xsi:type="dcterms:W3CDTF">2020-07-06T08:53:40Z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0x0101005A0C4808D2E73F48AFE1BD1ECFCF34C4</vt:lpwstr>
  </property>
</Properties>
</file>