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7" r:id="rId5"/>
    <p:sldId id="259" r:id="rId6"/>
    <p:sldId id="260" r:id="rId7"/>
    <p:sldId id="261" r:id="rId8"/>
    <p:sldId id="262" r:id="rId9"/>
    <p:sldId id="263" r:id="rId10"/>
    <p:sldId id="264" r:id="rId11"/>
    <p:sldId id="265" r:id="rId12"/>
    <p:sldId id="275" r:id="rId13"/>
    <p:sldId id="266" r:id="rId14"/>
    <p:sldId id="267" r:id="rId15"/>
    <p:sldId id="268" r:id="rId16"/>
    <p:sldId id="269" r:id="rId17"/>
    <p:sldId id="270" r:id="rId18"/>
    <p:sldId id="271" r:id="rId19"/>
    <p:sldId id="272" r:id="rId20"/>
    <p:sldId id="273" r:id="rId21"/>
    <p:sldId id="274"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p:scale>
          <a:sx n="80" d="100"/>
          <a:sy n="80" d="100"/>
        </p:scale>
        <p:origin x="96" y="6"/>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3DA0741-025F-4494-A30B-8C89A007F364}" type="datetimeFigureOut">
              <a:rPr lang="en-US" smtClean="0"/>
              <a:t>30-Jun-20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F11C19C-8EF0-40B4-815F-5504DE4D23F9}" type="slidenum">
              <a:rPr lang="en-US" smtClean="0"/>
              <a:t>‹#›</a:t>
            </a:fld>
            <a:endParaRPr lang="en-US"/>
          </a:p>
        </p:txBody>
      </p:sp>
    </p:spTree>
    <p:extLst>
      <p:ext uri="{BB962C8B-B14F-4D97-AF65-F5344CB8AC3E}">
        <p14:creationId xmlns:p14="http://schemas.microsoft.com/office/powerpoint/2010/main" val="34696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3DA0741-025F-4494-A30B-8C89A007F364}" type="datetimeFigureOut">
              <a:rPr lang="en-US" smtClean="0"/>
              <a:t>30-Jun-20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F11C19C-8EF0-40B4-815F-5504DE4D23F9}" type="slidenum">
              <a:rPr lang="en-US" smtClean="0"/>
              <a:t>‹#›</a:t>
            </a:fld>
            <a:endParaRPr lang="en-US"/>
          </a:p>
        </p:txBody>
      </p:sp>
    </p:spTree>
    <p:extLst>
      <p:ext uri="{BB962C8B-B14F-4D97-AF65-F5344CB8AC3E}">
        <p14:creationId xmlns:p14="http://schemas.microsoft.com/office/powerpoint/2010/main" val="24539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3DA0741-025F-4494-A30B-8C89A007F364}" type="datetimeFigureOut">
              <a:rPr lang="en-US" smtClean="0"/>
              <a:t>30-Jun-20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F11C19C-8EF0-40B4-815F-5504DE4D23F9}" type="slidenum">
              <a:rPr lang="en-US" smtClean="0"/>
              <a:t>‹#›</a:t>
            </a:fld>
            <a:endParaRPr lang="en-US"/>
          </a:p>
        </p:txBody>
      </p:sp>
    </p:spTree>
    <p:extLst>
      <p:ext uri="{BB962C8B-B14F-4D97-AF65-F5344CB8AC3E}">
        <p14:creationId xmlns:p14="http://schemas.microsoft.com/office/powerpoint/2010/main" val="307551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3DA0741-025F-4494-A30B-8C89A007F364}" type="datetimeFigureOut">
              <a:rPr lang="en-US" smtClean="0"/>
              <a:t>30-Jun-20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F11C19C-8EF0-40B4-815F-5504DE4D23F9}" type="slidenum">
              <a:rPr lang="en-US" smtClean="0"/>
              <a:t>‹#›</a:t>
            </a:fld>
            <a:endParaRPr lang="en-US"/>
          </a:p>
        </p:txBody>
      </p:sp>
    </p:spTree>
    <p:extLst>
      <p:ext uri="{BB962C8B-B14F-4D97-AF65-F5344CB8AC3E}">
        <p14:creationId xmlns:p14="http://schemas.microsoft.com/office/powerpoint/2010/main" val="256382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3DA0741-025F-4494-A30B-8C89A007F364}" type="datetimeFigureOut">
              <a:rPr lang="en-US" smtClean="0"/>
              <a:t>30-Jun-20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F11C19C-8EF0-40B4-815F-5504DE4D23F9}" type="slidenum">
              <a:rPr lang="en-US" smtClean="0"/>
              <a:t>‹#›</a:t>
            </a:fld>
            <a:endParaRPr lang="en-US"/>
          </a:p>
        </p:txBody>
      </p:sp>
    </p:spTree>
    <p:extLst>
      <p:ext uri="{BB962C8B-B14F-4D97-AF65-F5344CB8AC3E}">
        <p14:creationId xmlns:p14="http://schemas.microsoft.com/office/powerpoint/2010/main" val="1261359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B3DA0741-025F-4494-A30B-8C89A007F364}" type="datetimeFigureOut">
              <a:rPr lang="en-US" smtClean="0"/>
              <a:t>30-Jun-20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F11C19C-8EF0-40B4-815F-5504DE4D23F9}" type="slidenum">
              <a:rPr lang="en-US" smtClean="0"/>
              <a:t>‹#›</a:t>
            </a:fld>
            <a:endParaRPr lang="en-US"/>
          </a:p>
        </p:txBody>
      </p:sp>
    </p:spTree>
    <p:extLst>
      <p:ext uri="{BB962C8B-B14F-4D97-AF65-F5344CB8AC3E}">
        <p14:creationId xmlns:p14="http://schemas.microsoft.com/office/powerpoint/2010/main" val="134270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B3DA0741-025F-4494-A30B-8C89A007F364}" type="datetimeFigureOut">
              <a:rPr lang="en-US" smtClean="0"/>
              <a:t>30-Jun-20</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EF11C19C-8EF0-40B4-815F-5504DE4D23F9}" type="slidenum">
              <a:rPr lang="en-US" smtClean="0"/>
              <a:t>‹#›</a:t>
            </a:fld>
            <a:endParaRPr lang="en-US"/>
          </a:p>
        </p:txBody>
      </p:sp>
    </p:spTree>
    <p:extLst>
      <p:ext uri="{BB962C8B-B14F-4D97-AF65-F5344CB8AC3E}">
        <p14:creationId xmlns:p14="http://schemas.microsoft.com/office/powerpoint/2010/main" val="322036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3DA0741-025F-4494-A30B-8C89A007F364}" type="datetimeFigureOut">
              <a:rPr lang="en-US" smtClean="0"/>
              <a:t>30-Jun-20</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EF11C19C-8EF0-40B4-815F-5504DE4D23F9}" type="slidenum">
              <a:rPr lang="en-US" smtClean="0"/>
              <a:t>‹#›</a:t>
            </a:fld>
            <a:endParaRPr lang="en-US"/>
          </a:p>
        </p:txBody>
      </p:sp>
    </p:spTree>
    <p:extLst>
      <p:ext uri="{BB962C8B-B14F-4D97-AF65-F5344CB8AC3E}">
        <p14:creationId xmlns:p14="http://schemas.microsoft.com/office/powerpoint/2010/main" val="248387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3DA0741-025F-4494-A30B-8C89A007F364}" type="datetimeFigureOut">
              <a:rPr lang="en-US" smtClean="0"/>
              <a:t>30-Jun-20</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EF11C19C-8EF0-40B4-815F-5504DE4D23F9}" type="slidenum">
              <a:rPr lang="en-US" smtClean="0"/>
              <a:t>‹#›</a:t>
            </a:fld>
            <a:endParaRPr lang="en-US"/>
          </a:p>
        </p:txBody>
      </p:sp>
    </p:spTree>
    <p:extLst>
      <p:ext uri="{BB962C8B-B14F-4D97-AF65-F5344CB8AC3E}">
        <p14:creationId xmlns:p14="http://schemas.microsoft.com/office/powerpoint/2010/main" val="43109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3DA0741-025F-4494-A30B-8C89A007F364}" type="datetimeFigureOut">
              <a:rPr lang="en-US" smtClean="0"/>
              <a:t>30-Jun-20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F11C19C-8EF0-40B4-815F-5504DE4D23F9}" type="slidenum">
              <a:rPr lang="en-US" smtClean="0"/>
              <a:t>‹#›</a:t>
            </a:fld>
            <a:endParaRPr lang="en-US"/>
          </a:p>
        </p:txBody>
      </p:sp>
    </p:spTree>
    <p:extLst>
      <p:ext uri="{BB962C8B-B14F-4D97-AF65-F5344CB8AC3E}">
        <p14:creationId xmlns:p14="http://schemas.microsoft.com/office/powerpoint/2010/main" val="384550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3DA0741-025F-4494-A30B-8C89A007F364}" type="datetimeFigureOut">
              <a:rPr lang="en-US" smtClean="0"/>
              <a:t>30-Jun-20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F11C19C-8EF0-40B4-815F-5504DE4D23F9}" type="slidenum">
              <a:rPr lang="en-US" smtClean="0"/>
              <a:t>‹#›</a:t>
            </a:fld>
            <a:endParaRPr lang="en-US"/>
          </a:p>
        </p:txBody>
      </p:sp>
    </p:spTree>
    <p:extLst>
      <p:ext uri="{BB962C8B-B14F-4D97-AF65-F5344CB8AC3E}">
        <p14:creationId xmlns:p14="http://schemas.microsoft.com/office/powerpoint/2010/main" val="72698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A0741-025F-4494-A30B-8C89A007F364}" type="datetimeFigureOut">
              <a:rPr lang="en-US" smtClean="0"/>
              <a:t>30-Jun-20</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1C19C-8EF0-40B4-815F-5504DE4D23F9}" type="slidenum">
              <a:rPr lang="en-US" smtClean="0"/>
              <a:t>‹#›</a:t>
            </a:fld>
            <a:endParaRPr lang="en-US"/>
          </a:p>
        </p:txBody>
      </p:sp>
    </p:spTree>
    <p:extLst>
      <p:ext uri="{BB962C8B-B14F-4D97-AF65-F5344CB8AC3E}">
        <p14:creationId xmlns:p14="http://schemas.microsoft.com/office/powerpoint/2010/main" val="2941419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29530" y="392271"/>
            <a:ext cx="11656740" cy="6293005"/>
          </a:xfrm>
          <a:prstGeom prst="rect">
            <a:avLst/>
          </a:prstGeom>
        </p:spPr>
        <p:txBody>
          <a:bodyPr wrap="square">
            <a:spAutoFit/>
          </a:bodyPr>
          <a:lstStyle/>
          <a:p>
            <a:pPr algn="ctr" rtl="1">
              <a:lnSpc>
                <a:spcPct val="115000"/>
              </a:lnSpc>
              <a:spcAft>
                <a:spcPts val="800"/>
              </a:spcAft>
            </a:pPr>
            <a:r>
              <a:rPr lang="ar-LY" sz="3600" b="1" dirty="0" smtClean="0">
                <a:effectLst/>
                <a:latin typeface="Simplified Arabic" panose="02020603050405020304" pitchFamily="18" charset="-78"/>
                <a:ea typeface="Calibri" panose="020F0502020204030204" pitchFamily="34" charset="0"/>
                <a:cs typeface="PT Bold Heading" panose="02010400000000000000" pitchFamily="2" charset="-78"/>
              </a:rPr>
              <a:t>مشـــروع</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LY" sz="4000" b="1" dirty="0">
                <a:latin typeface="Simplified Arabic" panose="02020603050405020304" pitchFamily="18" charset="-78"/>
                <a:ea typeface="Calibri" panose="020F0502020204030204" pitchFamily="34" charset="0"/>
                <a:cs typeface="PT Bold Heading" panose="02010400000000000000" pitchFamily="2" charset="-78"/>
              </a:rPr>
              <a:t>دليل خطة الطوارئ لإدارة ازمة كورونا ببلدية زليتن</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LY" sz="3200" b="1" dirty="0" smtClean="0">
                <a:effectLst/>
                <a:latin typeface="Calibri" panose="020F0502020204030204" pitchFamily="34" charset="0"/>
                <a:ea typeface="Calibri" panose="020F0502020204030204" pitchFamily="34" charset="0"/>
                <a:cs typeface="Simplified Arabic" panose="02020603050405020304" pitchFamily="18" charset="-78"/>
              </a:rPr>
              <a:t>ندوة منصة المدن الرابطة الافتراضية تحت عنوان</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LY" sz="3600" b="1" dirty="0" smtClean="0">
                <a:effectLst/>
                <a:latin typeface="Calibri" panose="020F0502020204030204" pitchFamily="34" charset="0"/>
                <a:ea typeface="Calibri" panose="020F0502020204030204" pitchFamily="34" charset="0"/>
                <a:cs typeface="Simplified Arabic" panose="02020603050405020304" pitchFamily="18" charset="-78"/>
              </a:rPr>
              <a:t>((إجراءات الاستجابة البلدية لجائحة كورونا))</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LY" sz="3200" b="1" dirty="0" smtClean="0">
                <a:effectLst/>
                <a:latin typeface="Calibri" panose="020F0502020204030204" pitchFamily="34" charset="0"/>
                <a:ea typeface="Calibri" panose="020F0502020204030204" pitchFamily="34" charset="0"/>
                <a:cs typeface="Simplified Arabic" panose="02020603050405020304" pitchFamily="18" charset="-78"/>
              </a:rPr>
              <a:t>اعداد:</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LY" sz="3200" b="1" dirty="0" smtClean="0">
                <a:effectLst/>
                <a:latin typeface="Calibri" panose="020F0502020204030204" pitchFamily="34" charset="0"/>
                <a:ea typeface="Calibri" panose="020F0502020204030204" pitchFamily="34" charset="0"/>
                <a:cs typeface="Simplified Arabic" panose="02020603050405020304" pitchFamily="18" charset="-78"/>
              </a:rPr>
              <a:t> فريق المتابعة والاستشارات بلجنة مكافحة ازمة كورونا ببلدية زليتن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LY" sz="3200" b="1" dirty="0" smtClean="0">
                <a:effectLst/>
                <a:latin typeface="Calibri" panose="020F0502020204030204" pitchFamily="34" charset="0"/>
                <a:ea typeface="Calibri" panose="020F0502020204030204" pitchFamily="34" charset="0"/>
                <a:cs typeface="Simplified Arabic" panose="02020603050405020304" pitchFamily="18" charset="-78"/>
              </a:rPr>
              <a:t>فريق التنمية المحلية المستدامة ببلدية زليتن</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LY" sz="3200" b="1" dirty="0" smtClean="0">
                <a:effectLst/>
                <a:latin typeface="Calibri" panose="020F0502020204030204" pitchFamily="34" charset="0"/>
                <a:ea typeface="Calibri" panose="020F0502020204030204" pitchFamily="34" charset="0"/>
                <a:cs typeface="Simplified Arabic" panose="02020603050405020304" pitchFamily="18" charset="-78"/>
              </a:rPr>
              <a:t>م. ميلاد الصداعي</a:t>
            </a:r>
            <a:r>
              <a:rPr lang="ar-LY" sz="2400" dirty="0">
                <a:latin typeface="Calibri" panose="020F0502020204030204" pitchFamily="34" charset="0"/>
                <a:ea typeface="Calibri" panose="020F0502020204030204" pitchFamily="34" charset="0"/>
                <a:cs typeface="Arial" panose="020B0604020202020204" pitchFamily="34" charset="0"/>
              </a:rPr>
              <a:t> </a:t>
            </a:r>
            <a:r>
              <a:rPr lang="ar-LY" sz="2400" dirty="0" smtClean="0">
                <a:latin typeface="Calibri" panose="020F0502020204030204" pitchFamily="34" charset="0"/>
                <a:ea typeface="Calibri" panose="020F0502020204030204" pitchFamily="34" charset="0"/>
                <a:cs typeface="Arial" panose="020B0604020202020204" pitchFamily="34" charset="0"/>
              </a:rPr>
              <a:t>       </a:t>
            </a:r>
            <a:r>
              <a:rPr lang="ar-LY" sz="3200" b="1" dirty="0" smtClean="0">
                <a:effectLst/>
                <a:latin typeface="Calibri" panose="020F0502020204030204" pitchFamily="34" charset="0"/>
                <a:ea typeface="Calibri" panose="020F0502020204030204" pitchFamily="34" charset="0"/>
                <a:cs typeface="Simplified Arabic" panose="02020603050405020304" pitchFamily="18" charset="-78"/>
              </a:rPr>
              <a:t>د. طه محمد والي</a:t>
            </a:r>
            <a:r>
              <a:rPr lang="ar-LY" sz="2400" dirty="0">
                <a:latin typeface="Calibri" panose="020F0502020204030204" pitchFamily="34" charset="0"/>
                <a:ea typeface="Calibri" panose="020F0502020204030204" pitchFamily="34" charset="0"/>
                <a:cs typeface="Arial" panose="020B0604020202020204" pitchFamily="34" charset="0"/>
              </a:rPr>
              <a:t> </a:t>
            </a:r>
            <a:r>
              <a:rPr lang="ar-LY" sz="2400" dirty="0" smtClean="0">
                <a:latin typeface="Calibri" panose="020F0502020204030204" pitchFamily="34" charset="0"/>
                <a:ea typeface="Calibri" panose="020F0502020204030204" pitchFamily="34" charset="0"/>
                <a:cs typeface="Arial" panose="020B0604020202020204" pitchFamily="34" charset="0"/>
              </a:rPr>
              <a:t>         </a:t>
            </a:r>
            <a:r>
              <a:rPr lang="ar-LY" sz="3200" b="1" dirty="0" smtClean="0">
                <a:effectLst/>
                <a:latin typeface="Calibri" panose="020F0502020204030204" pitchFamily="34" charset="0"/>
                <a:ea typeface="Calibri" panose="020F0502020204030204" pitchFamily="34" charset="0"/>
                <a:cs typeface="Simplified Arabic" panose="02020603050405020304" pitchFamily="18" charset="-78"/>
              </a:rPr>
              <a:t>أ. بلقاسم محمد الاعوج.</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LY" sz="3200" b="1" dirty="0" smtClean="0">
                <a:effectLst/>
                <a:latin typeface="Calibri" panose="020F0502020204030204" pitchFamily="34" charset="0"/>
                <a:ea typeface="Calibri" panose="020F0502020204030204" pitchFamily="34" charset="0"/>
                <a:cs typeface="Simplified Arabic" panose="02020603050405020304" pitchFamily="18" charset="-78"/>
              </a:rPr>
              <a:t>29 يونيو 2020</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صورة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30" y="146825"/>
            <a:ext cx="1405054" cy="1159727"/>
          </a:xfrm>
          <a:prstGeom prst="rect">
            <a:avLst/>
          </a:prstGeom>
        </p:spPr>
      </p:pic>
      <p:pic>
        <p:nvPicPr>
          <p:cNvPr id="7" name="صورة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8985" y="48048"/>
            <a:ext cx="1353015" cy="1111679"/>
          </a:xfrm>
          <a:prstGeom prst="rect">
            <a:avLst/>
          </a:prstGeom>
        </p:spPr>
      </p:pic>
    </p:spTree>
    <p:extLst>
      <p:ext uri="{BB962C8B-B14F-4D97-AF65-F5344CB8AC3E}">
        <p14:creationId xmlns:p14="http://schemas.microsoft.com/office/powerpoint/2010/main" val="89474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6116" y="223024"/>
            <a:ext cx="12035883" cy="6634976"/>
          </a:xfrm>
        </p:spPr>
        <p:txBody>
          <a:bodyPr>
            <a:normAutofit fontScale="70000" lnSpcReduction="20000"/>
          </a:bodyPr>
          <a:lstStyle/>
          <a:p>
            <a:pPr marL="342900" lvl="0" indent="-342900" algn="just" rtl="1">
              <a:lnSpc>
                <a:spcPct val="115000"/>
              </a:lnSpc>
              <a:spcBef>
                <a:spcPts val="0"/>
              </a:spcBef>
              <a:spcAft>
                <a:spcPts val="800"/>
              </a:spcAft>
              <a:buFont typeface="Arial" panose="020B0604020202020204" pitchFamily="34" charset="0"/>
              <a:buChar char="-"/>
            </a:pPr>
            <a:r>
              <a:rPr lang="ar-LY" sz="4000" b="1" dirty="0" smtClean="0">
                <a:effectLst/>
                <a:latin typeface="Calibri" panose="020F0502020204030204" pitchFamily="34" charset="0"/>
                <a:ea typeface="Calibri" panose="020F0502020204030204" pitchFamily="34" charset="0"/>
                <a:cs typeface="Simplified Arabic" panose="02020603050405020304" pitchFamily="18" charset="-78"/>
              </a:rPr>
              <a:t>خطوات تنفيذ الخطة قبل واثناء ظهور المرض وانتشاره:</a:t>
            </a:r>
            <a:endParaRPr lang="en-US" sz="29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15000"/>
              </a:lnSpc>
              <a:spcBef>
                <a:spcPts val="0"/>
              </a:spcBef>
              <a:spcAft>
                <a:spcPts val="800"/>
              </a:spcAft>
              <a:buNone/>
            </a:pPr>
            <a:r>
              <a:rPr lang="ar-LY" sz="4000" b="1" dirty="0" smtClean="0">
                <a:effectLst/>
                <a:latin typeface="Calibri" panose="020F0502020204030204" pitchFamily="34" charset="0"/>
                <a:ea typeface="Calibri" panose="020F0502020204030204" pitchFamily="34" charset="0"/>
                <a:cs typeface="Simplified Arabic" panose="02020603050405020304" pitchFamily="18" charset="-78"/>
              </a:rPr>
              <a:t>أ. </a:t>
            </a:r>
            <a:r>
              <a:rPr lang="ar-SA" sz="4000" b="1" dirty="0" smtClean="0">
                <a:effectLst/>
                <a:latin typeface="Calibri" panose="020F0502020204030204" pitchFamily="34" charset="0"/>
                <a:ea typeface="Calibri" panose="020F0502020204030204" pitchFamily="34" charset="0"/>
                <a:cs typeface="Simplified Arabic" panose="02020603050405020304" pitchFamily="18" charset="-78"/>
              </a:rPr>
              <a:t>خطوات </a:t>
            </a:r>
            <a:r>
              <a:rPr lang="ar-SA" sz="4000" b="1" dirty="0" smtClean="0">
                <a:effectLst/>
                <a:latin typeface="Calibri" panose="020F0502020204030204" pitchFamily="34" charset="0"/>
                <a:ea typeface="Calibri" panose="020F0502020204030204" pitchFamily="34" charset="0"/>
                <a:cs typeface="Simplified Arabic" panose="02020603050405020304" pitchFamily="18" charset="-78"/>
              </a:rPr>
              <a:t>وقائية تسبق انتشار الجائحة:</a:t>
            </a:r>
            <a:endParaRPr lang="en-US" sz="2900" b="1"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Wingdings" panose="05000000000000000000" pitchFamily="2" charset="2"/>
              <a:buChar char=""/>
            </a:pPr>
            <a:r>
              <a:rPr lang="ar-SA" sz="3100" dirty="0" smtClean="0">
                <a:effectLst/>
                <a:latin typeface="Calibri" panose="020F0502020204030204" pitchFamily="34" charset="0"/>
                <a:ea typeface="Calibri" panose="020F0502020204030204" pitchFamily="34" charset="0"/>
                <a:cs typeface="Simplified Arabic" panose="02020603050405020304" pitchFamily="18" charset="-78"/>
              </a:rPr>
              <a:t>ضرورة الاهتداء بالقوانين والقرارات والخطط المتعلقة بالأوبئة والصحة العامة محليا ودوليا.</a:t>
            </a:r>
            <a:endParaRPr lang="en-US" sz="23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Wingdings" panose="05000000000000000000" pitchFamily="2" charset="2"/>
              <a:buChar char=""/>
            </a:pPr>
            <a:r>
              <a:rPr lang="ar-SA" sz="3100" dirty="0" smtClean="0">
                <a:effectLst/>
                <a:latin typeface="Calibri" panose="020F0502020204030204" pitchFamily="34" charset="0"/>
                <a:ea typeface="Calibri" panose="020F0502020204030204" pitchFamily="34" charset="0"/>
                <a:cs typeface="Simplified Arabic" panose="02020603050405020304" pitchFamily="18" charset="-78"/>
              </a:rPr>
              <a:t>رفع درجة التأهب واليقظة لشبكة الرصد والتقصي وشبكة الإنذار المبكر بمواقع الرصد في المستشفيات والمراكز الصحية وتنشيط مواقع الإبلاغ المختلفة بالبلدية.</a:t>
            </a:r>
            <a:endParaRPr lang="en-US" sz="23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Wingdings" panose="05000000000000000000" pitchFamily="2" charset="2"/>
              <a:buChar char=""/>
            </a:pPr>
            <a:r>
              <a:rPr lang="ar-SA" sz="3100" dirty="0" smtClean="0">
                <a:effectLst/>
                <a:latin typeface="Calibri" panose="020F0502020204030204" pitchFamily="34" charset="0"/>
                <a:ea typeface="Calibri" panose="020F0502020204030204" pitchFamily="34" charset="0"/>
                <a:cs typeface="Simplified Arabic" panose="02020603050405020304" pitchFamily="18" charset="-78"/>
              </a:rPr>
              <a:t>التوعية الصحية لعامة الناس والعناصر الطبية والطبية المساعدة بشكل خاص.</a:t>
            </a:r>
            <a:endParaRPr lang="en-US" sz="23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Wingdings" panose="05000000000000000000" pitchFamily="2" charset="2"/>
              <a:buChar char=""/>
            </a:pPr>
            <a:r>
              <a:rPr lang="ar-SA" sz="3100" dirty="0" smtClean="0">
                <a:effectLst/>
                <a:latin typeface="Calibri" panose="020F0502020204030204" pitchFamily="34" charset="0"/>
                <a:ea typeface="Calibri" panose="020F0502020204030204" pitchFamily="34" charset="0"/>
                <a:cs typeface="Simplified Arabic" panose="02020603050405020304" pitchFamily="18" charset="-78"/>
              </a:rPr>
              <a:t>رفع درجة الاستعداد والجهوزية لفريق الاستجابة السريعة بالبلدية.</a:t>
            </a:r>
            <a:endParaRPr lang="en-US" sz="23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Wingdings" panose="05000000000000000000" pitchFamily="2" charset="2"/>
              <a:buChar char=""/>
            </a:pPr>
            <a:r>
              <a:rPr lang="ar-SA" sz="3100" dirty="0" smtClean="0">
                <a:effectLst/>
                <a:latin typeface="Calibri" panose="020F0502020204030204" pitchFamily="34" charset="0"/>
                <a:ea typeface="Calibri" panose="020F0502020204030204" pitchFamily="34" charset="0"/>
                <a:cs typeface="Simplified Arabic" panose="02020603050405020304" pitchFamily="18" charset="-78"/>
              </a:rPr>
              <a:t>التنسيق مع الجهات ذات العلاقة بالبلدية من حيث التدريب والتجهيز مع جميع القطاعات</a:t>
            </a:r>
            <a:r>
              <a:rPr lang="en-US" sz="3100" dirty="0" smtClean="0">
                <a:effectLst/>
                <a:latin typeface="Simplified Arabic" panose="02020603050405020304" pitchFamily="18" charset="-78"/>
                <a:ea typeface="Calibri" panose="020F0502020204030204" pitchFamily="34" charset="0"/>
                <a:cs typeface="Arial" panose="020B0604020202020204" pitchFamily="34" charset="0"/>
              </a:rPr>
              <a:t> </a:t>
            </a:r>
            <a:r>
              <a:rPr lang="ar-SA" sz="3100" dirty="0" smtClean="0">
                <a:effectLst/>
                <a:latin typeface="Calibri" panose="020F0502020204030204" pitchFamily="34" charset="0"/>
                <a:ea typeface="Calibri" panose="020F0502020204030204" pitchFamily="34" charset="0"/>
                <a:cs typeface="Simplified Arabic" panose="02020603050405020304" pitchFamily="18" charset="-78"/>
              </a:rPr>
              <a:t>المستهدفة بالخطة.</a:t>
            </a:r>
            <a:endParaRPr lang="en-US" sz="23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Wingdings" panose="05000000000000000000" pitchFamily="2" charset="2"/>
              <a:buChar char=""/>
            </a:pPr>
            <a:r>
              <a:rPr lang="ar-SA" sz="3100" dirty="0" smtClean="0">
                <a:effectLst/>
                <a:latin typeface="Calibri" panose="020F0502020204030204" pitchFamily="34" charset="0"/>
                <a:ea typeface="Calibri" panose="020F0502020204030204" pitchFamily="34" charset="0"/>
                <a:cs typeface="Simplified Arabic" panose="02020603050405020304" pitchFamily="18" charset="-78"/>
              </a:rPr>
              <a:t>انشاء وتجهيز غرف للعناية والعزل (المؤقت والدائم)، ومتطلبات وتعليمات الحجر الصحي، والتدابير العلاجية الخاصة بها.</a:t>
            </a:r>
            <a:endParaRPr lang="en-US" sz="23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Wingdings" panose="05000000000000000000" pitchFamily="2" charset="2"/>
              <a:buChar char=""/>
            </a:pPr>
            <a:r>
              <a:rPr lang="ar-SA" sz="3100" dirty="0" smtClean="0">
                <a:effectLst/>
                <a:latin typeface="Calibri" panose="020F0502020204030204" pitchFamily="34" charset="0"/>
                <a:ea typeface="Calibri" panose="020F0502020204030204" pitchFamily="34" charset="0"/>
                <a:cs typeface="Simplified Arabic" panose="02020603050405020304" pitchFamily="18" charset="-78"/>
              </a:rPr>
              <a:t>تحديد مواقع للتخزين وتوفير ما يكفل لسير الحياة الطبيعية من تموين وطاقة وامداد طبي وذلك لاستغلالها في حالة تطور الوضع الوبائي الى مرحلة اعلى.</a:t>
            </a:r>
            <a:endParaRPr lang="en-US" sz="23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Wingdings" panose="05000000000000000000" pitchFamily="2" charset="2"/>
              <a:buChar char=""/>
            </a:pPr>
            <a:r>
              <a:rPr lang="ar-SA" sz="3100" dirty="0" smtClean="0">
                <a:effectLst/>
                <a:latin typeface="Calibri" panose="020F0502020204030204" pitchFamily="34" charset="0"/>
                <a:ea typeface="Calibri" panose="020F0502020204030204" pitchFamily="34" charset="0"/>
                <a:cs typeface="Simplified Arabic" panose="02020603050405020304" pitchFamily="18" charset="-78"/>
              </a:rPr>
              <a:t>تقييم وضع الوحدات الصحية بالبلدية والوقوف على احتياجاتها التي تدخل في مكافحة انتشار المرض.</a:t>
            </a:r>
            <a:endParaRPr lang="en-US" sz="23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Wingdings" panose="05000000000000000000" pitchFamily="2" charset="2"/>
              <a:buChar char=""/>
            </a:pPr>
            <a:r>
              <a:rPr lang="ar-SA" sz="3100" dirty="0" smtClean="0">
                <a:effectLst/>
                <a:latin typeface="Calibri" panose="020F0502020204030204" pitchFamily="34" charset="0"/>
                <a:ea typeface="Calibri" panose="020F0502020204030204" pitchFamily="34" charset="0"/>
                <a:cs typeface="Simplified Arabic" panose="02020603050405020304" pitchFamily="18" charset="-78"/>
              </a:rPr>
              <a:t>توفير وتأهيل أطباء العناية الحاليين وتدريب اخرين مع تأهيل الاطقم المساعدة لمواجهة سيناريوهات سلبية للعمل بشكل مناوبات.</a:t>
            </a:r>
            <a:endParaRPr lang="en-US" sz="23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Wingdings" panose="05000000000000000000" pitchFamily="2" charset="2"/>
              <a:buChar char=""/>
            </a:pPr>
            <a:r>
              <a:rPr lang="ar-SA" sz="3100" dirty="0" smtClean="0">
                <a:effectLst/>
                <a:latin typeface="Calibri" panose="020F0502020204030204" pitchFamily="34" charset="0"/>
                <a:ea typeface="Calibri" panose="020F0502020204030204" pitchFamily="34" charset="0"/>
                <a:cs typeface="Simplified Arabic" panose="02020603050405020304" pitchFamily="18" charset="-78"/>
              </a:rPr>
              <a:t>كفالة الامن الاجتماعي والغذائي للمواطنين ومراقبة الصحة العامة.</a:t>
            </a:r>
            <a:endParaRPr lang="en-US" sz="23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3713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7628"/>
            <a:ext cx="12191999" cy="6590371"/>
          </a:xfrm>
        </p:spPr>
        <p:txBody>
          <a:bodyPr>
            <a:normAutofit fontScale="62500" lnSpcReduction="20000"/>
          </a:bodyPr>
          <a:lstStyle/>
          <a:p>
            <a:pPr marL="0" marR="0" lvl="0" indent="0" algn="just" rtl="1">
              <a:lnSpc>
                <a:spcPct val="115000"/>
              </a:lnSpc>
              <a:spcBef>
                <a:spcPts val="0"/>
              </a:spcBef>
              <a:spcAft>
                <a:spcPts val="800"/>
              </a:spcAft>
              <a:buNone/>
            </a:pPr>
            <a:r>
              <a:rPr lang="ar-LY" sz="4500" b="1" dirty="0" smtClean="0">
                <a:latin typeface="Calibri" panose="020F0502020204030204" pitchFamily="34" charset="0"/>
                <a:ea typeface="Calibri" panose="020F0502020204030204" pitchFamily="34" charset="0"/>
                <a:cs typeface="Simplified Arabic" panose="02020603050405020304" pitchFamily="18" charset="-78"/>
              </a:rPr>
              <a:t>ب. </a:t>
            </a:r>
            <a:r>
              <a:rPr lang="ar-SA" sz="4500" b="1" dirty="0" smtClean="0">
                <a:effectLst/>
                <a:latin typeface="Calibri" panose="020F0502020204030204" pitchFamily="34" charset="0"/>
                <a:ea typeface="Calibri" panose="020F0502020204030204" pitchFamily="34" charset="0"/>
                <a:cs typeface="Simplified Arabic" panose="02020603050405020304" pitchFamily="18" charset="-78"/>
              </a:rPr>
              <a:t>اتخاذ </a:t>
            </a:r>
            <a:r>
              <a:rPr lang="ar-SA" sz="4500" b="1" dirty="0" smtClean="0">
                <a:effectLst/>
                <a:latin typeface="Calibri" panose="020F0502020204030204" pitchFamily="34" charset="0"/>
                <a:ea typeface="Calibri" panose="020F0502020204030204" pitchFamily="34" charset="0"/>
                <a:cs typeface="Simplified Arabic" panose="02020603050405020304" pitchFamily="18" charset="-78"/>
              </a:rPr>
              <a:t>الإجراءات لمواجهة الأزمة اثناء ظهور وانتشار الوباء (المرحلة الثانية)</a:t>
            </a:r>
            <a:endParaRPr lang="en-US" sz="4500" b="1"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70000"/>
              </a:lnSpc>
              <a:spcBef>
                <a:spcPts val="0"/>
              </a:spcBef>
              <a:spcAft>
                <a:spcPts val="800"/>
              </a:spcAft>
            </a:pPr>
            <a:r>
              <a:rPr lang="ar-SA" sz="3600" b="1" dirty="0" smtClean="0">
                <a:effectLst/>
                <a:latin typeface="Calibri" panose="020F0502020204030204" pitchFamily="34" charset="0"/>
                <a:ea typeface="Calibri" panose="020F0502020204030204" pitchFamily="34" charset="0"/>
                <a:cs typeface="Simplified Arabic" panose="02020603050405020304" pitchFamily="18" charset="-78"/>
              </a:rPr>
              <a:t>  بعد</a:t>
            </a:r>
            <a:r>
              <a:rPr lang="ar-SA" sz="3600" dirty="0" smtClean="0">
                <a:effectLst/>
                <a:latin typeface="Calibri" panose="020F0502020204030204" pitchFamily="34" charset="0"/>
                <a:ea typeface="Calibri" panose="020F0502020204030204" pitchFamily="34" charset="0"/>
                <a:cs typeface="Simplified Arabic" panose="02020603050405020304" pitchFamily="18" charset="-78"/>
              </a:rPr>
              <a:t> تنفيذ الإجراءات ا</a:t>
            </a:r>
            <a:r>
              <a:rPr lang="ar-LY" sz="3600" dirty="0" smtClean="0">
                <a:effectLst/>
                <a:latin typeface="Calibri" panose="020F0502020204030204" pitchFamily="34" charset="0"/>
                <a:ea typeface="Calibri" panose="020F0502020204030204" pitchFamily="34" charset="0"/>
                <a:cs typeface="Simplified Arabic" panose="02020603050405020304" pitchFamily="18" charset="-78"/>
              </a:rPr>
              <a:t>لوقائية التي اعتمدتها خطة الطوارئ تأتي المرحلة الثانية من </a:t>
            </a:r>
            <a:r>
              <a:rPr lang="ar-LY" sz="3600" dirty="0" smtClean="0">
                <a:effectLst/>
                <a:latin typeface="Calibri" panose="020F0502020204030204" pitchFamily="34" charset="0"/>
                <a:ea typeface="Calibri" panose="020F0502020204030204" pitchFamily="34" charset="0"/>
                <a:cs typeface="Simplified Arabic" panose="02020603050405020304" pitchFamily="18" charset="-78"/>
              </a:rPr>
              <a:t>الخطة</a:t>
            </a:r>
            <a:r>
              <a:rPr lang="ar-LY" sz="3600" dirty="0">
                <a:latin typeface="Calibri" panose="020F0502020204030204" pitchFamily="34" charset="0"/>
                <a:ea typeface="Calibri" panose="020F0502020204030204" pitchFamily="34" charset="0"/>
                <a:cs typeface="Simplified Arabic" panose="02020603050405020304" pitchFamily="18" charset="-78"/>
              </a:rPr>
              <a:t> </a:t>
            </a:r>
            <a:r>
              <a:rPr lang="ar-LY" sz="3600" dirty="0" smtClean="0">
                <a:effectLst/>
                <a:latin typeface="Calibri" panose="020F0502020204030204" pitchFamily="34" charset="0"/>
                <a:ea typeface="Calibri" panose="020F0502020204030204" pitchFamily="34" charset="0"/>
                <a:cs typeface="Simplified Arabic" panose="02020603050405020304" pitchFamily="18" charset="-78"/>
              </a:rPr>
              <a:t>والتي </a:t>
            </a:r>
            <a:r>
              <a:rPr lang="ar-LY" sz="3600" dirty="0" smtClean="0">
                <a:effectLst/>
                <a:latin typeface="Calibri" panose="020F0502020204030204" pitchFamily="34" charset="0"/>
                <a:ea typeface="Calibri" panose="020F0502020204030204" pitchFamily="34" charset="0"/>
                <a:cs typeface="Simplified Arabic" panose="02020603050405020304" pitchFamily="18" charset="-78"/>
              </a:rPr>
              <a:t>تحتاج لعمل مشترك من الفرق التابعة للجنة، وذلك على النحو التالي:</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70000"/>
              </a:lnSpc>
              <a:spcBef>
                <a:spcPts val="0"/>
              </a:spcBef>
              <a:spcAft>
                <a:spcPts val="800"/>
              </a:spcAft>
              <a:buFont typeface="+mj-lt"/>
              <a:buAutoNum type="arabicPeriod"/>
            </a:pPr>
            <a:r>
              <a:rPr lang="ar-SA" sz="3600" dirty="0" smtClean="0">
                <a:effectLst/>
                <a:latin typeface="Calibri" panose="020F0502020204030204" pitchFamily="34" charset="0"/>
                <a:ea typeface="Calibri" panose="020F0502020204030204" pitchFamily="34" charset="0"/>
                <a:cs typeface="Simplified Arabic" panose="02020603050405020304" pitchFamily="18" charset="-78"/>
              </a:rPr>
              <a:t> ترفع درجة التأهب لدرجة أعلى من قبل فريق الرصد والتقصي وفريق الاستجابة</a:t>
            </a:r>
            <a:r>
              <a:rPr lang="en-US" sz="3600" dirty="0" smtClean="0">
                <a:effectLst/>
                <a:latin typeface="Simplified Arabic" panose="02020603050405020304" pitchFamily="18" charset="-78"/>
                <a:ea typeface="Calibri" panose="020F0502020204030204" pitchFamily="34" charset="0"/>
                <a:cs typeface="Arial" panose="020B0604020202020204" pitchFamily="34" charset="0"/>
              </a:rPr>
              <a:t> </a:t>
            </a:r>
            <a:r>
              <a:rPr lang="ar-SA" sz="3600" dirty="0" smtClean="0">
                <a:effectLst/>
                <a:latin typeface="Calibri" panose="020F0502020204030204" pitchFamily="34" charset="0"/>
                <a:ea typeface="Calibri" panose="020F0502020204030204" pitchFamily="34" charset="0"/>
                <a:cs typeface="Simplified Arabic" panose="02020603050405020304" pitchFamily="18" charset="-78"/>
              </a:rPr>
              <a:t>السريعة داخل البلدية، مع</a:t>
            </a:r>
            <a:r>
              <a:rPr lang="ar-LY" sz="3600" dirty="0" smtClean="0">
                <a:effectLst/>
                <a:latin typeface="Calibri" panose="020F0502020204030204" pitchFamily="34" charset="0"/>
                <a:ea typeface="Calibri" panose="020F0502020204030204" pitchFamily="34" charset="0"/>
                <a:cs typeface="Simplified Arabic" panose="02020603050405020304" pitchFamily="18" charset="-78"/>
              </a:rPr>
              <a:t> الإسراع في توفير متطلبات التحاليل لهذا الوباء، للتوسع في اخذ العينات من المرضى المشتبه في اصابتهم بالمرض.</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70000"/>
              </a:lnSpc>
              <a:spcBef>
                <a:spcPts val="0"/>
              </a:spcBef>
              <a:spcAft>
                <a:spcPts val="800"/>
              </a:spcAft>
              <a:buFont typeface="+mj-lt"/>
              <a:buAutoNum type="arabicPeriod"/>
            </a:pPr>
            <a:r>
              <a:rPr lang="ar-SA" sz="3600" dirty="0" smtClean="0">
                <a:effectLst/>
                <a:latin typeface="Calibri" panose="020F0502020204030204" pitchFamily="34" charset="0"/>
                <a:ea typeface="Calibri" panose="020F0502020204030204" pitchFamily="34" charset="0"/>
                <a:cs typeface="Simplified Arabic" panose="02020603050405020304" pitchFamily="18" charset="-78"/>
              </a:rPr>
              <a:t>يتم ابلاغ الجهات ذات العلاقة من وزارتي الداخلية والدفاع ووزارة الصحة وجهاز الإسعاف والطوارئ بحسب ما تم الاتفاق عليه مسبقا لأجل اغلاق المنطقة التي يظهر فيها </a:t>
            </a:r>
            <a:r>
              <a:rPr lang="ar-SA" sz="3600" dirty="0" smtClean="0">
                <a:effectLst/>
                <a:latin typeface="Calibri" panose="020F0502020204030204" pitchFamily="34" charset="0"/>
                <a:ea typeface="Calibri" panose="020F0502020204030204" pitchFamily="34" charset="0"/>
                <a:cs typeface="Simplified Arabic" panose="02020603050405020304" pitchFamily="18" charset="-78"/>
              </a:rPr>
              <a:t>ال</a:t>
            </a:r>
            <a:r>
              <a:rPr lang="ar-LY" sz="3600" dirty="0" smtClean="0">
                <a:effectLst/>
                <a:latin typeface="Calibri" panose="020F0502020204030204" pitchFamily="34" charset="0"/>
                <a:ea typeface="Calibri" panose="020F0502020204030204" pitchFamily="34" charset="0"/>
                <a:cs typeface="Simplified Arabic" panose="02020603050405020304" pitchFamily="18" charset="-78"/>
              </a:rPr>
              <a:t>مرض</a:t>
            </a:r>
            <a:r>
              <a:rPr lang="ar-SA" sz="3600"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SA" sz="3600" dirty="0" smtClean="0">
                <a:effectLst/>
                <a:latin typeface="Calibri" panose="020F0502020204030204" pitchFamily="34" charset="0"/>
                <a:ea typeface="Calibri" panose="020F0502020204030204" pitchFamily="34" charset="0"/>
                <a:cs typeface="Simplified Arabic" panose="02020603050405020304" pitchFamily="18" charset="-78"/>
              </a:rPr>
              <a:t>واتباع وسائل الحجر الصحي بحيث لا يخرج او يدخل لهذه المنطقة الا الافراد المخول لهم من قبل المركز الوطني لمكافحة الأمراض او الجهات المختصة بمكافحة هذه الجائحة.</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70000"/>
              </a:lnSpc>
              <a:spcBef>
                <a:spcPts val="0"/>
              </a:spcBef>
              <a:spcAft>
                <a:spcPts val="800"/>
              </a:spcAft>
              <a:buFont typeface="+mj-lt"/>
              <a:buAutoNum type="arabicPeriod"/>
            </a:pPr>
            <a:r>
              <a:rPr lang="ar-SA" sz="3600" dirty="0" smtClean="0">
                <a:effectLst/>
                <a:latin typeface="Calibri" panose="020F0502020204030204" pitchFamily="34" charset="0"/>
                <a:ea typeface="Calibri" panose="020F0502020204030204" pitchFamily="34" charset="0"/>
                <a:cs typeface="Simplified Arabic" panose="02020603050405020304" pitchFamily="18" charset="-78"/>
              </a:rPr>
              <a:t>اعلان حالة الطوارئ الصحية داخل البلدية، كذلك الالتزام بالنشرة اليومية والتوعية الإعلامية للمواطنين بخصوص تطور الوضع الوبائي من قبل المركز الوطني لمكافحة الأمراض والجهات ذات العلاقة، ومركز العزل والرصد داخل البلدية.</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70000"/>
              </a:lnSpc>
              <a:spcBef>
                <a:spcPts val="0"/>
              </a:spcBef>
              <a:spcAft>
                <a:spcPts val="800"/>
              </a:spcAft>
              <a:buFont typeface="+mj-lt"/>
              <a:buAutoNum type="arabicPeriod"/>
            </a:pPr>
            <a:r>
              <a:rPr lang="ar-SA" sz="3600" dirty="0" smtClean="0">
                <a:effectLst/>
                <a:latin typeface="Calibri" panose="020F0502020204030204" pitchFamily="34" charset="0"/>
                <a:ea typeface="Calibri" panose="020F0502020204030204" pitchFamily="34" charset="0"/>
                <a:cs typeface="Simplified Arabic" panose="02020603050405020304" pitchFamily="18" charset="-78"/>
              </a:rPr>
              <a:t>عزل الحالات المؤكدة والتي تعاني من امراض مزمنة في غرف العزل الخاصة بقسم العزل الصحي الذي تم تخصيصه مسبقا</a:t>
            </a:r>
            <a:r>
              <a:rPr lang="en-US" sz="3600" dirty="0" smtClean="0">
                <a:effectLst/>
                <a:latin typeface="Simplified Arabic" panose="02020603050405020304" pitchFamily="18" charset="-78"/>
                <a:ea typeface="Calibri" panose="020F0502020204030204" pitchFamily="34" charset="0"/>
                <a:cs typeface="Arial" panose="020B0604020202020204" pitchFamily="34" charset="0"/>
              </a:rPr>
              <a:t>.</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4292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9700" y="0"/>
            <a:ext cx="11940683" cy="6593983"/>
          </a:xfrm>
        </p:spPr>
        <p:txBody>
          <a:bodyPr>
            <a:normAutofit fontScale="92500"/>
          </a:bodyPr>
          <a:lstStyle/>
          <a:p>
            <a:pPr marL="0" lvl="0" indent="0" algn="just" rtl="1">
              <a:lnSpc>
                <a:spcPct val="115000"/>
              </a:lnSpc>
              <a:spcBef>
                <a:spcPts val="0"/>
              </a:spcBef>
              <a:spcAft>
                <a:spcPts val="800"/>
              </a:spcAft>
              <a:buNone/>
            </a:pPr>
            <a:r>
              <a:rPr lang="ar-LY" dirty="0" smtClean="0">
                <a:solidFill>
                  <a:prstClr val="black"/>
                </a:solidFill>
                <a:latin typeface="Calibri" panose="020F0502020204030204" pitchFamily="34" charset="0"/>
                <a:ea typeface="Calibri" panose="020F0502020204030204" pitchFamily="34" charset="0"/>
                <a:cs typeface="Simplified Arabic" panose="02020603050405020304" pitchFamily="18" charset="-78"/>
              </a:rPr>
              <a:t>5. </a:t>
            </a:r>
            <a:r>
              <a:rPr lang="ar-SA" dirty="0" smtClean="0">
                <a:solidFill>
                  <a:prstClr val="black"/>
                </a:solidFill>
                <a:latin typeface="Calibri" panose="020F0502020204030204" pitchFamily="34" charset="0"/>
                <a:ea typeface="Calibri" panose="020F0502020204030204" pitchFamily="34" charset="0"/>
                <a:cs typeface="Simplified Arabic" panose="02020603050405020304" pitchFamily="18" charset="-78"/>
              </a:rPr>
              <a:t>التوسع </a:t>
            </a:r>
            <a:r>
              <a:rPr lang="ar-SA" dirty="0">
                <a:solidFill>
                  <a:prstClr val="black"/>
                </a:solidFill>
                <a:latin typeface="Calibri" panose="020F0502020204030204" pitchFamily="34" charset="0"/>
                <a:ea typeface="Calibri" panose="020F0502020204030204" pitchFamily="34" charset="0"/>
                <a:cs typeface="Simplified Arabic" panose="02020603050405020304" pitchFamily="18" charset="-78"/>
              </a:rPr>
              <a:t>في الخدمات الطبية الالكترونية وعبر الهاتف لتقديم الاستشارات والمساعدات الطبية </a:t>
            </a:r>
            <a:r>
              <a:rPr lang="ar-SA" dirty="0" smtClean="0">
                <a:solidFill>
                  <a:prstClr val="black"/>
                </a:solidFill>
                <a:latin typeface="Calibri" panose="020F0502020204030204" pitchFamily="34" charset="0"/>
                <a:ea typeface="Calibri" panose="020F0502020204030204" pitchFamily="34" charset="0"/>
                <a:cs typeface="Simplified Arabic" panose="02020603050405020304" pitchFamily="18" charset="-78"/>
              </a:rPr>
              <a:t>للمواطنين.</a:t>
            </a:r>
            <a:endParaRPr lang="ar-LY"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just" rtl="1">
              <a:lnSpc>
                <a:spcPct val="115000"/>
              </a:lnSpc>
              <a:spcBef>
                <a:spcPts val="0"/>
              </a:spcBef>
              <a:spcAft>
                <a:spcPts val="800"/>
              </a:spcAft>
              <a:buNone/>
            </a:pPr>
            <a:r>
              <a:rPr lang="ar-LY"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6. </a:t>
            </a:r>
            <a:r>
              <a:rPr lang="ar-SA" dirty="0" smtClean="0">
                <a:solidFill>
                  <a:prstClr val="black"/>
                </a:solidFill>
                <a:latin typeface="Calibri" panose="020F0502020204030204" pitchFamily="34" charset="0"/>
                <a:ea typeface="Calibri" panose="020F0502020204030204" pitchFamily="34" charset="0"/>
                <a:cs typeface="Simplified Arabic" panose="02020603050405020304" pitchFamily="18" charset="-78"/>
              </a:rPr>
              <a:t>الحجر </a:t>
            </a:r>
            <a:r>
              <a:rPr lang="ar-SA"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الصحي للمخالطين إن أمكن ذلك او الالتزام بالحجر الصحي المنزلي.</a:t>
            </a: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just" rtl="1">
              <a:lnSpc>
                <a:spcPct val="115000"/>
              </a:lnSpc>
              <a:spcBef>
                <a:spcPts val="0"/>
              </a:spcBef>
              <a:spcAft>
                <a:spcPts val="800"/>
              </a:spcAft>
              <a:buNone/>
            </a:pPr>
            <a:r>
              <a:rPr lang="ar-LY" dirty="0" smtClean="0">
                <a:solidFill>
                  <a:prstClr val="black"/>
                </a:solidFill>
                <a:latin typeface="Calibri" panose="020F0502020204030204" pitchFamily="34" charset="0"/>
                <a:ea typeface="Calibri" panose="020F0502020204030204" pitchFamily="34" charset="0"/>
                <a:cs typeface="Simplified Arabic" panose="02020603050405020304" pitchFamily="18" charset="-78"/>
              </a:rPr>
              <a:t>7. </a:t>
            </a:r>
            <a:r>
              <a:rPr lang="ar-SA" dirty="0" smtClean="0">
                <a:solidFill>
                  <a:prstClr val="black"/>
                </a:solidFill>
                <a:latin typeface="Calibri" panose="020F0502020204030204" pitchFamily="34" charset="0"/>
                <a:ea typeface="Calibri" panose="020F0502020204030204" pitchFamily="34" charset="0"/>
                <a:cs typeface="Simplified Arabic" panose="02020603050405020304" pitchFamily="18" charset="-78"/>
              </a:rPr>
              <a:t>فرض </a:t>
            </a:r>
            <a:r>
              <a:rPr lang="ar-SA"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حظر التجول والالتزام بالمنازل بالنسبة لباقي المواطنين القاطنين بهذه المنطقة وتجنب</a:t>
            </a:r>
            <a:r>
              <a:rPr lang="en-US" dirty="0">
                <a:solidFill>
                  <a:prstClr val="black"/>
                </a:solidFill>
                <a:latin typeface="Simplified Arabic" panose="02020603050405020304" pitchFamily="18" charset="-78"/>
                <a:ea typeface="Calibri" panose="020F0502020204030204" pitchFamily="34" charset="0"/>
                <a:cs typeface="Arial" panose="020B0604020202020204" pitchFamily="34" charset="0"/>
              </a:rPr>
              <a:t> </a:t>
            </a:r>
            <a:r>
              <a:rPr lang="ar-SA"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التجمعات والازدحام قدر الإمكان، والالتزام بالأدلة الارشادية للوقاية من </a:t>
            </a:r>
            <a:r>
              <a:rPr lang="ar-SA" dirty="0" smtClean="0">
                <a:solidFill>
                  <a:prstClr val="black"/>
                </a:solidFill>
                <a:latin typeface="Calibri" panose="020F0502020204030204" pitchFamily="34" charset="0"/>
                <a:ea typeface="Calibri" panose="020F0502020204030204" pitchFamily="34" charset="0"/>
                <a:cs typeface="Simplified Arabic" panose="02020603050405020304" pitchFamily="18" charset="-78"/>
              </a:rPr>
              <a:t>المرض.</a:t>
            </a:r>
            <a:endParaRPr lang="ar-LY" sz="2400" dirty="0" smtClean="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just" rtl="1">
              <a:lnSpc>
                <a:spcPct val="115000"/>
              </a:lnSpc>
              <a:spcBef>
                <a:spcPts val="0"/>
              </a:spcBef>
              <a:spcAft>
                <a:spcPts val="800"/>
              </a:spcAft>
              <a:buNone/>
            </a:pPr>
            <a:r>
              <a:rPr lang="ar-LY" sz="2400" dirty="0" smtClean="0">
                <a:solidFill>
                  <a:prstClr val="black"/>
                </a:solidFill>
                <a:latin typeface="Calibri" panose="020F0502020204030204" pitchFamily="34" charset="0"/>
                <a:ea typeface="Calibri" panose="020F0502020204030204" pitchFamily="34" charset="0"/>
                <a:cs typeface="Arial" panose="020B0604020202020204" pitchFamily="34" charset="0"/>
              </a:rPr>
              <a:t>8. </a:t>
            </a:r>
            <a:r>
              <a:rPr lang="ar-SA" dirty="0" smtClean="0">
                <a:solidFill>
                  <a:prstClr val="black"/>
                </a:solidFill>
                <a:latin typeface="Calibri" panose="020F0502020204030204" pitchFamily="34" charset="0"/>
                <a:ea typeface="Calibri" panose="020F0502020204030204" pitchFamily="34" charset="0"/>
                <a:cs typeface="Simplified Arabic" panose="02020603050405020304" pitchFamily="18" charset="-78"/>
              </a:rPr>
              <a:t>في </a:t>
            </a:r>
            <a:r>
              <a:rPr lang="ar-SA"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حالة زيادة عدد الحالات المصابة لدرجة عدم قدرة غرف العزل التي تم تخصيصها مسبقا على استيعابها يتم انشاء مستشفيات ميدانية بديلة كغرف للعزل وبحسب مواصفات وتوصيات منظمة الصحة العالمية.</a:t>
            </a: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just" rtl="1">
              <a:lnSpc>
                <a:spcPct val="115000"/>
              </a:lnSpc>
              <a:spcBef>
                <a:spcPts val="0"/>
              </a:spcBef>
              <a:spcAft>
                <a:spcPts val="800"/>
              </a:spcAft>
              <a:buNone/>
            </a:pPr>
            <a:r>
              <a:rPr lang="ar-LY" dirty="0" smtClean="0">
                <a:solidFill>
                  <a:prstClr val="black"/>
                </a:solidFill>
                <a:latin typeface="Calibri" panose="020F0502020204030204" pitchFamily="34" charset="0"/>
                <a:ea typeface="Calibri" panose="020F0502020204030204" pitchFamily="34" charset="0"/>
                <a:cs typeface="Simplified Arabic" panose="02020603050405020304" pitchFamily="18" charset="-78"/>
              </a:rPr>
              <a:t>9. </a:t>
            </a:r>
            <a:r>
              <a:rPr lang="ar-SA" dirty="0" smtClean="0">
                <a:solidFill>
                  <a:prstClr val="black"/>
                </a:solidFill>
                <a:latin typeface="Calibri" panose="020F0502020204030204" pitchFamily="34" charset="0"/>
                <a:ea typeface="Calibri" panose="020F0502020204030204" pitchFamily="34" charset="0"/>
                <a:cs typeface="Simplified Arabic" panose="02020603050405020304" pitchFamily="18" charset="-78"/>
              </a:rPr>
              <a:t>الإعلان </a:t>
            </a:r>
            <a:r>
              <a:rPr lang="ar-SA"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عن قنوات التبليغ والاتصال الرسمية بالنسبة للمواطنين ممن تظهر عليهم أي عارض من اعراض المرض حتى يتم زيارته من قبل الفرق المختصة المتحركة/ الزائرة والتي بدورها تقرر السياسات الوقائية المتبعة لهذه الحالات.</a:t>
            </a: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just" rtl="1">
              <a:lnSpc>
                <a:spcPct val="115000"/>
              </a:lnSpc>
              <a:spcBef>
                <a:spcPts val="0"/>
              </a:spcBef>
              <a:spcAft>
                <a:spcPts val="800"/>
              </a:spcAft>
              <a:buNone/>
            </a:pPr>
            <a:r>
              <a:rPr lang="ar-LY" dirty="0" smtClean="0">
                <a:solidFill>
                  <a:prstClr val="black"/>
                </a:solidFill>
                <a:latin typeface="Calibri" panose="020F0502020204030204" pitchFamily="34" charset="0"/>
                <a:ea typeface="Calibri" panose="020F0502020204030204" pitchFamily="34" charset="0"/>
                <a:cs typeface="Simplified Arabic" panose="02020603050405020304" pitchFamily="18" charset="-78"/>
              </a:rPr>
              <a:t>10. </a:t>
            </a:r>
            <a:r>
              <a:rPr lang="ar-SA" dirty="0" smtClean="0">
                <a:solidFill>
                  <a:prstClr val="black"/>
                </a:solidFill>
                <a:latin typeface="Calibri" panose="020F0502020204030204" pitchFamily="34" charset="0"/>
                <a:ea typeface="Calibri" panose="020F0502020204030204" pitchFamily="34" charset="0"/>
                <a:cs typeface="Simplified Arabic" panose="02020603050405020304" pitchFamily="18" charset="-78"/>
              </a:rPr>
              <a:t>العمل </a:t>
            </a:r>
            <a:r>
              <a:rPr lang="ar-SA" dirty="0">
                <a:solidFill>
                  <a:prstClr val="black"/>
                </a:solidFill>
                <a:latin typeface="Calibri" panose="020F0502020204030204" pitchFamily="34" charset="0"/>
                <a:ea typeface="Calibri" panose="020F0502020204030204" pitchFamily="34" charset="0"/>
                <a:cs typeface="Simplified Arabic" panose="02020603050405020304" pitchFamily="18" charset="-78"/>
              </a:rPr>
              <a:t>على تشكيل لجان فرعية بالمناطق للمساعدة في تقديم الخدمات الوقائية والعلاجية والتموينية بعد تقسميها إداريا/ </a:t>
            </a:r>
            <a:r>
              <a:rPr lang="ar-SA" dirty="0" err="1">
                <a:solidFill>
                  <a:prstClr val="black"/>
                </a:solidFill>
                <a:latin typeface="Calibri" panose="020F0502020204030204" pitchFamily="34" charset="0"/>
                <a:ea typeface="Calibri" panose="020F0502020204030204" pitchFamily="34" charset="0"/>
                <a:cs typeface="Simplified Arabic" panose="02020603050405020304" pitchFamily="18" charset="-78"/>
              </a:rPr>
              <a:t>مناطقيا</a:t>
            </a:r>
            <a:r>
              <a:rPr lang="ar-SA" dirty="0">
                <a:solidFill>
                  <a:prstClr val="black"/>
                </a:solidFill>
                <a:latin typeface="Calibri" panose="020F0502020204030204" pitchFamily="34" charset="0"/>
                <a:ea typeface="Calibri" panose="020F0502020204030204" pitchFamily="34" charset="0"/>
                <a:cs typeface="Simplified Arabic" panose="02020603050405020304" pitchFamily="18" charset="-78"/>
              </a:rPr>
              <a:t> وفرض طوق أمنى عليها.</a:t>
            </a: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just" rtl="1">
              <a:lnSpc>
                <a:spcPct val="115000"/>
              </a:lnSpc>
              <a:spcBef>
                <a:spcPts val="0"/>
              </a:spcBef>
              <a:spcAft>
                <a:spcPts val="800"/>
              </a:spcAft>
              <a:buNone/>
            </a:pPr>
            <a:r>
              <a:rPr lang="ar-LY" dirty="0" smtClean="0">
                <a:solidFill>
                  <a:prstClr val="black"/>
                </a:solidFill>
                <a:latin typeface="Calibri" panose="020F0502020204030204" pitchFamily="34" charset="0"/>
                <a:ea typeface="Calibri" panose="020F0502020204030204" pitchFamily="34" charset="0"/>
                <a:cs typeface="Simplified Arabic" panose="02020603050405020304" pitchFamily="18" charset="-78"/>
              </a:rPr>
              <a:t>11. </a:t>
            </a:r>
            <a:r>
              <a:rPr lang="ar-SA" dirty="0" smtClean="0">
                <a:solidFill>
                  <a:prstClr val="black"/>
                </a:solidFill>
                <a:latin typeface="Calibri" panose="020F0502020204030204" pitchFamily="34" charset="0"/>
                <a:ea typeface="Calibri" panose="020F0502020204030204" pitchFamily="34" charset="0"/>
                <a:cs typeface="Simplified Arabic" panose="02020603050405020304" pitchFamily="18" charset="-78"/>
              </a:rPr>
              <a:t>تستمر </a:t>
            </a:r>
            <a:r>
              <a:rPr lang="ar-SA" dirty="0">
                <a:solidFill>
                  <a:prstClr val="black"/>
                </a:solidFill>
                <a:latin typeface="Calibri" panose="020F0502020204030204" pitchFamily="34" charset="0"/>
                <a:ea typeface="Calibri" panose="020F0502020204030204" pitchFamily="34" charset="0"/>
                <a:cs typeface="Simplified Arabic" panose="02020603050405020304" pitchFamily="18" charset="-78"/>
              </a:rPr>
              <a:t>هذه الإجراءات حتى يتم الإعلان عن نهاية الوباء والسيطرة عليه من قبل الجهات الرسمية المختصة.                             </a:t>
            </a: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7092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78420"/>
            <a:ext cx="11909502" cy="6679580"/>
          </a:xfrm>
        </p:spPr>
        <p:txBody>
          <a:bodyPr>
            <a:normAutofit fontScale="92500" lnSpcReduction="10000"/>
          </a:bodyPr>
          <a:lstStyle/>
          <a:p>
            <a:pPr marL="342900" lvl="0" indent="-342900" algn="just" rtl="1">
              <a:lnSpc>
                <a:spcPct val="115000"/>
              </a:lnSpc>
              <a:spcBef>
                <a:spcPts val="0"/>
              </a:spcBef>
              <a:spcAft>
                <a:spcPts val="800"/>
              </a:spcAft>
              <a:buFont typeface="Arial" panose="020B0604020202020204" pitchFamily="34" charset="0"/>
              <a:buChar char="-"/>
            </a:pPr>
            <a:r>
              <a:rPr lang="ar-LY" sz="4000" b="1" dirty="0" smtClean="0">
                <a:effectLst/>
                <a:latin typeface="Calibri" panose="020F0502020204030204" pitchFamily="34" charset="0"/>
                <a:ea typeface="Calibri" panose="020F0502020204030204" pitchFamily="34" charset="0"/>
                <a:cs typeface="Simplified Arabic" panose="02020603050405020304" pitchFamily="18" charset="-78"/>
              </a:rPr>
              <a:t>خامسا: الموازنة التقديرية والبرامج الزمنية لإدارة ازمة المرض</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50000"/>
              </a:lnSpc>
              <a:buNone/>
            </a:pPr>
            <a:r>
              <a:rPr lang="ar-LY" sz="4000" dirty="0" smtClean="0">
                <a:effectLst/>
                <a:ea typeface="Calibri" panose="020F0502020204030204" pitchFamily="34" charset="0"/>
                <a:cs typeface="Simplified Arabic" panose="02020603050405020304" pitchFamily="18" charset="-78"/>
              </a:rPr>
              <a:t>يتم وضع موازنة تقديرية</a:t>
            </a:r>
            <a:r>
              <a:rPr lang="ar-SA" sz="4000" dirty="0" smtClean="0">
                <a:effectLst/>
                <a:ea typeface="Calibri" panose="020F0502020204030204" pitchFamily="34" charset="0"/>
                <a:cs typeface="Simplified Arabic" panose="02020603050405020304" pitchFamily="18" charset="-78"/>
              </a:rPr>
              <a:t> للتعامل من المخاطر واتخاذ القرارات الرشيدة لاستغلال الموارد المتاحة، وهي تشمل تقدير التكاليف ومصادر التمويل المتوقعة، إضافة الى تحديد الموارد المادية من امداد طبي ووقائي، وأيضا العناصر البشرية اللازمة لتنفيذ الخطة، كذلك تقدير الأجهزة الإدارية اللازمة للخطة. هذا الى جانب وضع جداول زمنية لتنفيذ عناصر وبرامج الخطة وتحقيق أهدافها المتمثلة في مكافحة انتشار المرض ومعالجة المصابين والحد من اثاره واضراره الصحية والمجتمعية والاقتصادية</a:t>
            </a:r>
            <a:r>
              <a:rPr lang="ar-LY" sz="4000" dirty="0" smtClean="0">
                <a:effectLst/>
                <a:ea typeface="Calibri" panose="020F0502020204030204" pitchFamily="34" charset="0"/>
                <a:cs typeface="Simplified Arabic" panose="02020603050405020304" pitchFamily="18" charset="-78"/>
              </a:rPr>
              <a:t>.</a:t>
            </a:r>
            <a:endParaRPr lang="en-US" sz="4000" dirty="0"/>
          </a:p>
        </p:txBody>
      </p:sp>
    </p:spTree>
    <p:extLst>
      <p:ext uri="{BB962C8B-B14F-4D97-AF65-F5344CB8AC3E}">
        <p14:creationId xmlns:p14="http://schemas.microsoft.com/office/powerpoint/2010/main" val="247988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12234" y="356838"/>
            <a:ext cx="11664176" cy="6501161"/>
          </a:xfrm>
        </p:spPr>
        <p:txBody>
          <a:bodyPr>
            <a:normAutofit/>
          </a:bodyPr>
          <a:lstStyle/>
          <a:p>
            <a:pPr algn="ctr" rtl="1">
              <a:lnSpc>
                <a:spcPct val="115000"/>
              </a:lnSpc>
              <a:spcBef>
                <a:spcPts val="0"/>
              </a:spcBef>
              <a:spcAft>
                <a:spcPts val="1000"/>
              </a:spcAft>
            </a:pPr>
            <a:r>
              <a:rPr lang="ar-SA" sz="4000" b="1" dirty="0" smtClean="0">
                <a:effectLst/>
                <a:ea typeface="Calibri" panose="020F0502020204030204" pitchFamily="34" charset="0"/>
                <a:cs typeface="Simplified Arabic" panose="02020603050405020304" pitchFamily="18" charset="-78"/>
              </a:rPr>
              <a:t>المحور الثاني: </a:t>
            </a:r>
            <a:endParaRPr lang="en-US" sz="3600" dirty="0" smtClean="0">
              <a:effectLst/>
            </a:endParaRPr>
          </a:p>
          <a:p>
            <a:pPr marL="0" indent="0" algn="ctr" rtl="1">
              <a:lnSpc>
                <a:spcPct val="115000"/>
              </a:lnSpc>
              <a:spcBef>
                <a:spcPts val="0"/>
              </a:spcBef>
              <a:spcAft>
                <a:spcPts val="1000"/>
              </a:spcAft>
              <a:buNone/>
            </a:pPr>
            <a:r>
              <a:rPr lang="ar-SA" sz="4000" b="1" dirty="0" smtClean="0">
                <a:effectLst/>
                <a:ea typeface="Calibri" panose="020F0502020204030204" pitchFamily="34" charset="0"/>
                <a:cs typeface="Simplified Arabic" panose="02020603050405020304" pitchFamily="18" charset="-78"/>
              </a:rPr>
              <a:t>التدابير العملية التي قامت بها بلدية زليتن والتحديات التي واجهتها</a:t>
            </a:r>
            <a:endParaRPr lang="en-US" sz="3600" dirty="0" smtClean="0">
              <a:effectLst/>
            </a:endParaRPr>
          </a:p>
          <a:p>
            <a:pPr marL="0" indent="0" algn="just" rtl="1">
              <a:lnSpc>
                <a:spcPct val="115000"/>
              </a:lnSpc>
              <a:spcBef>
                <a:spcPts val="0"/>
              </a:spcBef>
              <a:spcAft>
                <a:spcPts val="1000"/>
              </a:spcAft>
              <a:buNone/>
            </a:pPr>
            <a:r>
              <a:rPr lang="ar-LY" sz="3600" dirty="0">
                <a:ea typeface="Calibri" panose="020F0502020204030204" pitchFamily="34" charset="0"/>
                <a:cs typeface="Simplified Arabic" panose="02020603050405020304" pitchFamily="18" charset="-78"/>
              </a:rPr>
              <a:t> </a:t>
            </a:r>
            <a:r>
              <a:rPr lang="ar-LY" sz="3600" dirty="0" smtClean="0">
                <a:ea typeface="Calibri" panose="020F0502020204030204" pitchFamily="34" charset="0"/>
                <a:cs typeface="Simplified Arabic" panose="02020603050405020304" pitchFamily="18" charset="-78"/>
              </a:rPr>
              <a:t> </a:t>
            </a:r>
            <a:r>
              <a:rPr lang="ar-LY" sz="3600" dirty="0" smtClean="0">
                <a:effectLst/>
                <a:ea typeface="Calibri" panose="020F0502020204030204" pitchFamily="34" charset="0"/>
                <a:cs typeface="Simplified Arabic" panose="02020603050405020304" pitchFamily="18" charset="-78"/>
              </a:rPr>
              <a:t> </a:t>
            </a:r>
            <a:r>
              <a:rPr lang="ar-LY" sz="3600" dirty="0" smtClean="0">
                <a:effectLst/>
                <a:ea typeface="Calibri" panose="020F0502020204030204" pitchFamily="34" charset="0"/>
                <a:cs typeface="Simplified Arabic" panose="02020603050405020304" pitchFamily="18" charset="-78"/>
              </a:rPr>
              <a:t>باشرت بلدية زليتن منذ البداية في وضع خطة محلية لمجابهة خطر تفشي الجائحة بالتعاون مع عدد من الناشطين بالبلدية وذلك بتشكيل </a:t>
            </a:r>
            <a:r>
              <a:rPr lang="ar-LY" sz="3600" dirty="0" smtClean="0">
                <a:effectLst/>
                <a:ea typeface="Calibri" panose="020F0502020204030204" pitchFamily="34" charset="0"/>
                <a:cs typeface="Simplified Arabic" panose="02020603050405020304" pitchFamily="18" charset="-78"/>
              </a:rPr>
              <a:t>لجنة </a:t>
            </a:r>
            <a:r>
              <a:rPr lang="ar-LY" sz="3600" dirty="0" smtClean="0">
                <a:effectLst/>
                <a:ea typeface="Calibri" panose="020F0502020204030204" pitchFamily="34" charset="0"/>
                <a:cs typeface="Simplified Arabic" panose="02020603050405020304" pitchFamily="18" charset="-78"/>
              </a:rPr>
              <a:t>خاصة بإدارة الأزمة، حاولت من خلالها اشراك عدد من القطاعات والمؤسسات الطبية والشرطية والضبطية والخدمية العاملة بالبلدية، في محاولة لتسخير كافة الامكانيات والاستفادة من جميع الخبرات لمواجهة خطر انتشار </a:t>
            </a:r>
            <a:r>
              <a:rPr lang="ar-LY" sz="3600" dirty="0" smtClean="0">
                <a:effectLst/>
                <a:ea typeface="Calibri" panose="020F0502020204030204" pitchFamily="34" charset="0"/>
                <a:cs typeface="Simplified Arabic" panose="02020603050405020304" pitchFamily="18" charset="-78"/>
              </a:rPr>
              <a:t>الجائحة.</a:t>
            </a:r>
            <a:endParaRPr lang="en-US" sz="3600" dirty="0" smtClean="0">
              <a:effectLst/>
            </a:endParaRPr>
          </a:p>
          <a:p>
            <a:endParaRPr lang="en-US" dirty="0"/>
          </a:p>
        </p:txBody>
      </p:sp>
    </p:spTree>
    <p:extLst>
      <p:ext uri="{BB962C8B-B14F-4D97-AF65-F5344CB8AC3E}">
        <p14:creationId xmlns:p14="http://schemas.microsoft.com/office/powerpoint/2010/main" val="3826313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78420"/>
            <a:ext cx="11954107" cy="6679580"/>
          </a:xfrm>
        </p:spPr>
        <p:txBody>
          <a:bodyPr>
            <a:normAutofit fontScale="77500" lnSpcReduction="20000"/>
          </a:bodyPr>
          <a:lstStyle/>
          <a:p>
            <a:pPr algn="just" rtl="1">
              <a:lnSpc>
                <a:spcPct val="115000"/>
              </a:lnSpc>
              <a:spcBef>
                <a:spcPts val="0"/>
              </a:spcBef>
              <a:spcAft>
                <a:spcPts val="1000"/>
              </a:spcAft>
            </a:pPr>
            <a:r>
              <a:rPr lang="ar-LY" sz="3100" b="1" dirty="0" smtClean="0">
                <a:effectLst/>
                <a:ea typeface="Calibri" panose="020F0502020204030204" pitchFamily="34" charset="0"/>
                <a:cs typeface="Simplified Arabic" panose="02020603050405020304" pitchFamily="18" charset="-78"/>
              </a:rPr>
              <a:t>أولا: التدابير المتبعة من قبل البلدية لمواجهة ازمة جائحة كورونا</a:t>
            </a:r>
            <a:endParaRPr lang="en-US" sz="3100" dirty="0" smtClean="0">
              <a:effectLst/>
            </a:endParaRPr>
          </a:p>
          <a:p>
            <a:pPr marL="0" marR="0" algn="just" rtl="1">
              <a:lnSpc>
                <a:spcPct val="115000"/>
              </a:lnSpc>
              <a:spcBef>
                <a:spcPts val="0"/>
              </a:spcBef>
              <a:spcAft>
                <a:spcPts val="1000"/>
              </a:spcAft>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تضمن عمل اللجنة اخذ التدابير اللازمة لمواجهة الجائحة وتشمل الاتي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lt"/>
              <a:buAutoNum type="arabicPeriod"/>
            </a:pPr>
            <a:r>
              <a:rPr lang="ar-LY" b="1" dirty="0" smtClean="0">
                <a:effectLst/>
                <a:latin typeface="Calibri" panose="020F0502020204030204" pitchFamily="34" charset="0"/>
                <a:ea typeface="Calibri" panose="020F0502020204030204" pitchFamily="34" charset="0"/>
                <a:cs typeface="Simplified Arabic" panose="02020603050405020304" pitchFamily="18" charset="-78"/>
              </a:rPr>
              <a:t> الاستعدادات الطبية:-</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70000"/>
              </a:lnSpc>
              <a:spcBef>
                <a:spcPts val="0"/>
              </a:spcBef>
              <a:spcAft>
                <a:spcPts val="1000"/>
              </a:spcAft>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انشاء قسم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خاص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بالعزل الصحي وتجهيزه  بالكوادر الطبية وبالمعدات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والأجهزة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اللازمة( بعدد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30 سريرا مجهزا, منها 18 سرير بمجهزة بأجهزة التنفس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الصناعي)،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إضافة الى تجهيز قسم ثاني للعزل من قبل وزارة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الصحة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بسعة 18 سرير جاري العمل على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تنفيذه كذلك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يتم العمل داخل المستشفى التعليمي لتجهيز قسم العزل فيه بسعة 30 سرير برعاية وزارة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الصحة</a:t>
            </a:r>
            <a:r>
              <a:rPr lang="ar-LY" dirty="0" smtClean="0">
                <a:latin typeface="Calibri" panose="020F0502020204030204" pitchFamily="34" charset="0"/>
                <a:ea typeface="Calibri" panose="020F0502020204030204" pitchFamily="34" charset="0"/>
                <a:cs typeface="Simplified Arabic" panose="02020603050405020304" pitchFamily="18" charset="-78"/>
              </a:rPr>
              <a:t>.</a:t>
            </a:r>
          </a:p>
          <a:p>
            <a:pPr marL="0" marR="0" algn="just" rtl="1">
              <a:lnSpc>
                <a:spcPct val="170000"/>
              </a:lnSpc>
              <a:spcBef>
                <a:spcPts val="0"/>
              </a:spcBef>
              <a:spcAft>
                <a:spcPts val="1000"/>
              </a:spcAft>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 انشاء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عيادة الحرارة الخاصة بالكشف عن الحالات المشتبه بها قبل دخولها للمستشفى منعا لتفشي المرض بين الاطقم الطبية والمرضى بالمستشفى.</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70000"/>
              </a:lnSpc>
              <a:spcBef>
                <a:spcPts val="0"/>
              </a:spcBef>
              <a:spcAft>
                <a:spcPts val="1000"/>
              </a:spcAft>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تدريب العناصر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الطبية والطبية المساعدة بقسم الاستجابة السريعة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والتقصي.</a:t>
            </a:r>
          </a:p>
          <a:p>
            <a:pPr marL="0" marR="0" algn="just" rtl="1">
              <a:lnSpc>
                <a:spcPct val="170000"/>
              </a:lnSpc>
              <a:spcBef>
                <a:spcPts val="0"/>
              </a:spcBef>
              <a:spcAft>
                <a:spcPts val="1000"/>
              </a:spcAft>
            </a:pPr>
            <a:r>
              <a:rPr lang="ar-LY" dirty="0" smtClean="0">
                <a:latin typeface="Calibri" panose="020F0502020204030204" pitchFamily="34" charset="0"/>
                <a:ea typeface="Calibri" panose="020F0502020204030204" pitchFamily="34" charset="0"/>
                <a:cs typeface="Simplified Arabic" panose="02020603050405020304" pitchFamily="18" charset="-78"/>
              </a:rPr>
              <a:t>توفير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جهاز</a:t>
            </a:r>
            <a:r>
              <a:rPr lang="en-US" dirty="0" smtClean="0">
                <a:effectLst/>
                <a:latin typeface="Simplified Arabic" panose="02020603050405020304" pitchFamily="18" charset="-78"/>
                <a:ea typeface="Calibri" panose="020F0502020204030204" pitchFamily="34" charset="0"/>
                <a:cs typeface="Arial" panose="020B0604020202020204" pitchFamily="34" charset="0"/>
              </a:rPr>
              <a:t>PCR </a:t>
            </a:r>
            <a:r>
              <a:rPr lang="ar-LY" dirty="0" smtClean="0">
                <a:effectLst/>
                <a:latin typeface="Simplified Arabic" panose="02020603050405020304" pitchFamily="18" charset="-78"/>
                <a:ea typeface="Calibri" panose="020F0502020204030204" pitchFamily="34" charset="0"/>
                <a:cs typeface="Arial" panose="020B0604020202020204" pitchFamily="34" charset="0"/>
              </a:rPr>
              <a:t> </a:t>
            </a:r>
            <a:r>
              <a:rPr lang="ar-LY" dirty="0" smtClean="0">
                <a:latin typeface="Simplified Arabic" panose="02020603050405020304" pitchFamily="18" charset="-78"/>
                <a:ea typeface="Calibri" panose="020F0502020204030204" pitchFamily="34" charset="0"/>
              </a:rPr>
              <a:t>الخاص </a:t>
            </a:r>
            <a:r>
              <a:rPr lang="ar-LY" dirty="0">
                <a:latin typeface="Simplified Arabic" panose="02020603050405020304" pitchFamily="18" charset="-78"/>
                <a:ea typeface="Calibri" panose="020F0502020204030204" pitchFamily="34" charset="0"/>
              </a:rPr>
              <a:t>بالكشف عن فيروس </a:t>
            </a:r>
            <a:r>
              <a:rPr lang="ar-LY" dirty="0" err="1">
                <a:latin typeface="Simplified Arabic" panose="02020603050405020304" pitchFamily="18" charset="-78"/>
                <a:ea typeface="Calibri" panose="020F0502020204030204" pitchFamily="34" charset="0"/>
              </a:rPr>
              <a:t>كوفيد</a:t>
            </a:r>
            <a:r>
              <a:rPr lang="ar-LY" dirty="0">
                <a:latin typeface="Simplified Arabic" panose="02020603050405020304" pitchFamily="18" charset="-78"/>
                <a:ea typeface="Calibri" panose="020F0502020204030204" pitchFamily="34" charset="0"/>
              </a:rPr>
              <a:t> </a:t>
            </a:r>
            <a:r>
              <a:rPr lang="ar-LY" dirty="0" smtClean="0">
                <a:latin typeface="Simplified Arabic" panose="02020603050405020304" pitchFamily="18" charset="-78"/>
                <a:ea typeface="Calibri" panose="020F0502020204030204" pitchFamily="34" charset="0"/>
              </a:rPr>
              <a:t>19.</a:t>
            </a:r>
          </a:p>
          <a:p>
            <a:pPr marL="0" marR="0" algn="just" rtl="1">
              <a:lnSpc>
                <a:spcPct val="170000"/>
              </a:lnSpc>
              <a:spcBef>
                <a:spcPts val="0"/>
              </a:spcBef>
              <a:spcAft>
                <a:spcPts val="1000"/>
              </a:spcAft>
            </a:pPr>
            <a:r>
              <a:rPr lang="ar-LY" dirty="0" smtClean="0">
                <a:latin typeface="Simplified Arabic" panose="02020603050405020304" pitchFamily="18" charset="-78"/>
                <a:ea typeface="Calibri" panose="020F0502020204030204" pitchFamily="34" charset="0"/>
              </a:rPr>
              <a:t>تزويد </a:t>
            </a:r>
            <a:r>
              <a:rPr lang="ar-LY" dirty="0">
                <a:latin typeface="Simplified Arabic" panose="02020603050405020304" pitchFamily="18" charset="-78"/>
                <a:ea typeface="Calibri" panose="020F0502020204030204" pitchFamily="34" charset="0"/>
              </a:rPr>
              <a:t>فرق الاستجابة السريعة وقسم العزل بعدد من السيارات والمعدات الخاصة بالكشف والمتابعة للمرضى والمشتبه بإصابتهم بالفيروس.</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10215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7629" y="267628"/>
            <a:ext cx="11686477" cy="6356195"/>
          </a:xfrm>
        </p:spPr>
        <p:txBody>
          <a:bodyPr>
            <a:normAutofit/>
          </a:bodyPr>
          <a:lstStyle/>
          <a:p>
            <a:pPr marL="0" marR="0" lvl="0" indent="0" algn="just" rtl="1">
              <a:lnSpc>
                <a:spcPct val="115000"/>
              </a:lnSpc>
              <a:spcBef>
                <a:spcPts val="0"/>
              </a:spcBef>
              <a:spcAft>
                <a:spcPts val="1000"/>
              </a:spcAft>
              <a:buNone/>
            </a:pPr>
            <a:r>
              <a:rPr lang="ar-LY" b="1" dirty="0" smtClean="0">
                <a:effectLst/>
                <a:latin typeface="Calibri" panose="020F0502020204030204" pitchFamily="34" charset="0"/>
                <a:ea typeface="Calibri" panose="020F0502020204030204" pitchFamily="34" charset="0"/>
                <a:cs typeface="Simplified Arabic" panose="02020603050405020304" pitchFamily="18" charset="-78"/>
              </a:rPr>
              <a:t>2. التدابير </a:t>
            </a:r>
            <a:r>
              <a:rPr lang="ar-LY" b="1" dirty="0" smtClean="0">
                <a:effectLst/>
                <a:latin typeface="Calibri" panose="020F0502020204030204" pitchFamily="34" charset="0"/>
                <a:ea typeface="Calibri" panose="020F0502020204030204" pitchFamily="34" charset="0"/>
                <a:cs typeface="Simplified Arabic" panose="02020603050405020304" pitchFamily="18" charset="-78"/>
              </a:rPr>
              <a:t>الخاصة بالإجراءات الوقائية والضبطية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1000"/>
              </a:spcAft>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عملت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اللجنة المشكلة بوضع خطة إدارة ازمة فيروس كورونا موضع التنفيذ، عملا بمقولة (الوقاية خيرا من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العلاج</a:t>
            </a:r>
            <a:r>
              <a:rPr lang="ar-LY" dirty="0" smtClean="0">
                <a:latin typeface="Calibri" panose="020F0502020204030204" pitchFamily="34" charset="0"/>
                <a:ea typeface="Calibri" panose="020F0502020204030204" pitchFamily="34" charset="0"/>
                <a:cs typeface="Simplified Arabic" panose="02020603050405020304" pitchFamily="18" charset="-78"/>
              </a:rPr>
              <a:t>).</a:t>
            </a:r>
          </a:p>
          <a:p>
            <a:pPr marL="0" marR="0" algn="just" rtl="1">
              <a:lnSpc>
                <a:spcPct val="115000"/>
              </a:lnSpc>
              <a:spcBef>
                <a:spcPts val="0"/>
              </a:spcBef>
              <a:spcAft>
                <a:spcPts val="1000"/>
              </a:spcAft>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تم تشكيل فرق للوقاية والتوعية من القطاعات الخدمية ومفوضية المجتمع المدني ومجموعة من الشباب المتطوع، للبدء بحملة رش وتعقيم للمؤسسات والقطاعات والأماكن العامة ومحطات الوقود بالمواد المطهرة والمعقمة، وكان هذا الإجراء بإشراف مكتب الاصحاح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البيئي.</a:t>
            </a:r>
          </a:p>
          <a:p>
            <a:pPr marL="0" marR="0" algn="just" rtl="1">
              <a:lnSpc>
                <a:spcPct val="115000"/>
              </a:lnSpc>
              <a:spcBef>
                <a:spcPts val="0"/>
              </a:spcBef>
              <a:spcAft>
                <a:spcPts val="1000"/>
              </a:spcAft>
            </a:pPr>
            <a:r>
              <a:rPr lang="ar-LY" dirty="0" smtClean="0">
                <a:latin typeface="Calibri" panose="020F0502020204030204" pitchFamily="34" charset="0"/>
                <a:ea typeface="Calibri" panose="020F0502020204030204" pitchFamily="34" charset="0"/>
                <a:cs typeface="Simplified Arabic" panose="02020603050405020304" pitchFamily="18" charset="-78"/>
              </a:rPr>
              <a:t> قام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مكتب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المراقبة على الأغذية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والأدوية بمتابعة المحال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التجارية وتقرير مدى التزام اصحابها بالتعليمات وتنفيذهم للإجراءات الوقائية والصحية.</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1000"/>
              </a:spcAft>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قام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جهاز الحرس البلدي بتنفيذ المهام الموكلة اليه بخصوص الإجراءات الضبطية وتنفيذه للتعليمات الصادرة بالقرارات والبلاغات الخاصة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بالحظر، وساعدته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في ذلك الأجهزة الأمنية التي قامت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بتنفيذ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خطة وزارة الداخلية فيما يتعلق بالإجراءات الأمنية المتبعة لدعم تنفيذ سياسات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الحظر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وتامين المدينة ومرافقها.</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9379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12234"/>
            <a:ext cx="12192000" cy="6545766"/>
          </a:xfrm>
        </p:spPr>
        <p:txBody>
          <a:bodyPr>
            <a:normAutofit/>
          </a:bodyPr>
          <a:lstStyle/>
          <a:p>
            <a:pPr marL="0" marR="0" algn="just" rtl="1">
              <a:lnSpc>
                <a:spcPct val="115000"/>
              </a:lnSpc>
              <a:spcBef>
                <a:spcPts val="0"/>
              </a:spcBef>
              <a:spcAft>
                <a:spcPts val="1000"/>
              </a:spcAft>
            </a:pPr>
            <a:r>
              <a:rPr lang="ar-LY" sz="3600" b="1" dirty="0" smtClean="0">
                <a:effectLst/>
                <a:latin typeface="Calibri" panose="020F0502020204030204" pitchFamily="34" charset="0"/>
                <a:ea typeface="Calibri" panose="020F0502020204030204" pitchFamily="34" charset="0"/>
                <a:cs typeface="Simplified Arabic" panose="02020603050405020304" pitchFamily="18" charset="-78"/>
              </a:rPr>
              <a:t>ثانيا: التحديات التي تواجه البلديات في مواجهة جائحة كورونا: -</a:t>
            </a:r>
            <a:endParaRPr lang="en-US" sz="26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lt"/>
              <a:buAutoNum type="arabicPeriod"/>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الضعف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والنقص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في البنى التحتية الصحية بشكل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عام.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lt"/>
              <a:buAutoNum type="arabicPeriod"/>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النقص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في الأجهزة والمعدات الطبية الحديثة بالمستشفيات والمراكز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الصحية</a:t>
            </a:r>
            <a:r>
              <a:rPr lang="ar-LY" dirty="0">
                <a:latin typeface="Calibri" panose="020F0502020204030204" pitchFamily="34" charset="0"/>
                <a:ea typeface="Calibri" panose="020F0502020204030204" pitchFamily="34" charset="0"/>
                <a:cs typeface="Simplified Arabic" panose="02020603050405020304" pitchFamily="18" charset="-78"/>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lt"/>
              <a:buAutoNum type="arabicPeriod"/>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غياب التأهيل اللازم للأطقم الطبية والطبية المساعدة لمواجهة مثل هذه الجائحة</a:t>
            </a:r>
            <a:r>
              <a:rPr lang="en-US" dirty="0" smtClean="0">
                <a:effectLst/>
                <a:latin typeface="Simplified Arabic" panose="02020603050405020304" pitchFamily="18" charset="-78"/>
                <a:ea typeface="Calibri" panose="020F0502020204030204" pitchFamily="34" charset="0"/>
                <a:cs typeface="Arial" panose="020B0604020202020204" pitchFamily="34"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lt"/>
              <a:buAutoNum type="arabicPeriod"/>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عدم توفر الأجهزة والمعدات الوقائية لحماية الأطقم الطبية والطبية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المساعدة.</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lt"/>
              <a:buAutoNum type="arabicPeriod"/>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البط الشديد من قبل الحكومة -ووزارة الصحة-والمسؤولين بالدولة </a:t>
            </a:r>
            <a:r>
              <a:rPr lang="ar-LY" dirty="0" smtClean="0">
                <a:latin typeface="Calibri" panose="020F0502020204030204" pitchFamily="34" charset="0"/>
                <a:ea typeface="Calibri" panose="020F0502020204030204" pitchFamily="34" charset="0"/>
                <a:cs typeface="Simplified Arabic" panose="02020603050405020304" pitchFamily="18" charset="-78"/>
              </a:rPr>
              <a:t>في التعامل مع انتشار الجائحة.</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lt"/>
              <a:buAutoNum type="arabicPeriod"/>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ارتفاع اسعار الأجهزة والمعدات الطبية، ولوازم الوقاية الشخصية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المتوفرة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بالسوق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المحلي</a:t>
            </a:r>
            <a:r>
              <a:rPr lang="en-US" dirty="0" smtClean="0">
                <a:effectLst/>
                <a:latin typeface="Simplified Arabic" panose="02020603050405020304" pitchFamily="18" charset="-78"/>
                <a:ea typeface="Calibri" panose="020F0502020204030204" pitchFamily="34" charset="0"/>
                <a:cs typeface="Arial" panose="020B0604020202020204" pitchFamily="34"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lt"/>
              <a:buAutoNum type="arabicPeriod"/>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توقف عمليات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الاستيراد من الخارج للمعدات والأجهزة الطبية المعنية بكشف ومكافحة المرض.</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lt"/>
              <a:buAutoNum type="arabicPeriod"/>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ضعف الوعي لدى المواطن بشكل عام بمدى خطورة هذه الجائحة على صحته والصحة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العامة</a:t>
            </a:r>
            <a:r>
              <a:rPr lang="ar-LY" dirty="0">
                <a:latin typeface="Calibri" panose="020F0502020204030204" pitchFamily="34" charset="0"/>
                <a:ea typeface="Calibri" panose="020F0502020204030204" pitchFamily="34" charset="0"/>
                <a:cs typeface="Simplified Arabic" panose="02020603050405020304" pitchFamily="18" charset="-78"/>
              </a:rPr>
              <a:t>.</a:t>
            </a:r>
            <a:endParaRPr lang="en-US" dirty="0"/>
          </a:p>
        </p:txBody>
      </p:sp>
    </p:spTree>
    <p:extLst>
      <p:ext uri="{BB962C8B-B14F-4D97-AF65-F5344CB8AC3E}">
        <p14:creationId xmlns:p14="http://schemas.microsoft.com/office/powerpoint/2010/main" val="55654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7629" y="289932"/>
            <a:ext cx="11924371" cy="6356195"/>
          </a:xfrm>
        </p:spPr>
        <p:txBody>
          <a:bodyPr>
            <a:normAutofit fontScale="92500"/>
          </a:bodyPr>
          <a:lstStyle/>
          <a:p>
            <a:pPr algn="just" rtl="1">
              <a:lnSpc>
                <a:spcPct val="115000"/>
              </a:lnSpc>
              <a:spcBef>
                <a:spcPts val="0"/>
              </a:spcBef>
              <a:spcAft>
                <a:spcPts val="1000"/>
              </a:spcAft>
            </a:pPr>
            <a:r>
              <a:rPr lang="ar-SA" b="1" dirty="0" smtClean="0">
                <a:effectLst/>
                <a:ea typeface="Calibri" panose="020F0502020204030204" pitchFamily="34" charset="0"/>
                <a:cs typeface="Simplified Arabic" panose="02020603050405020304" pitchFamily="18" charset="-78"/>
              </a:rPr>
              <a:t>الخاتمة</a:t>
            </a:r>
            <a:endParaRPr lang="en-US" dirty="0" smtClean="0">
              <a:effectLst/>
            </a:endParaRPr>
          </a:p>
          <a:p>
            <a:pPr algn="just" rtl="1">
              <a:lnSpc>
                <a:spcPct val="150000"/>
              </a:lnSpc>
              <a:spcBef>
                <a:spcPts val="0"/>
              </a:spcBef>
              <a:spcAft>
                <a:spcPts val="1000"/>
              </a:spcAft>
            </a:pPr>
            <a:r>
              <a:rPr lang="ar-SA" dirty="0" smtClean="0">
                <a:effectLst/>
                <a:ea typeface="Calibri" panose="020F0502020204030204" pitchFamily="34" charset="0"/>
                <a:cs typeface="Simplified Arabic" panose="02020603050405020304" pitchFamily="18" charset="-78"/>
              </a:rPr>
              <a:t>   ان هذا المشروع المتعلق بإدارة ازمة مرض كورونا والذي تطلب تكاثف الجهود المحلية مع الوطنية وتسخير للإمكانات المادية والبشرية </a:t>
            </a:r>
            <a:r>
              <a:rPr lang="ar-SA" dirty="0" smtClean="0">
                <a:effectLst/>
                <a:ea typeface="Calibri" panose="020F0502020204030204" pitchFamily="34" charset="0"/>
                <a:cs typeface="Simplified Arabic" panose="02020603050405020304" pitchFamily="18" charset="-78"/>
              </a:rPr>
              <a:t>لإنجازه, أنت ابعاد</a:t>
            </a:r>
            <a:r>
              <a:rPr lang="ar-LY" dirty="0" smtClean="0">
                <a:effectLst/>
                <a:ea typeface="Calibri" panose="020F0502020204030204" pitchFamily="34" charset="0"/>
                <a:cs typeface="Simplified Arabic" panose="02020603050405020304" pitchFamily="18" charset="-78"/>
              </a:rPr>
              <a:t>ا</a:t>
            </a:r>
            <a:r>
              <a:rPr lang="ar-SA" dirty="0" smtClean="0">
                <a:effectLst/>
                <a:ea typeface="Calibri" panose="020F0502020204030204" pitchFamily="34" charset="0"/>
                <a:cs typeface="Simplified Arabic" panose="02020603050405020304" pitchFamily="18" charset="-78"/>
              </a:rPr>
              <a:t> </a:t>
            </a:r>
            <a:r>
              <a:rPr lang="ar-SA" dirty="0" smtClean="0">
                <a:effectLst/>
                <a:ea typeface="Calibri" panose="020F0502020204030204" pitchFamily="34" charset="0"/>
                <a:cs typeface="Simplified Arabic" panose="02020603050405020304" pitchFamily="18" charset="-78"/>
              </a:rPr>
              <a:t>صحية وامنية واجتماعية واقتصادية خاصة في اولى مراحل تنفيذه من جراء إعلانات تطبيق اجراءاته المتمثلة في الحجر الصحي وتوقف جميع النشاطات المجتمعية، وهو ما أدى لصعوبة توفير التجهيزات والمعدات والعناصر الطبية والطبية المساعدة التي تحتاجها المرافق والمراكز الصحية المعنية بالمرض, والى </a:t>
            </a:r>
            <a:r>
              <a:rPr lang="ar-LY" dirty="0" smtClean="0">
                <a:effectLst/>
                <a:ea typeface="Calibri" panose="020F0502020204030204" pitchFamily="34" charset="0"/>
                <a:cs typeface="Simplified Arabic" panose="02020603050405020304" pitchFamily="18" charset="-78"/>
              </a:rPr>
              <a:t>صعوبة </a:t>
            </a:r>
            <a:r>
              <a:rPr lang="ar-SA" dirty="0" smtClean="0">
                <a:effectLst/>
                <a:ea typeface="Calibri" panose="020F0502020204030204" pitchFamily="34" charset="0"/>
                <a:cs typeface="Simplified Arabic" panose="02020603050405020304" pitchFamily="18" charset="-78"/>
              </a:rPr>
              <a:t>توحيد </a:t>
            </a:r>
            <a:r>
              <a:rPr lang="ar-SA" dirty="0" smtClean="0">
                <a:effectLst/>
                <a:ea typeface="Calibri" panose="020F0502020204030204" pitchFamily="34" charset="0"/>
                <a:cs typeface="Simplified Arabic" panose="02020603050405020304" pitchFamily="18" charset="-78"/>
              </a:rPr>
              <a:t>جهود الأجهزة الأمنية والضبطية والرقابية في مراقبة الخروقات من جراء اعلان ساعات الحجر والالتزام بالشروط الوقاية عند فتح المرافق والمحال التجارية والخدمية والتعامل مع السكان، وكذلك </a:t>
            </a:r>
            <a:r>
              <a:rPr lang="ar-SA" dirty="0" smtClean="0">
                <a:effectLst/>
                <a:ea typeface="Calibri" panose="020F0502020204030204" pitchFamily="34" charset="0"/>
                <a:cs typeface="Simplified Arabic" panose="02020603050405020304" pitchFamily="18" charset="-78"/>
              </a:rPr>
              <a:t>الى</a:t>
            </a:r>
            <a:r>
              <a:rPr lang="ar-LY" dirty="0" smtClean="0">
                <a:effectLst/>
                <a:ea typeface="Calibri" panose="020F0502020204030204" pitchFamily="34" charset="0"/>
                <a:cs typeface="Simplified Arabic" panose="02020603050405020304" pitchFamily="18" charset="-78"/>
              </a:rPr>
              <a:t> قلت برامج</a:t>
            </a:r>
            <a:r>
              <a:rPr lang="ar-SA" dirty="0" smtClean="0">
                <a:effectLst/>
                <a:ea typeface="Calibri" panose="020F0502020204030204" pitchFamily="34" charset="0"/>
                <a:cs typeface="Simplified Arabic" panose="02020603050405020304" pitchFamily="18" charset="-78"/>
              </a:rPr>
              <a:t> التوعية </a:t>
            </a:r>
            <a:r>
              <a:rPr lang="ar-SA" dirty="0" smtClean="0">
                <a:effectLst/>
                <a:ea typeface="Calibri" panose="020F0502020204030204" pitchFamily="34" charset="0"/>
                <a:cs typeface="Simplified Arabic" panose="02020603050405020304" pitchFamily="18" charset="-78"/>
              </a:rPr>
              <a:t>الصحية للمواطنين بمخاطر المرض وسرعة انتشاره وطرق الوقاية منه, هذا الى جانب الابعاد البيئة من جراء انتشار المرض والتي تتمثل في النظافة العامة والتعقيم والمخلفات الخطرة والبشرية وتجهيز المقابر لموتى الوباء, وأماكن للمخلفات الخطرة او المحارق الخاصة.</a:t>
            </a:r>
            <a:endParaRPr lang="en-US" dirty="0" smtClean="0">
              <a:effectLst/>
            </a:endParaRPr>
          </a:p>
          <a:p>
            <a:endParaRPr lang="en-US" dirty="0"/>
          </a:p>
        </p:txBody>
      </p:sp>
    </p:spTree>
    <p:extLst>
      <p:ext uri="{BB962C8B-B14F-4D97-AF65-F5344CB8AC3E}">
        <p14:creationId xmlns:p14="http://schemas.microsoft.com/office/powerpoint/2010/main" val="780732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8420" y="312234"/>
            <a:ext cx="12013580" cy="6545766"/>
          </a:xfrm>
        </p:spPr>
        <p:txBody>
          <a:bodyPr>
            <a:normAutofit lnSpcReduction="10000"/>
          </a:bodyPr>
          <a:lstStyle/>
          <a:p>
            <a:pPr marL="0" marR="0" algn="r" rtl="1">
              <a:lnSpc>
                <a:spcPct val="150000"/>
              </a:lnSpc>
              <a:spcBef>
                <a:spcPts val="0"/>
              </a:spcBef>
              <a:spcAft>
                <a:spcPts val="1000"/>
              </a:spcAft>
            </a:pPr>
            <a:r>
              <a:rPr lang="ar-SA" dirty="0" smtClean="0">
                <a:effectLst/>
                <a:latin typeface="Calibri" panose="020F0502020204030204" pitchFamily="34" charset="0"/>
                <a:ea typeface="Calibri" panose="020F0502020204030204" pitchFamily="34" charset="0"/>
                <a:cs typeface="Simplified Arabic" panose="02020603050405020304" pitchFamily="18" charset="-78"/>
              </a:rPr>
              <a:t>فهذا المشروع من خلال العمل عليه واجه عدة معوقات أهمها:</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1000"/>
              </a:spcAft>
              <a:buFont typeface="+mj-lt"/>
              <a:buAutoNum type="arabicPeriod"/>
            </a:pP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ضعف التنسيق بين فرق العمل التطوعي والاعمال الفردية الأخرى وبين الأجهزة الخدمية داخل البلدية في العمل الميداني، ما سبب تضاربا وتكرارا في الاعمال، إضافة الى غياب التدريب والخبرة لدى هذه الفرق.</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50000"/>
              </a:lnSpc>
              <a:spcBef>
                <a:spcPts val="0"/>
              </a:spcBef>
              <a:spcAft>
                <a:spcPts val="1000"/>
              </a:spcAft>
              <a:buFont typeface="+mj-lt"/>
              <a:buAutoNum type="arabicPeriod"/>
            </a:pP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انعكاس ساعات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الح</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ظ</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ر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على المواطنين وأصحاب الحرف والاعمال اليومية في مسالة توفير الموارد المالية لتغطية احتياجاتهم ومتطلباتهم.</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50000"/>
              </a:lnSpc>
              <a:spcBef>
                <a:spcPts val="0"/>
              </a:spcBef>
              <a:spcAft>
                <a:spcPts val="1000"/>
              </a:spcAft>
              <a:buFont typeface="+mj-lt"/>
              <a:buAutoNum type="arabicPeriod"/>
            </a:pP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ضعف التنسيق والمتابعة بين المستشفيات والمراكز الصحية العامة والخاصة من جانب وبين لجنة الازمة بالبلدية من جانبا اخر، خاصة في مسالة الالتزام بالبرتوكول الصحي واليات الاتصال المستمر فيما بينها.</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50000"/>
              </a:lnSpc>
              <a:spcBef>
                <a:spcPts val="0"/>
              </a:spcBef>
              <a:spcAft>
                <a:spcPts val="1000"/>
              </a:spcAft>
              <a:buFont typeface="+mj-lt"/>
              <a:buAutoNum type="arabicPeriod"/>
            </a:pP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غياب التنظيم الإداري الهرمي لعمل لجنة الازمة والفرق التابعة لها.</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50000"/>
              </a:lnSpc>
              <a:spcBef>
                <a:spcPts val="0"/>
              </a:spcBef>
              <a:spcAft>
                <a:spcPts val="1000"/>
              </a:spcAft>
              <a:buFont typeface="+mj-lt"/>
              <a:buAutoNum type="arabicPeriod"/>
            </a:pP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عدم التزام المواطن بالشروط الوقائية الاحترازية لمجابهة المرض بسبب غياب الوعي والإجراءات الرادعة.</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376312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 name="عنصر نائب للمحتوى 3"/>
          <p:cNvPicPr>
            <a:picLocks noGrp="1" noChangeAspect="1"/>
          </p:cNvPicPr>
          <p:nvPr>
            <p:ph idx="1"/>
          </p:nvPr>
        </p:nvPicPr>
        <p:blipFill>
          <a:blip r:embed="rId2"/>
          <a:stretch>
            <a:fillRect/>
          </a:stretch>
        </p:blipFill>
        <p:spPr>
          <a:xfrm>
            <a:off x="0" y="0"/>
            <a:ext cx="5424271" cy="6721865"/>
          </a:xfrm>
          <a:prstGeom prst="rect">
            <a:avLst/>
          </a:prstGeom>
        </p:spPr>
      </p:pic>
      <p:pic>
        <p:nvPicPr>
          <p:cNvPr id="6" name="صورة 5"/>
          <p:cNvPicPr>
            <a:picLocks noChangeAspect="1"/>
          </p:cNvPicPr>
          <p:nvPr/>
        </p:nvPicPr>
        <p:blipFill>
          <a:blip r:embed="rId3"/>
          <a:stretch>
            <a:fillRect/>
          </a:stretch>
        </p:blipFill>
        <p:spPr>
          <a:xfrm>
            <a:off x="5424271" y="0"/>
            <a:ext cx="6767730" cy="6721865"/>
          </a:xfrm>
          <a:prstGeom prst="rect">
            <a:avLst/>
          </a:prstGeom>
        </p:spPr>
      </p:pic>
    </p:spTree>
    <p:extLst>
      <p:ext uri="{BB962C8B-B14F-4D97-AF65-F5344CB8AC3E}">
        <p14:creationId xmlns:p14="http://schemas.microsoft.com/office/powerpoint/2010/main" val="101477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11976410" cy="6858000"/>
          </a:xfrm>
        </p:spPr>
        <p:txBody>
          <a:bodyPr>
            <a:normAutofit fontScale="70000" lnSpcReduction="20000"/>
          </a:bodyPr>
          <a:lstStyle/>
          <a:p>
            <a:pPr marL="0" marR="0" algn="just" rtl="1">
              <a:lnSpc>
                <a:spcPct val="115000"/>
              </a:lnSpc>
              <a:spcBef>
                <a:spcPts val="0"/>
              </a:spcBef>
              <a:spcAft>
                <a:spcPts val="1000"/>
              </a:spcAft>
            </a:pPr>
            <a:r>
              <a:rPr lang="ar-SA" sz="3400" b="1" dirty="0" smtClean="0">
                <a:effectLst/>
                <a:latin typeface="Calibri" panose="020F0502020204030204" pitchFamily="34" charset="0"/>
                <a:ea typeface="Calibri" panose="020F0502020204030204" pitchFamily="34" charset="0"/>
                <a:cs typeface="Simplified Arabic" panose="02020603050405020304" pitchFamily="18" charset="-78"/>
              </a:rPr>
              <a:t>التوصيات:</a:t>
            </a:r>
            <a:endParaRPr lang="en-US" sz="23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lt"/>
              <a:buAutoNum type="arabicPeriod"/>
            </a:pP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الاحتياجات الطبية متسارعة ومتعددة وتفوق قدرات لجنة الازمة ومواردها المالية، ما يعني ضرورة البحث عن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مص</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اد</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ر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تمويل ودعم بديلة</a:t>
            </a:r>
            <a:r>
              <a:rPr lang="en-US" dirty="0" smtClean="0">
                <a:effectLst/>
                <a:latin typeface="Simplified Arabic" panose="02020603050405020304" pitchFamily="18" charset="-78"/>
                <a:ea typeface="Calibri" panose="020F0502020204030204" pitchFamily="34" charset="0"/>
                <a:cs typeface="Simplified Arabic" panose="02020603050405020304" pitchFamily="18" charset="-78"/>
              </a:rPr>
              <a:t>.</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1000"/>
              </a:spcAft>
              <a:buFont typeface="+mj-lt"/>
              <a:buAutoNum type="arabicPeriod"/>
            </a:pP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تنبيه المصحات والمراكز الصحية الخاصة وتوجيهها لتوفير عناصر طبية للرقابة والكشف المبدئي عن الحالات المرضية</a:t>
            </a:r>
            <a:r>
              <a:rPr lang="en-US" dirty="0" smtClean="0">
                <a:effectLst/>
                <a:latin typeface="Simplified Arabic" panose="02020603050405020304" pitchFamily="18" charset="-78"/>
                <a:ea typeface="Calibri" panose="020F0502020204030204" pitchFamily="34" charset="0"/>
                <a:cs typeface="Simplified Arabic" panose="02020603050405020304" pitchFamily="18" charset="-78"/>
              </a:rPr>
              <a:t>.</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1000"/>
              </a:spcAft>
              <a:buFont typeface="+mj-lt"/>
              <a:buAutoNum type="arabicPeriod"/>
            </a:pP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تأطير عمل الفرق التطوعية بما يتناسب والمعايير البيئية والصحية بالتنسيق مع مفوضية مؤسسات المجتمع المدني.</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1000"/>
              </a:spcAft>
              <a:buFont typeface="+mj-lt"/>
              <a:buAutoNum type="arabicPeriod"/>
            </a:pP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الاستفادة من القدرات العلمية الاكاديمية والمهنية المتوفرة بالبلدية عن طريق التواصل معهم واستشارتهم لنقل خبراتهم وتقديم مقترحاتهم ودراساتهم العلمية، والاستعانة بعلاقاتهم الشخصية في مكافحة الجائحة. </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1000"/>
              </a:spcAft>
              <a:buFont typeface="+mj-lt"/>
              <a:buAutoNum type="arabicPeriod"/>
            </a:pP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وضع مؤشرات ومعايير لقياس مخاطر هذا المرض ومتابعته </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و</a:t>
            </a:r>
            <a:r>
              <a:rPr lang="ar-LY" dirty="0" smtClean="0">
                <a:latin typeface="Simplified Arabic" panose="02020603050405020304" pitchFamily="18" charset="-78"/>
                <a:ea typeface="Calibri" panose="020F0502020204030204" pitchFamily="34" charset="0"/>
                <a:cs typeface="Simplified Arabic" panose="02020603050405020304" pitchFamily="18" charset="-78"/>
              </a:rPr>
              <a:t>عمل</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الاحتياطات والمعالجات وتوفير البدائل المناسبة لطرق العلاج وإدارة الازمة، مع الاستعانة بالإحصائيين.</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1000"/>
              </a:spcAft>
              <a:buFont typeface="+mj-lt"/>
              <a:buAutoNum type="arabicPeriod"/>
            </a:pP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القيام بحملات توعوية تتضمن جانب الاستفادة من الجائحة في صالح المجتمع، وإقامة برامج إعلامية ممنهجة وعبر سلسلة متكاملة </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a:t>
            </a:r>
          </a:p>
          <a:p>
            <a:pPr marL="342900" marR="0" lvl="0" indent="-342900" algn="just" rtl="1">
              <a:lnSpc>
                <a:spcPct val="115000"/>
              </a:lnSpc>
              <a:spcBef>
                <a:spcPts val="0"/>
              </a:spcBef>
              <a:spcAft>
                <a:spcPts val="1000"/>
              </a:spcAft>
              <a:buFont typeface="+mj-lt"/>
              <a:buAutoNum type="arabicPeriod"/>
            </a:pP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ضرورة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متابعة المواطنين العائدين الى المدينة </a:t>
            </a:r>
            <a:r>
              <a:rPr lang="ar-LY" dirty="0">
                <a:latin typeface="Simplified Arabic" panose="02020603050405020304" pitchFamily="18" charset="-78"/>
                <a:ea typeface="Calibri" panose="020F0502020204030204" pitchFamily="34" charset="0"/>
                <a:cs typeface="Simplified Arabic" panose="02020603050405020304" pitchFamily="18" charset="-78"/>
              </a:rPr>
              <a:t>(</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بخاصة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من خارج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ليبيا</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وتسجيلهم في قوائم وفرض الحجر المنزلي مدة 14 يوما مع الزيارات الطبية المستمرة لتقيم وضعهم الطبي</a:t>
            </a:r>
            <a:r>
              <a:rPr lang="en-US" dirty="0" smtClean="0">
                <a:effectLst/>
                <a:latin typeface="Simplified Arabic" panose="02020603050405020304" pitchFamily="18" charset="-78"/>
                <a:ea typeface="Calibri" panose="020F0502020204030204" pitchFamily="34" charset="0"/>
                <a:cs typeface="Simplified Arabic" panose="02020603050405020304" pitchFamily="18" charset="-78"/>
              </a:rPr>
              <a:t>.</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1000"/>
              </a:spcAft>
              <a:buFont typeface="+mj-lt"/>
              <a:buAutoNum type="arabicPeriod"/>
            </a:pP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ضرورة العمل على توفير بدائل مناسبة في ظل زيادة ساعات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الح</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ظ</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ر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كأن يتم توفير خدمات التوصيل المنزلي، وعمل دليل بها وتكون بشكل منظم وتحت اشراف فريق العمل التطوعي، ووضع دليل لإصحاب الحرف المهنية ويكون تحت رقابة الفريق الاقتصادي لتقديم خدمات الصيانة المستعجلة للمواطنين.</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1000"/>
              </a:spcAft>
              <a:buFont typeface="+mj-lt"/>
              <a:buAutoNum type="arabicPeriod"/>
            </a:pP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الإسراع في توفير متطلبات التحاليل لهذا الوباء، للتوسع في اخذ العينات من المرضى المشتبه في اصابتهم بالمرض</a:t>
            </a:r>
            <a:r>
              <a:rPr lang="en-US" dirty="0" smtClean="0">
                <a:effectLst/>
                <a:latin typeface="Simplified Arabic" panose="02020603050405020304" pitchFamily="18" charset="-78"/>
                <a:ea typeface="Calibri" panose="020F0502020204030204" pitchFamily="34" charset="0"/>
                <a:cs typeface="Simplified Arabic" panose="02020603050405020304" pitchFamily="18" charset="-78"/>
              </a:rPr>
              <a:t>.</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1000"/>
              </a:spcAft>
              <a:buFont typeface="+mj-lt"/>
              <a:buAutoNum type="arabicPeriod"/>
            </a:pP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 ضرورة </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العمل على توحيد الجهود التطوعية داخل البلدية خاصة التي تشترك في نفس النشاط وربط عملها بخطة موضوعة تكون بالتنسيق مع القطاع الخدمي المعني او الذي يقدم نفس الخدمة، وهذا العمل يكون تحت اشراف رئيس الفريق باللجنة.</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2126609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12234"/>
            <a:ext cx="12192000" cy="6545766"/>
          </a:xfrm>
        </p:spPr>
        <p:txBody>
          <a:bodyPr>
            <a:normAutofit fontScale="62500" lnSpcReduction="20000"/>
          </a:bodyPr>
          <a:lstStyle/>
          <a:p>
            <a:pPr marL="0" marR="0" lvl="0" indent="0" algn="just" rtl="1">
              <a:lnSpc>
                <a:spcPct val="115000"/>
              </a:lnSpc>
              <a:spcBef>
                <a:spcPts val="0"/>
              </a:spcBef>
              <a:spcAft>
                <a:spcPts val="1000"/>
              </a:spcAft>
              <a:buNone/>
            </a:pP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11.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إعادة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النظر في مسالة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الح</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ظ</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ر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وفتح المحلات التجارية والاعمال المهنية، وإعادة تنظيم النشاط والخدمات الاقتصادية، وذلك على النحو التالي:</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1000"/>
              </a:spcAft>
              <a:buFont typeface="+mj-cs"/>
              <a:buAutoNum type="arabic1Minus"/>
            </a:pPr>
            <a:r>
              <a:rPr lang="ar-SA" dirty="0" smtClean="0">
                <a:effectLst/>
                <a:latin typeface="Calibri" panose="020F0502020204030204" pitchFamily="34" charset="0"/>
                <a:ea typeface="Calibri" panose="020F0502020204030204" pitchFamily="34" charset="0"/>
                <a:cs typeface="Simplified Arabic" panose="02020603050405020304" pitchFamily="18" charset="-78"/>
              </a:rPr>
              <a:t>حصر الأنشطة الاقتصادية والصناعية في المناطق او المحلات كل حسب مجال عملها وتحديدا التي تقدم خدمات مهمة للمواطنين مثل (الورش -مستلزمات البناء والزراعة-المواد الغذائية-مواد التنظيف -المطاحن-المخابز -الخضروات).</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cs"/>
              <a:buAutoNum type="arabic1Minus"/>
            </a:pPr>
            <a:r>
              <a:rPr lang="ar-SA" dirty="0" smtClean="0">
                <a:effectLst/>
                <a:latin typeface="Calibri" panose="020F0502020204030204" pitchFamily="34" charset="0"/>
                <a:ea typeface="Calibri" panose="020F0502020204030204" pitchFamily="34" charset="0"/>
                <a:cs typeface="Simplified Arabic" panose="02020603050405020304" pitchFamily="18" charset="-78"/>
              </a:rPr>
              <a:t>تنظيم المحلات التجارية والورش والمصانع وفق ساعات عمل محدد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ب</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جدول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زمني يحدد نوع النشاط، مع عمل دليل ارشادي لها تلتزم به.</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cs"/>
              <a:buAutoNum type="arabic1Minus" startAt="5"/>
            </a:pPr>
            <a:r>
              <a:rPr lang="ar-SA" dirty="0" smtClean="0">
                <a:effectLst/>
                <a:latin typeface="Calibri" panose="020F0502020204030204" pitchFamily="34" charset="0"/>
                <a:ea typeface="Calibri" panose="020F0502020204030204" pitchFamily="34" charset="0"/>
                <a:cs typeface="Simplified Arabic" panose="02020603050405020304" pitchFamily="18" charset="-78"/>
              </a:rPr>
              <a:t>تنظيم الحرف اليدوية المهنية بحصرها وعمل دليل لها وإيجاد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منصة</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تواصل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اجتماعي للتعريف بأعمالهم،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على</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 ان</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يتم هذا العمل تحت اشراف الفريق الاقتصادي.</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cs"/>
              <a:buAutoNum type="arabic1Minus" startAt="8"/>
            </a:pPr>
            <a:r>
              <a:rPr lang="ar-SA" dirty="0" smtClean="0">
                <a:effectLst/>
                <a:latin typeface="Calibri" panose="020F0502020204030204" pitchFamily="34" charset="0"/>
                <a:ea typeface="Calibri" panose="020F0502020204030204" pitchFamily="34" charset="0"/>
                <a:cs typeface="Simplified Arabic" panose="02020603050405020304" pitchFamily="18" charset="-78"/>
              </a:rPr>
              <a:t>حصر المشتغلين في التوصيل المنزلي ومن يرغب بهذا العمل من قبل الفريق التطوعي وتنظيم عملهم وفق دليل ارشادي وتوعوي.</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cs"/>
              <a:buAutoNum type="arabic1Minus" startAt="26"/>
            </a:pPr>
            <a:r>
              <a:rPr lang="ar-SA" dirty="0" smtClean="0">
                <a:effectLst/>
                <a:latin typeface="Calibri" panose="020F0502020204030204" pitchFamily="34" charset="0"/>
                <a:ea typeface="Calibri" panose="020F0502020204030204" pitchFamily="34" charset="0"/>
                <a:cs typeface="Simplified Arabic" panose="02020603050405020304" pitchFamily="18" charset="-78"/>
              </a:rPr>
              <a:t>عمل برنامج توعوي وقائي ميداني للمحلات التجارية لإرشاد وتعليم الباعة بطرق السلامة الوقائية عبر نشرات يشرف عليها: مكتب الاصحاح البيئي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و</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مكتب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الرقابة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على الأغذية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و</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جهاز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حماية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المستهلك.</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cs"/>
              <a:buAutoNum type="arabic1Minus" startAt="26"/>
            </a:pPr>
            <a:r>
              <a:rPr lang="ar-SA" dirty="0" smtClean="0">
                <a:effectLst/>
                <a:latin typeface="Calibri" panose="020F0502020204030204" pitchFamily="34" charset="0"/>
                <a:ea typeface="Calibri" panose="020F0502020204030204" pitchFamily="34" charset="0"/>
                <a:cs typeface="Simplified Arabic" panose="02020603050405020304" pitchFamily="18" charset="-78"/>
              </a:rPr>
              <a:t>اليات توزيع غاز الطهي: ان أسباب ارتفاع أسعار أسطوانات الغاز وقلة المعروض منها في السوق المحلي يرجع: للظروف الأمنية، والنقص من المصدر، وزيادة الطلب عليه من المدن المجاورة، لذا فان الحلول لهذا الامر تكون عبر إعادة النظر في الية التوزيع لمنع الازدحام وصرف ارقام معتمدة بعدد الأسطوانات توزع للزبائن، ايضا عدم الإعلان عن مراكز التوزيع عبر صفحات التواصل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الاجتماع</a:t>
            </a:r>
            <a:r>
              <a:rPr lang="ar-LY" dirty="0" smtClean="0">
                <a:latin typeface="Calibri" panose="020F0502020204030204" pitchFamily="34" charset="0"/>
                <a:ea typeface="Calibri" panose="020F0502020204030204" pitchFamily="34" charset="0"/>
                <a:cs typeface="Simplified Arabic" panose="02020603050405020304" pitchFamily="18" charset="-78"/>
              </a:rPr>
              <a:t>ي.</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cs"/>
              <a:buAutoNum type="arabic1Minus" startAt="11"/>
            </a:pPr>
            <a:r>
              <a:rPr lang="ar-SA" dirty="0" smtClean="0">
                <a:effectLst/>
                <a:latin typeface="Calibri" panose="020F0502020204030204" pitchFamily="34" charset="0"/>
                <a:ea typeface="Calibri" panose="020F0502020204030204" pitchFamily="34" charset="0"/>
                <a:cs typeface="Simplified Arabic" panose="02020603050405020304" pitchFamily="18" charset="-78"/>
              </a:rPr>
              <a:t>تنظيم محطات الوقود عبر تشديد </a:t>
            </a:r>
            <a:r>
              <a:rPr lang="ar-SA" dirty="0" err="1" smtClean="0">
                <a:effectLst/>
                <a:latin typeface="Calibri" panose="020F0502020204030204" pitchFamily="34" charset="0"/>
                <a:ea typeface="Calibri" panose="020F0502020204030204" pitchFamily="34" charset="0"/>
                <a:cs typeface="Simplified Arabic" panose="02020603050405020304" pitchFamily="18" charset="-78"/>
              </a:rPr>
              <a:t>إجراءا</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ت الوقاية الصحية</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و</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المتابعة والرقابة على توزيع الوقود فيها.</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1000"/>
              </a:spcAft>
              <a:buFont typeface="+mj-cs"/>
              <a:buAutoNum type="arabic1Minus" startAt="5"/>
            </a:pPr>
            <a:r>
              <a:rPr lang="ar-SA" dirty="0" smtClean="0">
                <a:effectLst/>
                <a:latin typeface="Calibri" panose="020F0502020204030204" pitchFamily="34" charset="0"/>
                <a:ea typeface="Calibri" panose="020F0502020204030204" pitchFamily="34" charset="0"/>
                <a:cs typeface="Simplified Arabic" panose="02020603050405020304" pitchFamily="18" charset="-78"/>
              </a:rPr>
              <a:t>المحافظة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على المخزون الغذائي واستقرار الأسعار: قدمت غرفة التجارة تقرير عن أسعار السلع الأساسية من واقع السوق المحلي وتم وضع سقف متوازن لبيعها للمواطن بالتعاون مع تجار الجملة بغية المحافظة على استقرار الأسعار وعدم نفاذ المخزون بسرعة، ما يعني ضرورة العمل على تفعيل البرنامج </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ومتابع</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ت</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ه</a:t>
            </a:r>
            <a:r>
              <a:rPr lang="ar-SA" dirty="0" smtClean="0">
                <a:effectLst/>
                <a:latin typeface="Calibri" panose="020F0502020204030204" pitchFamily="34" charset="0"/>
                <a:ea typeface="Calibri" panose="020F0502020204030204" pitchFamily="34" charset="0"/>
                <a:cs typeface="Simplified Arabic" panose="02020603050405020304" pitchFamily="18" charset="-78"/>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15000"/>
              </a:lnSpc>
              <a:spcBef>
                <a:spcPts val="0"/>
              </a:spcBef>
              <a:spcAft>
                <a:spcPts val="1000"/>
              </a:spcAft>
              <a:buNone/>
            </a:pP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12.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اعداد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دراسات لقراءة ودراسة الراي العام (سبر الآراء) المحلي في زليتن تجاه ازمة المرض واثاره على المواطن عبر طرح مجموعة من الأسئلة والحصول على ردود تجاهها، ومن ثم الاستفادة منها في تقييم الوضع القائم وإيجاد الحلول له. </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just" rtl="1">
              <a:lnSpc>
                <a:spcPct val="115000"/>
              </a:lnSpc>
              <a:spcBef>
                <a:spcPts val="0"/>
              </a:spcBef>
              <a:spcAft>
                <a:spcPts val="1000"/>
              </a:spcAft>
              <a:buNone/>
            </a:pP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13.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الاستعداد </a:t>
            </a:r>
            <a:r>
              <a:rPr lang="ar-SA" dirty="0" smtClean="0">
                <a:effectLst/>
                <a:latin typeface="Simplified Arabic" panose="02020603050405020304" pitchFamily="18" charset="-78"/>
                <a:ea typeface="Calibri" panose="020F0502020204030204" pitchFamily="34" charset="0"/>
                <a:cs typeface="Simplified Arabic" panose="02020603050405020304" pitchFamily="18" charset="-78"/>
              </a:rPr>
              <a:t>لتجهيز الفرق وتقسيم البلدية الى مناطق يوضع عليها مشرفين (وقائي-خدمي-طبي-أمنى).</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391037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304800"/>
            <a:ext cx="10515600" cy="5872163"/>
          </a:xfrm>
        </p:spPr>
        <p:txBody>
          <a:bodyPr>
            <a:normAutofit/>
          </a:bodyPr>
          <a:lstStyle/>
          <a:p>
            <a:pPr marL="0" indent="0" algn="ctr" rtl="1">
              <a:buNone/>
            </a:pPr>
            <a:endParaRPr lang="ar-LY" sz="9600" b="1" dirty="0" smtClean="0">
              <a:cs typeface="PT Simple Bold Ruled" panose="02010400000000000000" pitchFamily="2" charset="-78"/>
            </a:endParaRPr>
          </a:p>
          <a:p>
            <a:pPr marL="0" indent="0" algn="ctr" rtl="1">
              <a:buNone/>
            </a:pPr>
            <a:r>
              <a:rPr lang="ar-LY" sz="9600" b="1" dirty="0" smtClean="0">
                <a:cs typeface="PT Simple Bold Ruled" panose="02010400000000000000" pitchFamily="2" charset="-78"/>
              </a:rPr>
              <a:t>وشكـــــرا</a:t>
            </a:r>
          </a:p>
          <a:p>
            <a:pPr marL="0" indent="0" algn="ctr" rtl="1">
              <a:buNone/>
            </a:pPr>
            <a:endParaRPr lang="ar-LY" sz="9600" b="1" dirty="0" smtClean="0">
              <a:cs typeface="PT Simple Bold Ruled" panose="02010400000000000000" pitchFamily="2" charset="-78"/>
            </a:endParaRPr>
          </a:p>
          <a:p>
            <a:pPr marL="0" indent="0" algn="ctr" rtl="1">
              <a:buNone/>
            </a:pPr>
            <a:r>
              <a:rPr lang="ar-LY" sz="8000" b="1" dirty="0" smtClean="0">
                <a:cs typeface="PT Simple Bold Ruled" panose="02010400000000000000" pitchFamily="2" charset="-78"/>
              </a:rPr>
              <a:t>بلدية زليتن- ليبيا</a:t>
            </a:r>
            <a:endParaRPr lang="en-US" sz="8000" b="1" dirty="0">
              <a:cs typeface="PT Simple Bold Ruled" panose="02010400000000000000" pitchFamily="2" charset="-78"/>
            </a:endParaRPr>
          </a:p>
        </p:txBody>
      </p:sp>
    </p:spTree>
    <p:extLst>
      <p:ext uri="{BB962C8B-B14F-4D97-AF65-F5344CB8AC3E}">
        <p14:creationId xmlns:p14="http://schemas.microsoft.com/office/powerpoint/2010/main" val="411837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stretch>
            <a:fillRect/>
          </a:stretch>
        </p:blipFill>
        <p:spPr>
          <a:xfrm>
            <a:off x="5404500" y="1"/>
            <a:ext cx="6828112" cy="6858000"/>
          </a:xfrm>
          <a:prstGeom prst="rect">
            <a:avLst/>
          </a:prstGeom>
        </p:spPr>
      </p:pic>
      <p:pic>
        <p:nvPicPr>
          <p:cNvPr id="4" name="عنصر نائب للمحتوى 3"/>
          <p:cNvPicPr>
            <a:picLocks noGrp="1" noChangeAspect="1"/>
          </p:cNvPicPr>
          <p:nvPr>
            <p:ph idx="1"/>
          </p:nvPr>
        </p:nvPicPr>
        <p:blipFill>
          <a:blip r:embed="rId3"/>
          <a:stretch>
            <a:fillRect/>
          </a:stretch>
        </p:blipFill>
        <p:spPr>
          <a:xfrm>
            <a:off x="156116" y="981306"/>
            <a:ext cx="5248383" cy="5876693"/>
          </a:xfrm>
          <a:prstGeom prst="rect">
            <a:avLst/>
          </a:prstGeom>
        </p:spPr>
      </p:pic>
    </p:spTree>
    <p:extLst>
      <p:ext uri="{BB962C8B-B14F-4D97-AF65-F5344CB8AC3E}">
        <p14:creationId xmlns:p14="http://schemas.microsoft.com/office/powerpoint/2010/main" val="116767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ar-LY" dirty="0" smtClean="0"/>
              <a:t>البل</a:t>
            </a:r>
            <a:endParaRPr lang="en-US" dirty="0"/>
          </a:p>
        </p:txBody>
      </p:sp>
      <p:pic>
        <p:nvPicPr>
          <p:cNvPr id="4" name="عنصر نائب للمحتوى 3"/>
          <p:cNvPicPr>
            <a:picLocks noGrp="1" noChangeAspect="1"/>
          </p:cNvPicPr>
          <p:nvPr>
            <p:ph idx="1"/>
          </p:nvPr>
        </p:nvPicPr>
        <p:blipFill>
          <a:blip r:embed="rId2"/>
          <a:stretch>
            <a:fillRect/>
          </a:stretch>
        </p:blipFill>
        <p:spPr>
          <a:xfrm>
            <a:off x="0" y="1"/>
            <a:ext cx="5880100" cy="6705600"/>
          </a:xfrm>
          <a:prstGeom prst="rect">
            <a:avLst/>
          </a:prstGeom>
        </p:spPr>
      </p:pic>
      <p:sp>
        <p:nvSpPr>
          <p:cNvPr id="6" name="عنصر نائب للنص 5"/>
          <p:cNvSpPr>
            <a:spLocks noGrp="1"/>
          </p:cNvSpPr>
          <p:nvPr>
            <p:ph type="body" sz="half" idx="2"/>
          </p:nvPr>
        </p:nvSpPr>
        <p:spPr>
          <a:xfrm>
            <a:off x="6057900" y="603249"/>
            <a:ext cx="6007100" cy="5651501"/>
          </a:xfrm>
        </p:spPr>
        <p:txBody>
          <a:bodyPr>
            <a:normAutofit/>
          </a:bodyPr>
          <a:lstStyle/>
          <a:p>
            <a:pPr algn="ctr" rtl="1"/>
            <a:r>
              <a:rPr lang="ar-LY" sz="2800" b="1" dirty="0" smtClean="0">
                <a:cs typeface="PT Bold Heading" panose="02010400000000000000" pitchFamily="2" charset="-78"/>
              </a:rPr>
              <a:t>نموذج من التقرير اليومي للجنة إدارة ازمة جائحة كورونا ببلدية زليتن:</a:t>
            </a:r>
          </a:p>
          <a:p>
            <a:pPr algn="ctr" rtl="1"/>
            <a:endParaRPr lang="ar-LY" sz="2800" b="1" dirty="0" smtClean="0">
              <a:cs typeface="PT Bold Heading" panose="02010400000000000000" pitchFamily="2" charset="-78"/>
            </a:endParaRPr>
          </a:p>
          <a:p>
            <a:pPr algn="r" rtl="1"/>
            <a:r>
              <a:rPr lang="ar-LY" sz="2800" b="1" dirty="0" smtClean="0"/>
              <a:t>1- بيان الحالات السالبة.</a:t>
            </a:r>
          </a:p>
          <a:p>
            <a:pPr algn="r" rtl="1"/>
            <a:r>
              <a:rPr lang="ar-LY" sz="2800" b="1" dirty="0" smtClean="0"/>
              <a:t>2- بيان الحالات الموجبة.</a:t>
            </a:r>
          </a:p>
          <a:p>
            <a:pPr algn="r" rtl="1"/>
            <a:r>
              <a:rPr lang="ar-LY" sz="2800" b="1" dirty="0" smtClean="0"/>
              <a:t>3- البيانات التراكمية.</a:t>
            </a:r>
          </a:p>
          <a:p>
            <a:pPr marL="342900" indent="-342900" algn="r" rtl="1">
              <a:buFontTx/>
              <a:buChar char="-"/>
            </a:pPr>
            <a:r>
              <a:rPr lang="ar-LY" sz="2800" b="1" dirty="0" smtClean="0"/>
              <a:t>اجمالي الحالات بالبلدية بحسب مصدر الإصابة.</a:t>
            </a:r>
          </a:p>
          <a:p>
            <a:pPr marL="342900" indent="-342900" algn="r" rtl="1">
              <a:buFontTx/>
              <a:buChar char="-"/>
            </a:pPr>
            <a:r>
              <a:rPr lang="ar-LY" sz="2800" b="1" dirty="0" smtClean="0"/>
              <a:t>بيان الحالات بالبلدية بحسب التصنيف.</a:t>
            </a:r>
          </a:p>
          <a:p>
            <a:pPr algn="r" rtl="1"/>
            <a:r>
              <a:rPr lang="ar-LY" sz="2800" b="1" dirty="0" smtClean="0"/>
              <a:t>4- تنبيهات</a:t>
            </a:r>
          </a:p>
          <a:p>
            <a:pPr marL="342900" indent="-342900" algn="r" rtl="1">
              <a:buFontTx/>
              <a:buChar char="-"/>
            </a:pPr>
            <a:endParaRPr lang="ar-LY" sz="2000" b="1" dirty="0" smtClean="0"/>
          </a:p>
          <a:p>
            <a:pPr algn="r" rtl="1"/>
            <a:r>
              <a:rPr lang="ar-LY" sz="2000" b="1" dirty="0"/>
              <a:t> </a:t>
            </a:r>
            <a:endParaRPr lang="ar-LY" sz="2000" b="1" dirty="0" smtClean="0"/>
          </a:p>
          <a:p>
            <a:pPr algn="r" rtl="1"/>
            <a:endParaRPr lang="en-US" sz="2000" b="1" dirty="0"/>
          </a:p>
        </p:txBody>
      </p:sp>
    </p:spTree>
    <p:extLst>
      <p:ext uri="{BB962C8B-B14F-4D97-AF65-F5344CB8AC3E}">
        <p14:creationId xmlns:p14="http://schemas.microsoft.com/office/powerpoint/2010/main" val="123760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12192000" cy="6858000"/>
          </a:xfrm>
        </p:spPr>
        <p:txBody>
          <a:bodyPr>
            <a:normAutofit fontScale="92500"/>
          </a:bodyPr>
          <a:lstStyle/>
          <a:p>
            <a:pPr marL="0" indent="0" algn="ctr" rtl="1">
              <a:lnSpc>
                <a:spcPct val="150000"/>
              </a:lnSpc>
              <a:buNone/>
            </a:pPr>
            <a:r>
              <a:rPr lang="ar-LY" sz="3500" b="1" dirty="0" smtClean="0">
                <a:cs typeface="PT Bold Heading" panose="02010400000000000000" pitchFamily="2" charset="-78"/>
              </a:rPr>
              <a:t>فكرة مشروع إدارة الازمة في بلدية زليتن-ليبيا</a:t>
            </a:r>
          </a:p>
          <a:p>
            <a:pPr marL="0" indent="0" algn="just" rtl="1">
              <a:lnSpc>
                <a:spcPct val="150000"/>
              </a:lnSpc>
              <a:buNone/>
            </a:pPr>
            <a:r>
              <a:rPr lang="ar-LY" b="1" dirty="0" smtClean="0"/>
              <a:t>1- اتخاذ</a:t>
            </a:r>
            <a:r>
              <a:rPr lang="ar-LY" b="1" dirty="0" smtClean="0"/>
              <a:t> الإجراءات والتدابير الكفيلة لمكافحة مرض </a:t>
            </a:r>
            <a:r>
              <a:rPr lang="ar-LY" b="1" dirty="0"/>
              <a:t>فيروس </a:t>
            </a:r>
            <a:r>
              <a:rPr lang="ar-LY" b="1" dirty="0" smtClean="0"/>
              <a:t>كورونا.</a:t>
            </a:r>
            <a:endParaRPr lang="ar-LY" b="1" dirty="0" smtClean="0"/>
          </a:p>
          <a:p>
            <a:pPr marL="0" indent="0" algn="just" rtl="1">
              <a:lnSpc>
                <a:spcPct val="150000"/>
              </a:lnSpc>
              <a:buNone/>
            </a:pPr>
            <a:r>
              <a:rPr lang="ar-LY" b="1" dirty="0" smtClean="0"/>
              <a:t>2- تحديد </a:t>
            </a:r>
            <a:r>
              <a:rPr lang="ar-LY" b="1" dirty="0"/>
              <a:t>الإمكانات المادية والمالية المتوفرة والمتاحة واللازمة سواء من السلطات المركزية او </a:t>
            </a:r>
            <a:r>
              <a:rPr lang="ar-LY" b="1" dirty="0" smtClean="0"/>
              <a:t>المحلية. </a:t>
            </a:r>
            <a:endParaRPr lang="ar-LY" b="1" dirty="0"/>
          </a:p>
          <a:p>
            <a:pPr marL="0" indent="0" algn="just" rtl="1">
              <a:lnSpc>
                <a:spcPct val="150000"/>
              </a:lnSpc>
              <a:buNone/>
            </a:pPr>
            <a:r>
              <a:rPr lang="ar-LY" b="1" dirty="0" smtClean="0"/>
              <a:t>3- يعتمد على الخطط </a:t>
            </a:r>
            <a:r>
              <a:rPr lang="ar-LY" b="1" dirty="0"/>
              <a:t>الموضوعة من قبل وزارة الصحة </a:t>
            </a:r>
            <a:r>
              <a:rPr lang="ar-LY" b="1" dirty="0" smtClean="0"/>
              <a:t>وأيضا </a:t>
            </a:r>
            <a:r>
              <a:rPr lang="ar-LY" b="1" dirty="0"/>
              <a:t>النشرات والبروتكولات الصادرة </a:t>
            </a:r>
            <a:r>
              <a:rPr lang="ar-LY" b="1" dirty="0" smtClean="0"/>
              <a:t>عن </a:t>
            </a:r>
            <a:r>
              <a:rPr lang="ar-LY" b="1" dirty="0"/>
              <a:t>منظمة الصحة العالمية، </a:t>
            </a:r>
            <a:r>
              <a:rPr lang="ar-LY" b="1" dirty="0" smtClean="0"/>
              <a:t>وأيضا على تجارب </a:t>
            </a:r>
            <a:r>
              <a:rPr lang="ar-LY" b="1" dirty="0"/>
              <a:t>بعض الدول في هذا المجال</a:t>
            </a:r>
            <a:r>
              <a:rPr lang="ar-LY" b="1" dirty="0" smtClean="0"/>
              <a:t>.</a:t>
            </a:r>
          </a:p>
          <a:p>
            <a:pPr marL="0" indent="0" algn="just" rtl="1">
              <a:lnSpc>
                <a:spcPct val="150000"/>
              </a:lnSpc>
              <a:buNone/>
            </a:pPr>
            <a:r>
              <a:rPr lang="ar-LY" b="1" dirty="0" smtClean="0"/>
              <a:t>4- </a:t>
            </a:r>
            <a:r>
              <a:rPr lang="ar-LY" b="1" dirty="0" smtClean="0"/>
              <a:t>يهدف </a:t>
            </a:r>
            <a:r>
              <a:rPr lang="ar-SA" b="1" dirty="0"/>
              <a:t>الى تحديد المخاطر المتوقعة من انتشار الجائحة وتوفير سبل الوقاية والمواجهة والتقليل من اثارها ومعالجتها الى اقصى درجة </a:t>
            </a:r>
            <a:r>
              <a:rPr lang="ar-SA" b="1" dirty="0" smtClean="0"/>
              <a:t>ممكنة</a:t>
            </a:r>
            <a:r>
              <a:rPr lang="ar-LY" b="1" dirty="0" smtClean="0"/>
              <a:t>.</a:t>
            </a:r>
          </a:p>
          <a:p>
            <a:pPr marL="0" indent="0" algn="just" rtl="1">
              <a:lnSpc>
                <a:spcPct val="150000"/>
              </a:lnSpc>
              <a:buNone/>
            </a:pPr>
            <a:r>
              <a:rPr lang="ar-LY" b="1" dirty="0" smtClean="0"/>
              <a:t>5- </a:t>
            </a:r>
            <a:r>
              <a:rPr lang="ar-SA" b="1" dirty="0" smtClean="0"/>
              <a:t>خطوات والي</a:t>
            </a:r>
            <a:r>
              <a:rPr lang="ar-LY" b="1" dirty="0" smtClean="0"/>
              <a:t>ات</a:t>
            </a:r>
            <a:r>
              <a:rPr lang="ar-SA" b="1" dirty="0" smtClean="0"/>
              <a:t> عمل</a:t>
            </a:r>
            <a:r>
              <a:rPr lang="ar-LY" b="1" dirty="0" smtClean="0"/>
              <a:t> المشروع:</a:t>
            </a:r>
            <a:r>
              <a:rPr lang="ar-SA" b="1" dirty="0" smtClean="0"/>
              <a:t> </a:t>
            </a:r>
            <a:r>
              <a:rPr lang="ar-SA" b="1" dirty="0"/>
              <a:t>متمثلة في التنبؤ </a:t>
            </a:r>
            <a:r>
              <a:rPr lang="ar-SA" b="1" dirty="0" smtClean="0"/>
              <a:t>بالأزمة </a:t>
            </a:r>
            <a:r>
              <a:rPr lang="ar-SA" b="1" dirty="0"/>
              <a:t>ووضع البرامج الوقائية اللازمة قبل انتشار المرض داخل </a:t>
            </a:r>
            <a:r>
              <a:rPr lang="ar-SA" b="1" dirty="0" smtClean="0"/>
              <a:t>البلدية </a:t>
            </a:r>
            <a:r>
              <a:rPr lang="ar-SA" b="1" dirty="0"/>
              <a:t>واثناء ظهوره كمرحلة ثانية، وتشكيل غرفة لإدارة الطوارئ واعداد الموازنة التقديرية للتعامل مع المخاطر واتخاذ القرارات الرشيدة لاستغلال الموارد المتاحة ووضع البرامج الزمنية المنفذة لذلك.</a:t>
            </a:r>
            <a:endParaRPr lang="en-US" b="1" dirty="0"/>
          </a:p>
          <a:p>
            <a:endParaRPr lang="en-US" dirty="0"/>
          </a:p>
        </p:txBody>
      </p:sp>
    </p:spTree>
    <p:extLst>
      <p:ext uri="{BB962C8B-B14F-4D97-AF65-F5344CB8AC3E}">
        <p14:creationId xmlns:p14="http://schemas.microsoft.com/office/powerpoint/2010/main" val="3474463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710" y="-139700"/>
            <a:ext cx="10388290" cy="3657600"/>
          </a:xfrm>
        </p:spPr>
        <p:txBody>
          <a:bodyPr>
            <a:noAutofit/>
          </a:bodyPr>
          <a:lstStyle/>
          <a:p>
            <a:pPr lvl="0" indent="-228600" algn="ctr" rtl="1">
              <a:lnSpc>
                <a:spcPct val="115000"/>
              </a:lnSpc>
              <a:spcBef>
                <a:spcPts val="0"/>
              </a:spcBef>
              <a:spcAft>
                <a:spcPts val="800"/>
              </a:spcAft>
            </a:pPr>
            <a:r>
              <a:rPr lang="ar-LY" sz="4000" b="1" dirty="0">
                <a:solidFill>
                  <a:prstClr val="black"/>
                </a:solidFill>
                <a:latin typeface="Calibri" panose="020F0502020204030204" pitchFamily="34" charset="0"/>
                <a:ea typeface="Calibri" panose="020F0502020204030204" pitchFamily="34" charset="0"/>
                <a:cs typeface="PT Bold Heading" panose="02010400000000000000" pitchFamily="2" charset="-78"/>
              </a:rPr>
              <a:t>المحور الأول:</a:t>
            </a:r>
            <a:r>
              <a:rPr lang="en-US" sz="2000" dirty="0">
                <a:solidFill>
                  <a:prstClr val="black"/>
                </a:solidFill>
                <a:latin typeface="Calibri" panose="020F0502020204030204" pitchFamily="34" charset="0"/>
                <a:ea typeface="Calibri" panose="020F0502020204030204" pitchFamily="34" charset="0"/>
                <a:cs typeface="PT Bold Heading" panose="02010400000000000000" pitchFamily="2" charset="-78"/>
              </a:rPr>
              <a:t/>
            </a:r>
            <a:br>
              <a:rPr lang="en-US" sz="2000" dirty="0">
                <a:solidFill>
                  <a:prstClr val="black"/>
                </a:solidFill>
                <a:latin typeface="Calibri" panose="020F0502020204030204" pitchFamily="34" charset="0"/>
                <a:ea typeface="Calibri" panose="020F0502020204030204" pitchFamily="34" charset="0"/>
                <a:cs typeface="PT Bold Heading" panose="02010400000000000000" pitchFamily="2" charset="-78"/>
              </a:rPr>
            </a:br>
            <a:r>
              <a:rPr lang="ar-LY" sz="4000" b="1" dirty="0">
                <a:solidFill>
                  <a:prstClr val="black"/>
                </a:solidFill>
                <a:latin typeface="Calibri" panose="020F0502020204030204" pitchFamily="34" charset="0"/>
                <a:ea typeface="Calibri" panose="020F0502020204030204" pitchFamily="34" charset="0"/>
                <a:cs typeface="PT Bold Heading" panose="02010400000000000000" pitchFamily="2" charset="-78"/>
              </a:rPr>
              <a:t> التعريف بمشروع خطة البلدية لإدارة ازمة جائحة كورونا</a:t>
            </a: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br>
            <a:endParaRPr lang="en-US" sz="11500" dirty="0"/>
          </a:p>
        </p:txBody>
      </p:sp>
      <p:sp>
        <p:nvSpPr>
          <p:cNvPr id="3" name="عنصر نائب للمحتوى 2"/>
          <p:cNvSpPr>
            <a:spLocks noGrp="1"/>
          </p:cNvSpPr>
          <p:nvPr>
            <p:ph idx="1"/>
          </p:nvPr>
        </p:nvSpPr>
        <p:spPr>
          <a:xfrm>
            <a:off x="178420" y="1663700"/>
            <a:ext cx="12013580" cy="5194300"/>
          </a:xfrm>
        </p:spPr>
        <p:txBody>
          <a:bodyPr>
            <a:normAutofit/>
          </a:bodyPr>
          <a:lstStyle/>
          <a:p>
            <a:pPr marL="0" marR="0" algn="just" rtl="1">
              <a:lnSpc>
                <a:spcPct val="115000"/>
              </a:lnSpc>
              <a:spcBef>
                <a:spcPts val="0"/>
              </a:spcBef>
              <a:spcAft>
                <a:spcPts val="800"/>
              </a:spcAft>
            </a:pPr>
            <a:r>
              <a:rPr lang="ar-LY" sz="3200" b="1" dirty="0" smtClean="0">
                <a:effectLst/>
                <a:latin typeface="Calibri" panose="020F0502020204030204" pitchFamily="34" charset="0"/>
                <a:ea typeface="Calibri" panose="020F0502020204030204" pitchFamily="34" charset="0"/>
                <a:cs typeface="Simplified Arabic" panose="02020603050405020304" pitchFamily="18" charset="-78"/>
              </a:rPr>
              <a:t>أولا: الإجراءات التنفيذية الواجب اتخاذها من قبل لجنة مكافحة المرض:</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15000"/>
              </a:lnSpc>
              <a:spcBef>
                <a:spcPts val="0"/>
              </a:spcBef>
              <a:spcAft>
                <a:spcPts val="800"/>
              </a:spcAft>
              <a:buNone/>
            </a:pP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حصر الإمكانيات المتوفرة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والمتاحة</a:t>
            </a:r>
            <a:r>
              <a:rPr lang="ar-LY" sz="3200" dirty="0" smtClean="0">
                <a:effectLst/>
                <a:latin typeface="Calibri" panose="020F0502020204030204" pitchFamily="34" charset="0"/>
                <a:ea typeface="Calibri" panose="020F0502020204030204" pitchFamily="34" charset="0"/>
                <a:cs typeface="Simplified Arabic" panose="02020603050405020304" pitchFamily="18" charset="-78"/>
              </a:rPr>
              <a:t>-</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 تحديد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الموارد المالية والمادية اللازمة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والمتوفرة</a:t>
            </a:r>
            <a:r>
              <a:rPr lang="ar-LY" sz="3200" dirty="0">
                <a:latin typeface="Calibri" panose="020F0502020204030204" pitchFamily="34" charset="0"/>
                <a:ea typeface="Calibri" panose="020F0502020204030204" pitchFamily="34" charset="0"/>
                <a:cs typeface="Simplified Arabic" panose="02020603050405020304" pitchFamily="18" charset="-78"/>
              </a:rPr>
              <a:t>-</a:t>
            </a:r>
            <a:r>
              <a:rPr lang="ar-LY" sz="3200"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اعداد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خطة طوارئ لمواجهة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الجائحة</a:t>
            </a:r>
            <a:r>
              <a:rPr lang="ar-LY" sz="3200" dirty="0" smtClean="0">
                <a:effectLst/>
                <a:latin typeface="Calibri" panose="020F0502020204030204" pitchFamily="34" charset="0"/>
                <a:ea typeface="Calibri" panose="020F0502020204030204" pitchFamily="34" charset="0"/>
                <a:cs typeface="Simplified Arabic" panose="02020603050405020304" pitchFamily="18" charset="-78"/>
              </a:rPr>
              <a:t>- تشكيل الفرق المتخصصة-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تجهيز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غرفة لإدارة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الأزمة</a:t>
            </a:r>
            <a:r>
              <a:rPr lang="ar-LY" sz="3200"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التنسيق والت</a:t>
            </a:r>
            <a:r>
              <a:rPr lang="ar-LY" sz="3200" dirty="0" smtClean="0">
                <a:effectLst/>
                <a:latin typeface="Calibri" panose="020F0502020204030204" pitchFamily="34" charset="0"/>
                <a:ea typeface="Calibri" panose="020F0502020204030204" pitchFamily="34" charset="0"/>
                <a:cs typeface="Simplified Arabic" panose="02020603050405020304" pitchFamily="18" charset="-78"/>
              </a:rPr>
              <a:t>عاون</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مع الجهات ذات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العلاقة</a:t>
            </a:r>
            <a:r>
              <a:rPr lang="ar-LY" sz="3200" dirty="0" smtClean="0">
                <a:effectLst/>
                <a:latin typeface="Calibri" panose="020F0502020204030204" pitchFamily="34" charset="0"/>
                <a:ea typeface="Calibri" panose="020F0502020204030204" pitchFamily="34" charset="0"/>
                <a:cs typeface="Simplified Arabic" panose="02020603050405020304" pitchFamily="18" charset="-78"/>
              </a:rPr>
              <a:t>.</a:t>
            </a:r>
          </a:p>
          <a:p>
            <a:pPr marL="0" marR="0" indent="0" algn="just" rtl="1">
              <a:lnSpc>
                <a:spcPct val="115000"/>
              </a:lnSpc>
              <a:spcBef>
                <a:spcPts val="0"/>
              </a:spcBef>
              <a:spcAft>
                <a:spcPts val="800"/>
              </a:spcAft>
              <a:buNone/>
            </a:pPr>
            <a:r>
              <a:rPr lang="ar-SA" sz="3200" b="1" dirty="0" smtClean="0">
                <a:effectLst/>
                <a:latin typeface="Calibri" panose="020F0502020204030204" pitchFamily="34" charset="0"/>
                <a:ea typeface="Calibri" panose="020F0502020204030204" pitchFamily="34" charset="0"/>
                <a:cs typeface="Simplified Arabic" panose="02020603050405020304" pitchFamily="18" charset="-78"/>
              </a:rPr>
              <a:t>اهم </a:t>
            </a:r>
            <a:r>
              <a:rPr lang="ar-SA" sz="3200" b="1" dirty="0" smtClean="0">
                <a:effectLst/>
                <a:latin typeface="Calibri" panose="020F0502020204030204" pitchFamily="34" charset="0"/>
                <a:ea typeface="Calibri" panose="020F0502020204030204" pitchFamily="34" charset="0"/>
                <a:cs typeface="Simplified Arabic" panose="02020603050405020304" pitchFamily="18" charset="-78"/>
              </a:rPr>
              <a:t>الإجراءات التنفيذية هي:</a:t>
            </a:r>
            <a:endParaRPr lang="en-US" sz="3200" b="1"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15000"/>
              </a:lnSpc>
              <a:spcBef>
                <a:spcPts val="0"/>
              </a:spcBef>
              <a:spcAft>
                <a:spcPts val="800"/>
              </a:spcAft>
              <a:buNone/>
            </a:pPr>
            <a:r>
              <a:rPr lang="ar-LY" sz="3200" dirty="0" smtClean="0">
                <a:latin typeface="Calibri" panose="020F0502020204030204" pitchFamily="34" charset="0"/>
                <a:ea typeface="Calibri" panose="020F0502020204030204" pitchFamily="34" charset="0"/>
                <a:cs typeface="Simplified Arabic" panose="02020603050405020304" pitchFamily="18" charset="-78"/>
              </a:rPr>
              <a:t>- </a:t>
            </a:r>
            <a:r>
              <a:rPr lang="ar-LY" sz="3200" dirty="0" smtClean="0">
                <a:latin typeface="Calibri" panose="020F0502020204030204" pitchFamily="34" charset="0"/>
                <a:ea typeface="Calibri" panose="020F0502020204030204" pitchFamily="34" charset="0"/>
                <a:cs typeface="Simplified Arabic" panose="02020603050405020304" pitchFamily="18" charset="-78"/>
              </a:rPr>
              <a:t>التجهيزات والمستلزمات الطبية- ال</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توعية الوقائية</a:t>
            </a:r>
            <a:r>
              <a:rPr lang="ar-LY" sz="3200" dirty="0" smtClean="0">
                <a:latin typeface="Calibri" panose="020F0502020204030204" pitchFamily="34" charset="0"/>
                <a:ea typeface="Calibri" panose="020F0502020204030204" pitchFamily="34" charset="0"/>
                <a:cs typeface="Arial" panose="020B0604020202020204" pitchFamily="34" charset="0"/>
              </a:rPr>
              <a:t>-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خطة التدريب</a:t>
            </a:r>
            <a:r>
              <a:rPr lang="ar-LY" sz="3200" dirty="0" smtClean="0">
                <a:latin typeface="Calibri" panose="020F0502020204030204" pitchFamily="34" charset="0"/>
                <a:ea typeface="Calibri" panose="020F0502020204030204" pitchFamily="34" charset="0"/>
                <a:cs typeface="Arial" panose="020B0604020202020204" pitchFamily="34" charset="0"/>
              </a:rPr>
              <a:t>- </a:t>
            </a:r>
            <a:r>
              <a:rPr lang="ar-LY" sz="3200" dirty="0" smtClean="0">
                <a:latin typeface="Calibri" panose="020F0502020204030204" pitchFamily="34" charset="0"/>
                <a:ea typeface="Calibri" panose="020F0502020204030204" pitchFamily="34" charset="0"/>
                <a:cs typeface="Arial" panose="020B0604020202020204" pitchFamily="34" charset="0"/>
              </a:rPr>
              <a:t>ا</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لاستشارات</a:t>
            </a:r>
            <a:r>
              <a:rPr lang="ar-LY" sz="3200" dirty="0" smtClean="0">
                <a:latin typeface="Calibri" panose="020F0502020204030204" pitchFamily="34" charset="0"/>
                <a:ea typeface="Calibri" panose="020F0502020204030204" pitchFamily="34" charset="0"/>
                <a:cs typeface="Arial" panose="020B0604020202020204" pitchFamily="34" charset="0"/>
              </a:rPr>
              <a:t>- </a:t>
            </a:r>
            <a:r>
              <a:rPr lang="ar-LY" sz="3200" dirty="0" smtClean="0">
                <a:latin typeface="Calibri" panose="020F0502020204030204" pitchFamily="34" charset="0"/>
                <a:ea typeface="Calibri" panose="020F0502020204030204" pitchFamily="34" charset="0"/>
                <a:cs typeface="Arial" panose="020B0604020202020204" pitchFamily="34" charset="0"/>
              </a:rPr>
              <a:t>ا</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لعمل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التطوعي والخدمي</a:t>
            </a:r>
            <a:r>
              <a:rPr lang="ar-LY" sz="3200" dirty="0" smtClean="0">
                <a:latin typeface="Calibri" panose="020F0502020204030204" pitchFamily="34" charset="0"/>
                <a:ea typeface="Calibri" panose="020F0502020204030204" pitchFamily="34" charset="0"/>
                <a:cs typeface="Arial" panose="020B0604020202020204" pitchFamily="34" charset="0"/>
              </a:rPr>
              <a:t>-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متابعة الوضع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الاقتصاد</a:t>
            </a:r>
            <a:r>
              <a:rPr lang="ar-LY" sz="3200" dirty="0">
                <a:latin typeface="Calibri" panose="020F0502020204030204" pitchFamily="34" charset="0"/>
                <a:ea typeface="Calibri" panose="020F0502020204030204" pitchFamily="34" charset="0"/>
                <a:cs typeface="Simplified Arabic" panose="02020603050405020304" pitchFamily="18" charset="-78"/>
              </a:rPr>
              <a:t>ي</a:t>
            </a:r>
            <a:r>
              <a:rPr lang="ar-LY" sz="3200"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LY" sz="3200" dirty="0" smtClean="0">
                <a:effectLst/>
                <a:latin typeface="Calibri" panose="020F0502020204030204" pitchFamily="34" charset="0"/>
                <a:ea typeface="Calibri" panose="020F0502020204030204" pitchFamily="34" charset="0"/>
                <a:cs typeface="Simplified Arabic" panose="02020603050405020304" pitchFamily="18" charset="-78"/>
              </a:rPr>
              <a:t>ا</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لترتيبات الأمنية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الداعمة</a:t>
            </a:r>
            <a:r>
              <a:rPr lang="ar-LY" sz="3200" dirty="0" smtClean="0">
                <a:latin typeface="Calibri" panose="020F0502020204030204" pitchFamily="34" charset="0"/>
                <a:ea typeface="Calibri" panose="020F0502020204030204" pitchFamily="34" charset="0"/>
                <a:cs typeface="Arial" panose="020B0604020202020204" pitchFamily="34" charset="0"/>
              </a:rPr>
              <a:t>-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الرصد والتقصي والمتابعة</a:t>
            </a:r>
            <a:r>
              <a:rPr lang="ar-LY" sz="3200" dirty="0" smtClean="0">
                <a:latin typeface="Calibri" panose="020F0502020204030204" pitchFamily="34" charset="0"/>
                <a:ea typeface="Calibri" panose="020F0502020204030204" pitchFamily="34" charset="0"/>
                <a:cs typeface="Arial" panose="020B0604020202020204" pitchFamily="34" charset="0"/>
              </a:rPr>
              <a:t>- </a:t>
            </a:r>
            <a:r>
              <a:rPr lang="ar-SA" sz="3200" dirty="0" smtClean="0">
                <a:effectLst/>
                <a:latin typeface="Calibri" panose="020F0502020204030204" pitchFamily="34" charset="0"/>
                <a:ea typeface="Calibri" panose="020F0502020204030204" pitchFamily="34" charset="0"/>
                <a:cs typeface="Simplified Arabic" panose="02020603050405020304" pitchFamily="18" charset="-78"/>
              </a:rPr>
              <a:t>التنسيق الجغرافي.</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41038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6117" y="0"/>
            <a:ext cx="11864897" cy="6858000"/>
          </a:xfrm>
        </p:spPr>
        <p:txBody>
          <a:bodyPr>
            <a:normAutofit fontScale="92500"/>
          </a:bodyPr>
          <a:lstStyle/>
          <a:p>
            <a:pPr marL="0" marR="0" algn="just" rtl="1">
              <a:lnSpc>
                <a:spcPct val="115000"/>
              </a:lnSpc>
              <a:spcBef>
                <a:spcPts val="0"/>
              </a:spcBef>
              <a:spcAft>
                <a:spcPts val="800"/>
              </a:spcAft>
            </a:pPr>
            <a:r>
              <a:rPr lang="ar-LY" sz="3200" b="1" dirty="0" smtClean="0">
                <a:effectLst/>
                <a:latin typeface="Calibri" panose="020F0502020204030204" pitchFamily="34" charset="0"/>
                <a:ea typeface="Calibri" panose="020F0502020204030204" pitchFamily="34" charset="0"/>
                <a:cs typeface="Simplified Arabic" panose="02020603050405020304" pitchFamily="18" charset="-78"/>
              </a:rPr>
              <a:t>ثانيا: فرق العمل المحلية لإدارة ازمة مرض كورونا</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mj-lt"/>
              <a:buAutoNum type="arabicPeriod"/>
            </a:pPr>
            <a:r>
              <a:rPr lang="ar-LY" b="1" dirty="0" smtClean="0">
                <a:effectLst/>
                <a:latin typeface="Simplified Arabic" panose="02020603050405020304" pitchFamily="18" charset="-78"/>
                <a:ea typeface="Calibri" panose="020F0502020204030204" pitchFamily="34" charset="0"/>
                <a:cs typeface="Simplified Arabic" panose="02020603050405020304" pitchFamily="18" charset="-78"/>
              </a:rPr>
              <a:t>الفريق </a:t>
            </a:r>
            <a:r>
              <a:rPr lang="ar-LY" b="1" dirty="0" smtClean="0">
                <a:effectLst/>
                <a:latin typeface="Simplified Arabic" panose="02020603050405020304" pitchFamily="18" charset="-78"/>
                <a:ea typeface="Calibri" panose="020F0502020204030204" pitchFamily="34" charset="0"/>
                <a:cs typeface="Simplified Arabic" panose="02020603050405020304" pitchFamily="18" charset="-78"/>
              </a:rPr>
              <a:t>الصحي</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 ويضم الى جانب المتخصصين في الصحة العامة مسؤولي إدارات المرافق الصحية.</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800"/>
              </a:spcAft>
              <a:buFont typeface="+mj-lt"/>
              <a:buAutoNum type="arabicPeriod"/>
            </a:pPr>
            <a:r>
              <a:rPr lang="ar-LY" b="1" dirty="0" smtClean="0">
                <a:effectLst/>
                <a:latin typeface="Simplified Arabic" panose="02020603050405020304" pitchFamily="18" charset="-78"/>
                <a:ea typeface="Calibri" panose="020F0502020204030204" pitchFamily="34" charset="0"/>
                <a:cs typeface="Simplified Arabic" panose="02020603050405020304" pitchFamily="18" charset="-78"/>
              </a:rPr>
              <a:t>فريق الامن العام</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 ويضم مندوبي الإدارات الأمنية، وايضا العسكرية، نظرا للظروف الأمنية الطارئة التي تشهدها الدولة الليبية.</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800"/>
              </a:spcAft>
              <a:buFont typeface="+mj-lt"/>
              <a:buAutoNum type="arabicPeriod"/>
            </a:pPr>
            <a:r>
              <a:rPr lang="ar-LY" b="1" dirty="0" smtClean="0">
                <a:effectLst/>
                <a:latin typeface="Simplified Arabic" panose="02020603050405020304" pitchFamily="18" charset="-78"/>
                <a:ea typeface="Calibri" panose="020F0502020204030204" pitchFamily="34" charset="0"/>
                <a:cs typeface="Simplified Arabic" panose="02020603050405020304" pitchFamily="18" charset="-78"/>
              </a:rPr>
              <a:t>فريق العمل الخدمي والوقائي</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 ويضم مندوبين عن الأجهزة والإدارات الضبطية والرقابية والخدمية.</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800"/>
              </a:spcAft>
              <a:buFont typeface="+mj-lt"/>
              <a:buAutoNum type="arabicPeriod"/>
            </a:pPr>
            <a:r>
              <a:rPr lang="ar-LY" b="1" dirty="0" smtClean="0">
                <a:effectLst/>
                <a:latin typeface="Simplified Arabic" panose="02020603050405020304" pitchFamily="18" charset="-78"/>
                <a:ea typeface="Calibri" panose="020F0502020204030204" pitchFamily="34" charset="0"/>
                <a:cs typeface="Simplified Arabic" panose="02020603050405020304" pitchFamily="18" charset="-78"/>
              </a:rPr>
              <a:t>فريق المتابعة والمعلومات والاستشارات</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 ويضم اهل الخبرة والاختصاص من مختلف التخصصات ذات العلاقة بمكافحة المرض.</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800"/>
              </a:spcAft>
              <a:buFont typeface="+mj-lt"/>
              <a:buAutoNum type="arabicPeriod"/>
            </a:pPr>
            <a:r>
              <a:rPr lang="ar-LY" b="1" dirty="0" smtClean="0">
                <a:effectLst/>
                <a:latin typeface="Simplified Arabic" panose="02020603050405020304" pitchFamily="18" charset="-78"/>
                <a:ea typeface="Calibri" panose="020F0502020204030204" pitchFamily="34" charset="0"/>
                <a:cs typeface="Simplified Arabic" panose="02020603050405020304" pitchFamily="18" charset="-78"/>
              </a:rPr>
              <a:t>فريق الدعم الاقتصادي</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 ويضم مراقب الاقتصاد بالبلدية وغرفة التجارة والصناعة والزراعة ومكتب حماية المستهلك والحرس البلدي.</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800"/>
              </a:spcAft>
              <a:buFont typeface="+mj-lt"/>
              <a:buAutoNum type="arabicPeriod"/>
            </a:pPr>
            <a:r>
              <a:rPr lang="ar-LY" b="1" dirty="0" smtClean="0">
                <a:effectLst/>
                <a:latin typeface="Simplified Arabic" panose="02020603050405020304" pitchFamily="18" charset="-78"/>
                <a:ea typeface="Calibri" panose="020F0502020204030204" pitchFamily="34" charset="0"/>
                <a:cs typeface="Simplified Arabic" panose="02020603050405020304" pitchFamily="18" charset="-78"/>
              </a:rPr>
              <a:t>فريق التوعية والاعلام والعلاقات العامة</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 ويضم قسم الاعلام والعلاقات العامة بالبلدية وإذاعة زليتن.</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800"/>
              </a:spcAft>
              <a:buFont typeface="+mj-lt"/>
              <a:buAutoNum type="arabicPeriod"/>
            </a:pPr>
            <a:r>
              <a:rPr lang="ar-LY" b="1" dirty="0" smtClean="0">
                <a:effectLst/>
                <a:latin typeface="Simplified Arabic" panose="02020603050405020304" pitchFamily="18" charset="-78"/>
                <a:ea typeface="Calibri" panose="020F0502020204030204" pitchFamily="34" charset="0"/>
                <a:cs typeface="Simplified Arabic" panose="02020603050405020304" pitchFamily="18" charset="-78"/>
              </a:rPr>
              <a:t>فريق المالية والمشتريات</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 يضم مندوب القسم المالي بالبلدية ومراقب الاقتصاد ومتخصص في المراجعة.</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just" rtl="1">
              <a:lnSpc>
                <a:spcPct val="115000"/>
              </a:lnSpc>
              <a:spcBef>
                <a:spcPts val="0"/>
              </a:spcBef>
              <a:spcAft>
                <a:spcPts val="800"/>
              </a:spcAft>
              <a:buFont typeface="+mj-lt"/>
              <a:buAutoNum type="arabicPeriod"/>
            </a:pPr>
            <a:r>
              <a:rPr lang="ar-LY" b="1" dirty="0" smtClean="0">
                <a:effectLst/>
                <a:latin typeface="Simplified Arabic" panose="02020603050405020304" pitchFamily="18" charset="-78"/>
                <a:ea typeface="Calibri" panose="020F0502020204030204" pitchFamily="34" charset="0"/>
                <a:cs typeface="Simplified Arabic" panose="02020603050405020304" pitchFamily="18" charset="-78"/>
              </a:rPr>
              <a:t>فريق الحركة</a:t>
            </a:r>
            <a:r>
              <a:rPr lang="ar-LY" dirty="0" smtClean="0">
                <a:effectLst/>
                <a:latin typeface="Simplified Arabic" panose="02020603050405020304" pitchFamily="18" charset="-78"/>
                <a:ea typeface="Calibri" panose="020F0502020204030204" pitchFamily="34" charset="0"/>
                <a:cs typeface="Simplified Arabic" panose="02020603050405020304" pitchFamily="18" charset="-78"/>
              </a:rPr>
              <a:t>: يضم مندوب عن جهاز الإسعاف وهيئة السلامة الوطنية وقسم الحركة بالبلدية.</a:t>
            </a:r>
            <a:endParaRPr lang="en-US" sz="2000" dirty="0" smtClean="0">
              <a:effectLst/>
              <a:latin typeface="Simplified Arabic" panose="02020603050405020304" pitchFamily="18" charset="-78"/>
              <a:ea typeface="Calibri" panose="020F0502020204030204" pitchFamily="34"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16912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7801" y="289932"/>
            <a:ext cx="11709400" cy="6266985"/>
          </a:xfrm>
        </p:spPr>
        <p:txBody>
          <a:bodyPr>
            <a:normAutofit/>
          </a:bodyPr>
          <a:lstStyle/>
          <a:p>
            <a:pPr marL="0" marR="0" algn="just" rtl="1">
              <a:lnSpc>
                <a:spcPct val="115000"/>
              </a:lnSpc>
              <a:spcBef>
                <a:spcPts val="0"/>
              </a:spcBef>
              <a:spcAft>
                <a:spcPts val="800"/>
              </a:spcAft>
            </a:pPr>
            <a:r>
              <a:rPr lang="ar-LY" sz="3600" b="1" dirty="0" smtClean="0">
                <a:effectLst/>
                <a:latin typeface="Calibri" panose="020F0502020204030204" pitchFamily="34" charset="0"/>
                <a:ea typeface="Calibri" panose="020F0502020204030204" pitchFamily="34" charset="0"/>
                <a:cs typeface="Simplified Arabic" panose="02020603050405020304" pitchFamily="18" charset="-78"/>
              </a:rPr>
              <a:t>ثالثا: ضوابط عمل إدارة الازمة:</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رئيس اللجنة, ونائبا للرئيس, ومقررا للجنة,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وناطقا اعلاميا. ويحدد عملها نظاما داخليا شاملا لضوابط سير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الاجتماعات واخرى أخلاقية, إضافة الى اليات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للتنسيق مع المجلس البلدي والإدارات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المحلية الأخرى.</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LY" sz="3600" b="1" dirty="0" smtClean="0">
                <a:effectLst/>
                <a:latin typeface="Calibri" panose="020F0502020204030204" pitchFamily="34" charset="0"/>
                <a:ea typeface="Calibri" panose="020F0502020204030204" pitchFamily="34" charset="0"/>
                <a:cs typeface="Simplified Arabic" panose="02020603050405020304" pitchFamily="18" charset="-78"/>
              </a:rPr>
              <a:t>رابعا: خطة الطوارئ للجنة مكافحة </a:t>
            </a:r>
            <a:r>
              <a:rPr lang="ar-LY" sz="3600" b="1" dirty="0" smtClean="0">
                <a:latin typeface="Calibri" panose="020F0502020204030204" pitchFamily="34" charset="0"/>
                <a:ea typeface="Calibri" panose="020F0502020204030204" pitchFamily="34" charset="0"/>
                <a:cs typeface="Simplified Arabic" panose="02020603050405020304" pitchFamily="18" charset="-78"/>
              </a:rPr>
              <a:t>جائحة</a:t>
            </a:r>
            <a:r>
              <a:rPr lang="ar-LY" sz="3600" b="1"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LY" sz="3600" b="1" dirty="0" smtClean="0">
                <a:effectLst/>
                <a:latin typeface="Calibri" panose="020F0502020204030204" pitchFamily="34" charset="0"/>
                <a:ea typeface="Calibri" panose="020F0502020204030204" pitchFamily="34" charset="0"/>
                <a:cs typeface="Simplified Arabic" panose="02020603050405020304" pitchFamily="18" charset="-78"/>
              </a:rPr>
              <a:t>كرورنا في </a:t>
            </a:r>
            <a:r>
              <a:rPr lang="ar-LY" sz="3600" b="1" dirty="0" smtClean="0">
                <a:effectLst/>
                <a:latin typeface="Calibri" panose="020F0502020204030204" pitchFamily="34" charset="0"/>
                <a:ea typeface="Calibri" panose="020F0502020204030204" pitchFamily="34" charset="0"/>
                <a:cs typeface="Simplified Arabic" panose="02020603050405020304" pitchFamily="18" charset="-78"/>
              </a:rPr>
              <a:t>البلدية:</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Bef>
                <a:spcPts val="0"/>
              </a:spcBef>
              <a:spcAft>
                <a:spcPts val="800"/>
              </a:spcAft>
              <a:buFont typeface="Arial" panose="020B0604020202020204" pitchFamily="34" charset="0"/>
              <a:buChar char="-"/>
            </a:pPr>
            <a:r>
              <a:rPr lang="ar-LY" b="1" dirty="0" smtClean="0">
                <a:effectLst/>
                <a:latin typeface="Calibri" panose="020F0502020204030204" pitchFamily="34" charset="0"/>
                <a:ea typeface="Calibri" panose="020F0502020204030204" pitchFamily="34" charset="0"/>
                <a:cs typeface="Simplified Arabic" panose="02020603050405020304" pitchFamily="18" charset="-78"/>
              </a:rPr>
              <a:t>غرفة </a:t>
            </a:r>
            <a:r>
              <a:rPr lang="ar-LY" b="1" dirty="0" smtClean="0">
                <a:effectLst/>
                <a:latin typeface="Calibri" panose="020F0502020204030204" pitchFamily="34" charset="0"/>
                <a:ea typeface="Calibri" panose="020F0502020204030204" pitchFamily="34" charset="0"/>
                <a:cs typeface="Simplified Arabic" panose="02020603050405020304" pitchFamily="18" charset="-78"/>
              </a:rPr>
              <a:t>الطوارئ:</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LY"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LY" dirty="0" smtClean="0">
                <a:latin typeface="Calibri" panose="020F0502020204030204" pitchFamily="34" charset="0"/>
                <a:ea typeface="Calibri" panose="020F0502020204030204" pitchFamily="34" charset="0"/>
                <a:cs typeface="Simplified Arabic" panose="02020603050405020304" pitchFamily="18" charset="-78"/>
              </a:rPr>
              <a:t>هي</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غرفة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عمليات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لإدارة ازمة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الجائحة تعمل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تحت اشراف رئيس لجنة إدارة جائحة كورنا وعميد البلدية،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وتضم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معها كل الغرف المشكلة في البلدية (مثل: غرفة الدعم الصحي-والغرفة </a:t>
            </a:r>
            <a:r>
              <a:rPr lang="ar-LY" dirty="0" err="1" smtClean="0">
                <a:effectLst/>
                <a:latin typeface="Calibri" panose="020F0502020204030204" pitchFamily="34" charset="0"/>
                <a:ea typeface="Calibri" panose="020F0502020204030204" pitchFamily="34" charset="0"/>
                <a:cs typeface="Simplified Arabic" panose="02020603050405020304" pitchFamily="18" charset="-78"/>
              </a:rPr>
              <a:t>الأمنية..الخ</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 وتنسق مع الغرفة المركزية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لعمليات الطوارئ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التابعة للمركز الوطني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لمكافحة الامراض،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وتقوم الغرفة بتنفيذ ومتابعة الإجراءات الوقائية السابقة الذكر، عبر الفرق التي تتبع لجنة إدارة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ازمة </a:t>
            </a:r>
            <a:r>
              <a:rPr lang="ar-LY" dirty="0" smtClean="0">
                <a:latin typeface="Calibri" panose="020F0502020204030204" pitchFamily="34" charset="0"/>
                <a:ea typeface="Calibri" panose="020F0502020204030204" pitchFamily="34" charset="0"/>
                <a:cs typeface="Simplified Arabic" panose="02020603050405020304" pitchFamily="18" charset="-78"/>
              </a:rPr>
              <a:t>جائحة</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LY" dirty="0" smtClean="0">
                <a:effectLst/>
                <a:latin typeface="Calibri" panose="020F0502020204030204" pitchFamily="34" charset="0"/>
                <a:ea typeface="Calibri" panose="020F0502020204030204" pitchFamily="34" charset="0"/>
                <a:cs typeface="Simplified Arabic" panose="02020603050405020304" pitchFamily="18" charset="-78"/>
              </a:rPr>
              <a:t>كورونا بالبلدية.</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94103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7628"/>
            <a:ext cx="12192000" cy="6757639"/>
          </a:xfrm>
        </p:spPr>
        <p:txBody>
          <a:bodyPr>
            <a:normAutofit lnSpcReduction="10000"/>
          </a:bodyPr>
          <a:lstStyle/>
          <a:p>
            <a:pPr marL="342900" lvl="0" indent="-342900" algn="just" rtl="1">
              <a:lnSpc>
                <a:spcPct val="115000"/>
              </a:lnSpc>
              <a:spcBef>
                <a:spcPts val="0"/>
              </a:spcBef>
              <a:spcAft>
                <a:spcPts val="800"/>
              </a:spcAft>
              <a:buFont typeface="Arial" panose="020B0604020202020204" pitchFamily="34" charset="0"/>
              <a:buChar char="-"/>
            </a:pPr>
            <a:r>
              <a:rPr lang="ar-LY" sz="4000" b="1" dirty="0" smtClean="0">
                <a:effectLst/>
                <a:latin typeface="Calibri" panose="020F0502020204030204" pitchFamily="34" charset="0"/>
                <a:ea typeface="Calibri" panose="020F0502020204030204" pitchFamily="34" charset="0"/>
                <a:cs typeface="Simplified Arabic" panose="02020603050405020304" pitchFamily="18" charset="-78"/>
              </a:rPr>
              <a:t>التنبؤ بالأزمة ووضع البرامج الوقائية اللازمة:</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mj-lt"/>
              <a:buAutoNum type="arabicPeriod"/>
            </a:pPr>
            <a:r>
              <a:rPr lang="ar-LY" sz="4000"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SA" sz="4000" dirty="0" smtClean="0">
                <a:effectLst/>
                <a:latin typeface="Calibri" panose="020F0502020204030204" pitchFamily="34" charset="0"/>
                <a:ea typeface="Calibri" panose="020F0502020204030204" pitchFamily="34" charset="0"/>
                <a:cs typeface="Simplified Arabic" panose="02020603050405020304" pitchFamily="18" charset="-78"/>
              </a:rPr>
              <a:t>تحديد </a:t>
            </a:r>
            <a:r>
              <a:rPr lang="ar-SA" sz="4000" dirty="0" smtClean="0">
                <a:effectLst/>
                <a:latin typeface="Calibri" panose="020F0502020204030204" pitchFamily="34" charset="0"/>
                <a:ea typeface="Calibri" panose="020F0502020204030204" pitchFamily="34" charset="0"/>
                <a:cs typeface="Simplified Arabic" panose="02020603050405020304" pitchFamily="18" charset="-78"/>
              </a:rPr>
              <a:t>المخاطر وتحليل الاثار.</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mj-lt"/>
              <a:buAutoNum type="arabicPeriod"/>
            </a:pPr>
            <a:r>
              <a:rPr lang="ar-LY" sz="4000"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SA" sz="4000" dirty="0" smtClean="0">
                <a:effectLst/>
                <a:latin typeface="Calibri" panose="020F0502020204030204" pitchFamily="34" charset="0"/>
                <a:ea typeface="Calibri" panose="020F0502020204030204" pitchFamily="34" charset="0"/>
                <a:cs typeface="Simplified Arabic" panose="02020603050405020304" pitchFamily="18" charset="-78"/>
              </a:rPr>
              <a:t>عنصر </a:t>
            </a:r>
            <a:r>
              <a:rPr lang="ar-SA" sz="4000" dirty="0" smtClean="0">
                <a:effectLst/>
                <a:latin typeface="Calibri" panose="020F0502020204030204" pitchFamily="34" charset="0"/>
                <a:ea typeface="Calibri" panose="020F0502020204030204" pitchFamily="34" charset="0"/>
                <a:cs typeface="Simplified Arabic" panose="02020603050405020304" pitchFamily="18" charset="-78"/>
              </a:rPr>
              <a:t>الاحتمالية بتحديد مؤشر مستوى الخطورة بالإصابة واحتمالية الإصابة/ الاشتباه.</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mj-lt"/>
              <a:buAutoNum type="arabicPeriod"/>
            </a:pPr>
            <a:r>
              <a:rPr lang="ar-LY" sz="4000"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SA" sz="4000" dirty="0" smtClean="0">
                <a:effectLst/>
                <a:latin typeface="Calibri" panose="020F0502020204030204" pitchFamily="34" charset="0"/>
                <a:ea typeface="Calibri" panose="020F0502020204030204" pitchFamily="34" charset="0"/>
                <a:cs typeface="Simplified Arabic" panose="02020603050405020304" pitchFamily="18" charset="-78"/>
              </a:rPr>
              <a:t>تحديد </a:t>
            </a:r>
            <a:r>
              <a:rPr lang="ar-SA" sz="4000" dirty="0" smtClean="0">
                <a:effectLst/>
                <a:latin typeface="Calibri" panose="020F0502020204030204" pitchFamily="34" charset="0"/>
                <a:ea typeface="Calibri" panose="020F0502020204030204" pitchFamily="34" charset="0"/>
                <a:cs typeface="Simplified Arabic" panose="02020603050405020304" pitchFamily="18" charset="-78"/>
              </a:rPr>
              <a:t>برامج وقواعد عمل الخطة لضبط وتوجيه عملها، وتكون متمثلة في </a:t>
            </a:r>
            <a:r>
              <a:rPr lang="ar-SA" sz="4000" dirty="0" smtClean="0">
                <a:effectLst/>
                <a:latin typeface="Calibri" panose="020F0502020204030204" pitchFamily="34" charset="0"/>
                <a:ea typeface="Calibri" panose="020F0502020204030204" pitchFamily="34" charset="0"/>
                <a:cs typeface="Simplified Arabic" panose="02020603050405020304" pitchFamily="18" charset="-78"/>
              </a:rPr>
              <a:t>الاتي:</a:t>
            </a:r>
            <a:r>
              <a:rPr lang="ar-LY" sz="4000" dirty="0" smtClean="0">
                <a:effectLst/>
                <a:latin typeface="Calibri" panose="020F0502020204030204" pitchFamily="34" charset="0"/>
                <a:ea typeface="Calibri" panose="020F0502020204030204" pitchFamily="34" charset="0"/>
                <a:cs typeface="Simplified Arabic" panose="02020603050405020304" pitchFamily="18" charset="-78"/>
              </a:rPr>
              <a:t>- </a:t>
            </a:r>
            <a:r>
              <a:rPr lang="ar-SA" sz="4000" dirty="0" smtClean="0">
                <a:effectLst/>
                <a:latin typeface="Calibri" panose="020F0502020204030204" pitchFamily="34" charset="0"/>
                <a:ea typeface="Calibri" panose="020F0502020204030204" pitchFamily="34" charset="0"/>
                <a:cs typeface="Simplified Arabic" panose="02020603050405020304" pitchFamily="18" charset="-78"/>
              </a:rPr>
              <a:t>إدارة </a:t>
            </a:r>
            <a:r>
              <a:rPr lang="ar-SA" sz="4000" dirty="0" smtClean="0">
                <a:effectLst/>
                <a:latin typeface="Calibri" panose="020F0502020204030204" pitchFamily="34" charset="0"/>
                <a:ea typeface="Calibri" panose="020F0502020204030204" pitchFamily="34" charset="0"/>
                <a:cs typeface="Simplified Arabic" panose="02020603050405020304" pitchFamily="18" charset="-78"/>
              </a:rPr>
              <a:t>ومتابعة الإجراءات الكفيلة للوقاية من الجائحة -تهيئة كافة الظروف لعمل الاطقم الطبية وكافة العناصر الصحية ذات العلاقة -تشكيل فرق عمل متخصصة داخل اللجنة لأداء عمل معين-تنظيم وضبط الصرف ماليا لمواجهة هذه المرض.</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7675209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A0C4808D2E73F48AFE1BD1ECFCF34C4" ma:contentTypeVersion="11" ma:contentTypeDescription="Ein neues Dokument erstellen." ma:contentTypeScope="" ma:versionID="3347a4f745cfbfe43f4733cbfdce6e6c">
  <xsd:schema xmlns:xsd="http://www.w3.org/2001/XMLSchema" xmlns:xs="http://www.w3.org/2001/XMLSchema" xmlns:p="http://schemas.microsoft.com/office/2006/metadata/properties" xmlns:ns2="610782fe-19c2-4068-ac6b-03484681a69f" xmlns:ns3="e310793b-bab3-49ff-806d-71d449ecdef2" targetNamespace="http://schemas.microsoft.com/office/2006/metadata/properties" ma:root="true" ma:fieldsID="6995ab2abe955d23d09523ec5928b1d1" ns2:_="" ns3:_="">
    <xsd:import namespace="610782fe-19c2-4068-ac6b-03484681a69f"/>
    <xsd:import namespace="e310793b-bab3-49ff-806d-71d449ecde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782fe-19c2-4068-ac6b-03484681a6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10793b-bab3-49ff-806d-71d449ecdef2"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C72D77-191F-4C52-BE81-8F7425054C6B}"/>
</file>

<file path=customXml/itemProps2.xml><?xml version="1.0" encoding="utf-8"?>
<ds:datastoreItem xmlns:ds="http://schemas.openxmlformats.org/officeDocument/2006/customXml" ds:itemID="{52DFFC40-A367-4C05-911B-10D3E6AC3263}"/>
</file>

<file path=customXml/itemProps3.xml><?xml version="1.0" encoding="utf-8"?>
<ds:datastoreItem xmlns:ds="http://schemas.openxmlformats.org/officeDocument/2006/customXml" ds:itemID="{F2184B4B-642F-46D3-90D6-E39B1CE98272}"/>
</file>

<file path=docProps/app.xml><?xml version="1.0" encoding="utf-8"?>
<Properties xmlns="http://schemas.openxmlformats.org/officeDocument/2006/extended-properties" xmlns:vt="http://schemas.openxmlformats.org/officeDocument/2006/docPropsVTypes">
  <TotalTime>270</TotalTime>
  <Words>2261</Words>
  <Application>Microsoft Office PowerPoint</Application>
  <PresentationFormat>ملء الشاشة</PresentationFormat>
  <Paragraphs>135</Paragraphs>
  <Slides>22</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22</vt:i4>
      </vt:variant>
    </vt:vector>
  </HeadingPairs>
  <TitlesOfParts>
    <vt:vector size="31" baseType="lpstr">
      <vt:lpstr>Arial</vt:lpstr>
      <vt:lpstr>Calibri</vt:lpstr>
      <vt:lpstr>Calibri Light</vt:lpstr>
      <vt:lpstr>PT Bold Heading</vt:lpstr>
      <vt:lpstr>PT Simple Bold Ruled</vt:lpstr>
      <vt:lpstr>Simplified Arabic</vt:lpstr>
      <vt:lpstr>Times New Roman</vt:lpstr>
      <vt:lpstr>Wingdings</vt:lpstr>
      <vt:lpstr>نسق Office</vt:lpstr>
      <vt:lpstr>عرض تقديمي في PowerPoint</vt:lpstr>
      <vt:lpstr>عرض تقديمي في PowerPoint</vt:lpstr>
      <vt:lpstr>عرض تقديمي في PowerPoint</vt:lpstr>
      <vt:lpstr>البل</vt:lpstr>
      <vt:lpstr>عرض تقديمي في PowerPoint</vt:lpstr>
      <vt:lpstr>المحور الأول:  التعريف بمشروع خطة البلدية لإدارة ازمة جائحة كورونا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18</cp:revision>
  <dcterms:created xsi:type="dcterms:W3CDTF">2020-06-29T13:09:24Z</dcterms:created>
  <dcterms:modified xsi:type="dcterms:W3CDTF">2020-06-30T02:14:09Z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0x0101005A0C4808D2E73F48AFE1BD1ECFCF34C4</vt:lpwstr>
  </property>
</Properties>
</file>