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notesSlides/notesSlide1.xml" ContentType="application/vnd.openxmlformats-officedocument.presentationml.notesSlide+xml"/>
  <Override PartName="/ppt/slideLayouts/slideLayout19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charts/style6.xml" ContentType="application/vnd.ms-office.chartstyle+xml"/>
  <Override PartName="/ppt/charts/colors6.xml" ContentType="application/vnd.ms-office.chartcolorstyle+xml"/>
  <Override PartName="/ppt/charts/chartEx7.xml" ContentType="application/vnd.ms-office.chartex+xml"/>
  <Override PartName="/ppt/charts/style7.xml" ContentType="application/vnd.ms-office.chartstyle+xml"/>
  <Override PartName="/ppt/charts/colors7.xml" ContentType="application/vnd.ms-office.chartcolorstyle+xml"/>
  <Override PartName="/ppt/charts/chartEx8.xml" ContentType="application/vnd.ms-office.chartex+xml"/>
  <Override PartName="/ppt/charts/style8.xml" ContentType="application/vnd.ms-office.chartstyle+xml"/>
  <Override PartName="/ppt/charts/colors8.xml" ContentType="application/vnd.ms-office.chartcolorstyle+xml"/>
  <Override PartName="/ppt/charts/chartEx9.xml" ContentType="application/vnd.ms-office.chartex+xml"/>
  <Override PartName="/ppt/charts/style9.xml" ContentType="application/vnd.ms-office.chartstyle+xml"/>
  <Override PartName="/ppt/charts/colors9.xml" ContentType="application/vnd.ms-office.chartcolorstyle+xml"/>
  <Override PartName="/ppt/charts/chartEx10.xml" ContentType="application/vnd.ms-office.chartex+xml"/>
  <Override PartName="/ppt/charts/style10.xml" ContentType="application/vnd.ms-office.chartstyle+xml"/>
  <Override PartName="/ppt/charts/colors10.xml" ContentType="application/vnd.ms-office.chartcolorstyle+xml"/>
  <Override PartName="/ppt/charts/chartEx11.xml" ContentType="application/vnd.ms-office.chartex+xml"/>
  <Override PartName="/ppt/charts/style11.xml" ContentType="application/vnd.ms-office.chartstyle+xml"/>
  <Override PartName="/ppt/charts/colors11.xml" ContentType="application/vnd.ms-office.chartcolorstyle+xml"/>
  <Override PartName="/ppt/charts/chartEx12.xml" ContentType="application/vnd.ms-office.chartex+xml"/>
  <Override PartName="/ppt/charts/style12.xml" ContentType="application/vnd.ms-office.chartstyle+xml"/>
  <Override PartName="/ppt/charts/colors12.xml" ContentType="application/vnd.ms-office.chartcolorstyle+xml"/>
  <Override PartName="/ppt/charts/chartEx13.xml" ContentType="application/vnd.ms-office.chartex+xml"/>
  <Override PartName="/ppt/charts/style13.xml" ContentType="application/vnd.ms-office.chartstyle+xml"/>
  <Override PartName="/ppt/charts/colors13.xml" ContentType="application/vnd.ms-office.chartcolorstyle+xml"/>
  <Override PartName="/ppt/charts/chartEx14.xml" ContentType="application/vnd.ms-office.chartex+xml"/>
  <Override PartName="/ppt/charts/style14.xml" ContentType="application/vnd.ms-office.chartstyle+xml"/>
  <Override PartName="/ppt/charts/colors14.xml" ContentType="application/vnd.ms-office.chartcolorstyle+xml"/>
  <Override PartName="/ppt/charts/chartEx15.xml" ContentType="application/vnd.ms-office.chartex+xml"/>
  <Override PartName="/ppt/charts/style15.xml" ContentType="application/vnd.ms-office.chartstyle+xml"/>
  <Override PartName="/ppt/charts/colors15.xml" ContentType="application/vnd.ms-office.chartcolorstyle+xml"/>
  <Override PartName="/ppt/charts/chartEx16.xml" ContentType="application/vnd.ms-office.chartex+xml"/>
  <Override PartName="/ppt/charts/style16.xml" ContentType="application/vnd.ms-office.chartstyle+xml"/>
  <Override PartName="/ppt/charts/colors16.xml" ContentType="application/vnd.ms-office.chartcolorstyle+xml"/>
  <Override PartName="/ppt/charts/chartEx17.xml" ContentType="application/vnd.ms-office.chartex+xml"/>
  <Override PartName="/ppt/charts/style17.xml" ContentType="application/vnd.ms-office.chartstyle+xml"/>
  <Override PartName="/ppt/charts/colors17.xml" ContentType="application/vnd.ms-office.chartcolorstyle+xml"/>
  <Override PartName="/ppt/charts/chartEx18.xml" ContentType="application/vnd.ms-office.chartex+xml"/>
  <Override PartName="/ppt/charts/style18.xml" ContentType="application/vnd.ms-office.chartstyle+xml"/>
  <Override PartName="/ppt/charts/colors18.xml" ContentType="application/vnd.ms-office.chartcolorstyle+xml"/>
  <Override PartName="/ppt/charts/chartEx19.xml" ContentType="application/vnd.ms-office.chartex+xml"/>
  <Override PartName="/ppt/charts/style19.xml" ContentType="application/vnd.ms-office.chartstyle+xml"/>
  <Override PartName="/ppt/charts/colors19.xml" ContentType="application/vnd.ms-office.chartcolorstyle+xml"/>
  <Override PartName="/ppt/charts/chartEx20.xml" ContentType="application/vnd.ms-office.chartex+xml"/>
  <Override PartName="/ppt/charts/style20.xml" ContentType="application/vnd.ms-office.chartstyle+xml"/>
  <Override PartName="/ppt/charts/colors20.xml" ContentType="application/vnd.ms-office.chartcolorstyle+xml"/>
  <Override PartName="/ppt/charts/chartEx21.xml" ContentType="application/vnd.ms-office.chartex+xml"/>
  <Override PartName="/ppt/charts/style21.xml" ContentType="application/vnd.ms-office.chartstyle+xml"/>
  <Override PartName="/ppt/charts/colors21.xml" ContentType="application/vnd.ms-office.chartcolorstyle+xml"/>
  <Override PartName="/ppt/charts/chartEx22.xml" ContentType="application/vnd.ms-office.chartex+xml"/>
  <Override PartName="/ppt/charts/style22.xml" ContentType="application/vnd.ms-office.chartstyle+xml"/>
  <Override PartName="/ppt/charts/colors22.xml" ContentType="application/vnd.ms-office.chartcolorstyle+xml"/>
  <Override PartName="/ppt/charts/chartEx23.xml" ContentType="application/vnd.ms-office.chartex+xml"/>
  <Override PartName="/ppt/charts/style23.xml" ContentType="application/vnd.ms-office.chartstyle+xml"/>
  <Override PartName="/ppt/charts/colors23.xml" ContentType="application/vnd.ms-office.chartcolorstyle+xml"/>
  <Override PartName="/ppt/charts/chartEx24.xml" ContentType="application/vnd.ms-office.chartex+xml"/>
  <Override PartName="/ppt/charts/style24.xml" ContentType="application/vnd.ms-office.chartstyle+xml"/>
  <Override PartName="/ppt/charts/colors24.xml" ContentType="application/vnd.ms-office.chartcolorstyle+xml"/>
  <Override PartName="/ppt/charts/chartEx25.xml" ContentType="application/vnd.ms-office.chartex+xml"/>
  <Override PartName="/ppt/charts/style25.xml" ContentType="application/vnd.ms-office.chartstyle+xml"/>
  <Override PartName="/ppt/charts/colors25.xml" ContentType="application/vnd.ms-office.chartcolorstyle+xml"/>
  <Override PartName="/ppt/charts/chartEx26.xml" ContentType="application/vnd.ms-office.chartex+xml"/>
  <Override PartName="/ppt/charts/style26.xml" ContentType="application/vnd.ms-office.chartstyle+xml"/>
  <Override PartName="/ppt/charts/colors26.xml" ContentType="application/vnd.ms-office.chartcolorstyle+xml"/>
  <Override PartName="/ppt/charts/chartEx27.xml" ContentType="application/vnd.ms-office.chartex+xml"/>
  <Override PartName="/ppt/charts/style27.xml" ContentType="application/vnd.ms-office.chartstyle+xml"/>
  <Override PartName="/ppt/charts/colors27.xml" ContentType="application/vnd.ms-office.chartcolorstyle+xml"/>
  <Override PartName="/ppt/charts/chartEx28.xml" ContentType="application/vnd.ms-office.chartex+xml"/>
  <Override PartName="/ppt/charts/style28.xml" ContentType="application/vnd.ms-office.chartstyle+xml"/>
  <Override PartName="/ppt/charts/colors28.xml" ContentType="application/vnd.ms-office.chartcolorstyle+xml"/>
  <Override PartName="/ppt/charts/chartEx29.xml" ContentType="application/vnd.ms-office.chartex+xml"/>
  <Override PartName="/ppt/charts/style29.xml" ContentType="application/vnd.ms-office.chartstyle+xml"/>
  <Override PartName="/ppt/charts/colors29.xml" ContentType="application/vnd.ms-office.chartcolorstyle+xml"/>
  <Override PartName="/ppt/charts/chartEx30.xml" ContentType="application/vnd.ms-office.chartex+xml"/>
  <Override PartName="/ppt/charts/style30.xml" ContentType="application/vnd.ms-office.chartstyle+xml"/>
  <Override PartName="/ppt/charts/colors30.xml" ContentType="application/vnd.ms-office.chartcolorstyle+xml"/>
  <Override PartName="/ppt/charts/chartEx31.xml" ContentType="application/vnd.ms-office.chartex+xml"/>
  <Override PartName="/ppt/charts/style31.xml" ContentType="application/vnd.ms-office.chartstyle+xml"/>
  <Override PartName="/ppt/charts/colors31.xml" ContentType="application/vnd.ms-office.chartcolorstyle+xml"/>
  <Override PartName="/ppt/charts/chartEx32.xml" ContentType="application/vnd.ms-office.chartex+xml"/>
  <Override PartName="/ppt/charts/style32.xml" ContentType="application/vnd.ms-office.chartstyle+xml"/>
  <Override PartName="/ppt/charts/colors32.xml" ContentType="application/vnd.ms-office.chartcolorstyle+xml"/>
  <Override PartName="/ppt/charts/chartEx33.xml" ContentType="application/vnd.ms-office.chartex+xml"/>
  <Override PartName="/ppt/charts/style33.xml" ContentType="application/vnd.ms-office.chartstyle+xml"/>
  <Override PartName="/ppt/charts/colors33.xml" ContentType="application/vnd.ms-office.chartcolorstyle+xml"/>
  <Override PartName="/ppt/charts/chartEx34.xml" ContentType="application/vnd.ms-office.chartex+xml"/>
  <Override PartName="/ppt/charts/style34.xml" ContentType="application/vnd.ms-office.chartstyle+xml"/>
  <Override PartName="/ppt/charts/colors34.xml" ContentType="application/vnd.ms-office.chartcolorstyle+xml"/>
  <Override PartName="/ppt/charts/chartEx35.xml" ContentType="application/vnd.ms-office.chartex+xml"/>
  <Override PartName="/ppt/charts/style35.xml" ContentType="application/vnd.ms-office.chartstyle+xml"/>
  <Override PartName="/ppt/charts/colors35.xml" ContentType="application/vnd.ms-office.chartcolorstyle+xml"/>
  <Override PartName="/ppt/charts/chartEx36.xml" ContentType="application/vnd.ms-office.chartex+xml"/>
  <Override PartName="/ppt/charts/style36.xml" ContentType="application/vnd.ms-office.chartstyle+xml"/>
  <Override PartName="/ppt/charts/colors36.xml" ContentType="application/vnd.ms-office.chartcolorstyle+xml"/>
  <Override PartName="/ppt/charts/chartEx37.xml" ContentType="application/vnd.ms-office.chartex+xml"/>
  <Override PartName="/ppt/charts/style37.xml" ContentType="application/vnd.ms-office.chartstyle+xml"/>
  <Override PartName="/ppt/charts/colors37.xml" ContentType="application/vnd.ms-office.chartcolorstyle+xml"/>
  <Override PartName="/ppt/charts/chartEx38.xml" ContentType="application/vnd.ms-office.chartex+xml"/>
  <Override PartName="/ppt/charts/style38.xml" ContentType="application/vnd.ms-office.chartstyle+xml"/>
  <Override PartName="/ppt/charts/colors38.xml" ContentType="application/vnd.ms-office.chartcolorstyle+xml"/>
  <Override PartName="/ppt/charts/chartEx39.xml" ContentType="application/vnd.ms-office.chartex+xml"/>
  <Override PartName="/ppt/charts/style39.xml" ContentType="application/vnd.ms-office.chartstyle+xml"/>
  <Override PartName="/ppt/charts/colors39.xml" ContentType="application/vnd.ms-office.chartcolorstyle+xml"/>
  <Override PartName="/ppt/charts/chartEx40.xml" ContentType="application/vnd.ms-office.chartex+xml"/>
  <Override PartName="/ppt/charts/style40.xml" ContentType="application/vnd.ms-office.chartstyle+xml"/>
  <Override PartName="/ppt/charts/colors40.xml" ContentType="application/vnd.ms-office.chartcolorstyle+xml"/>
  <Override PartName="/ppt/charts/chartEx41.xml" ContentType="application/vnd.ms-office.chartex+xml"/>
  <Override PartName="/ppt/charts/style41.xml" ContentType="application/vnd.ms-office.chartstyle+xml"/>
  <Override PartName="/ppt/charts/colors41.xml" ContentType="application/vnd.ms-office.chartcolorstyle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Ex1.xml" ContentType="application/vnd.ms-office.chartex+xml"/>
  <Override PartName="/ppt/charts/style1.xml" ContentType="application/vnd.ms-office.chartstyle+xml"/>
  <Override PartName="/ppt/charts/colors1.xml" ContentType="application/vnd.ms-office.chartcolorstyle+xml"/>
  <Override PartName="/ppt/charts/chartEx2.xml" ContentType="application/vnd.ms-office.chartex+xml"/>
  <Override PartName="/ppt/charts/style2.xml" ContentType="application/vnd.ms-office.chartstyle+xml"/>
  <Override PartName="/ppt/charts/colors2.xml" ContentType="application/vnd.ms-office.chartcolorstyle+xml"/>
  <Override PartName="/ppt/charts/chartEx3.xml" ContentType="application/vnd.ms-office.chartex+xml"/>
  <Override PartName="/ppt/charts/style3.xml" ContentType="application/vnd.ms-office.chartstyle+xml"/>
  <Override PartName="/ppt/charts/colors3.xml" ContentType="application/vnd.ms-office.chartcolorstyle+xml"/>
  <Override PartName="/ppt/charts/chartEx4.xml" ContentType="application/vnd.ms-office.chartex+xml"/>
  <Override PartName="/ppt/charts/style4.xml" ContentType="application/vnd.ms-office.chartstyle+xml"/>
  <Override PartName="/ppt/charts/colors4.xml" ContentType="application/vnd.ms-office.chartcolorstyle+xml"/>
  <Override PartName="/ppt/charts/chartEx5.xml" ContentType="application/vnd.ms-office.chartex+xml"/>
  <Override PartName="/ppt/charts/style5.xml" ContentType="application/vnd.ms-office.chartstyle+xml"/>
  <Override PartName="/ppt/charts/colors5.xml" ContentType="application/vnd.ms-office.chartcolorstyle+xml"/>
  <Override PartName="/ppt/charts/chartEx6.xml" ContentType="application/vnd.ms-office.chartex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4">
  <p:sldMasterIdLst>
    <p:sldMasterId id="2147483648" r:id="rId1"/>
    <p:sldMasterId id="2147483660" r:id="rId2"/>
  </p:sldMasterIdLst>
  <p:notesMasterIdLst>
    <p:notesMasterId r:id="rId12"/>
  </p:notesMasterIdLst>
  <p:sldIdLst>
    <p:sldId id="259" r:id="rId3"/>
    <p:sldId id="377" r:id="rId4"/>
    <p:sldId id="378" r:id="rId5"/>
    <p:sldId id="364" r:id="rId6"/>
    <p:sldId id="281" r:id="rId7"/>
    <p:sldId id="379" r:id="rId8"/>
    <p:sldId id="375" r:id="rId9"/>
    <p:sldId id="256" r:id="rId10"/>
    <p:sldId id="297" r:id="rId11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Animation="0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14" autoAdjust="0"/>
    <p:restoredTop sz="94660"/>
  </p:normalViewPr>
  <p:slideViewPr>
    <p:cSldViewPr>
      <p:cViewPr varScale="1">
        <p:scale>
          <a:sx n="113" d="100"/>
          <a:sy n="113" d="100"/>
        </p:scale>
        <p:origin x="614" y="91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presProps" Target="presProps.xml"/><Relationship Id="rId18" Type="http://schemas.openxmlformats.org/officeDocument/2006/relationships/customXml" Target="../customXml/item2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notesMaster" Target="notesMasters/notesMaster1.xml"/><Relationship Id="rId17" Type="http://schemas.openxmlformats.org/officeDocument/2006/relationships/customXml" Target="../customXml/item1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customXml" Target="../customXml/item3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viewProps" Target="viewProps.xml"/></Relationships>
</file>

<file path=ppt/charts/_rels/chartEx1.xml.rels><?xml version="1.0" encoding="UTF-8" standalone="yes"?>
<Relationships xmlns="http://schemas.openxmlformats.org/package/2006/relationships"><Relationship Id="rId3" Type="http://schemas.microsoft.com/office/2011/relationships/chartColorStyle" Target="colors1.xml"/><Relationship Id="rId2" Type="http://schemas.microsoft.com/office/2011/relationships/chartStyle" Target="style1.xml"/><Relationship Id="rId1" Type="http://schemas.openxmlformats.org/officeDocument/2006/relationships/package" Target="../embeddings/Microsoft_Excel_Worksheet.xlsx"/></Relationships>
</file>

<file path=ppt/charts/_rels/chartEx10.xml.rels><?xml version="1.0" encoding="UTF-8" standalone="yes"?>
<Relationships xmlns="http://schemas.openxmlformats.org/package/2006/relationships"><Relationship Id="rId3" Type="http://schemas.microsoft.com/office/2011/relationships/chartColorStyle" Target="colors10.xml"/><Relationship Id="rId2" Type="http://schemas.microsoft.com/office/2011/relationships/chartStyle" Target="style10.xml"/><Relationship Id="rId1" Type="http://schemas.openxmlformats.org/officeDocument/2006/relationships/package" Target="../embeddings/Microsoft_Excel_Worksheet9.xlsx"/></Relationships>
</file>

<file path=ppt/charts/_rels/chartEx11.xml.rels><?xml version="1.0" encoding="UTF-8" standalone="yes"?>
<Relationships xmlns="http://schemas.openxmlformats.org/package/2006/relationships"><Relationship Id="rId3" Type="http://schemas.microsoft.com/office/2011/relationships/chartColorStyle" Target="colors11.xml"/><Relationship Id="rId2" Type="http://schemas.microsoft.com/office/2011/relationships/chartStyle" Target="style11.xml"/><Relationship Id="rId1" Type="http://schemas.openxmlformats.org/officeDocument/2006/relationships/package" Target="../embeddings/Microsoft_Excel_Worksheet10.xlsx"/></Relationships>
</file>

<file path=ppt/charts/_rels/chartEx12.xml.rels><?xml version="1.0" encoding="UTF-8" standalone="yes"?>
<Relationships xmlns="http://schemas.openxmlformats.org/package/2006/relationships"><Relationship Id="rId3" Type="http://schemas.microsoft.com/office/2011/relationships/chartColorStyle" Target="colors12.xml"/><Relationship Id="rId2" Type="http://schemas.microsoft.com/office/2011/relationships/chartStyle" Target="style12.xml"/><Relationship Id="rId1" Type="http://schemas.openxmlformats.org/officeDocument/2006/relationships/package" Target="../embeddings/Microsoft_Excel_Worksheet11.xlsx"/></Relationships>
</file>

<file path=ppt/charts/_rels/chartEx13.xml.rels><?xml version="1.0" encoding="UTF-8" standalone="yes"?>
<Relationships xmlns="http://schemas.openxmlformats.org/package/2006/relationships"><Relationship Id="rId3" Type="http://schemas.microsoft.com/office/2011/relationships/chartColorStyle" Target="colors13.xml"/><Relationship Id="rId2" Type="http://schemas.microsoft.com/office/2011/relationships/chartStyle" Target="style13.xml"/><Relationship Id="rId1" Type="http://schemas.openxmlformats.org/officeDocument/2006/relationships/package" Target="../embeddings/Microsoft_Excel_Worksheet12.xlsx"/></Relationships>
</file>

<file path=ppt/charts/_rels/chartEx14.xml.rels><?xml version="1.0" encoding="UTF-8" standalone="yes"?>
<Relationships xmlns="http://schemas.openxmlformats.org/package/2006/relationships"><Relationship Id="rId3" Type="http://schemas.microsoft.com/office/2011/relationships/chartColorStyle" Target="colors14.xml"/><Relationship Id="rId2" Type="http://schemas.microsoft.com/office/2011/relationships/chartStyle" Target="style14.xml"/><Relationship Id="rId1" Type="http://schemas.openxmlformats.org/officeDocument/2006/relationships/package" Target="../embeddings/Microsoft_Excel_Worksheet13.xlsx"/></Relationships>
</file>

<file path=ppt/charts/_rels/chartEx15.xml.rels><?xml version="1.0" encoding="UTF-8" standalone="yes"?>
<Relationships xmlns="http://schemas.openxmlformats.org/package/2006/relationships"><Relationship Id="rId3" Type="http://schemas.microsoft.com/office/2011/relationships/chartColorStyle" Target="colors15.xml"/><Relationship Id="rId2" Type="http://schemas.microsoft.com/office/2011/relationships/chartStyle" Target="style15.xml"/><Relationship Id="rId1" Type="http://schemas.openxmlformats.org/officeDocument/2006/relationships/package" Target="../embeddings/Microsoft_Excel_Worksheet14.xlsx"/></Relationships>
</file>

<file path=ppt/charts/_rels/chartEx16.xml.rels><?xml version="1.0" encoding="UTF-8" standalone="yes"?>
<Relationships xmlns="http://schemas.openxmlformats.org/package/2006/relationships"><Relationship Id="rId3" Type="http://schemas.microsoft.com/office/2011/relationships/chartColorStyle" Target="colors16.xml"/><Relationship Id="rId2" Type="http://schemas.microsoft.com/office/2011/relationships/chartStyle" Target="style16.xml"/><Relationship Id="rId1" Type="http://schemas.openxmlformats.org/officeDocument/2006/relationships/package" Target="../embeddings/Microsoft_Excel_Worksheet15.xlsx"/></Relationships>
</file>

<file path=ppt/charts/_rels/chartEx17.xml.rels><?xml version="1.0" encoding="UTF-8" standalone="yes"?>
<Relationships xmlns="http://schemas.openxmlformats.org/package/2006/relationships"><Relationship Id="rId3" Type="http://schemas.microsoft.com/office/2011/relationships/chartColorStyle" Target="colors17.xml"/><Relationship Id="rId2" Type="http://schemas.microsoft.com/office/2011/relationships/chartStyle" Target="style17.xml"/><Relationship Id="rId1" Type="http://schemas.openxmlformats.org/officeDocument/2006/relationships/package" Target="../embeddings/Microsoft_Excel_Worksheet16.xlsx"/></Relationships>
</file>

<file path=ppt/charts/_rels/chartEx18.xml.rels><?xml version="1.0" encoding="UTF-8" standalone="yes"?>
<Relationships xmlns="http://schemas.openxmlformats.org/package/2006/relationships"><Relationship Id="rId3" Type="http://schemas.microsoft.com/office/2011/relationships/chartColorStyle" Target="colors18.xml"/><Relationship Id="rId2" Type="http://schemas.microsoft.com/office/2011/relationships/chartStyle" Target="style18.xml"/><Relationship Id="rId1" Type="http://schemas.openxmlformats.org/officeDocument/2006/relationships/package" Target="../embeddings/Microsoft_Excel_Worksheet17.xlsx"/></Relationships>
</file>

<file path=ppt/charts/_rels/chartEx19.xml.rels><?xml version="1.0" encoding="UTF-8" standalone="yes"?>
<Relationships xmlns="http://schemas.openxmlformats.org/package/2006/relationships"><Relationship Id="rId3" Type="http://schemas.microsoft.com/office/2011/relationships/chartColorStyle" Target="colors19.xml"/><Relationship Id="rId2" Type="http://schemas.microsoft.com/office/2011/relationships/chartStyle" Target="style19.xml"/><Relationship Id="rId1" Type="http://schemas.openxmlformats.org/officeDocument/2006/relationships/package" Target="../embeddings/Microsoft_Excel_Worksheet18.xlsx"/></Relationships>
</file>

<file path=ppt/charts/_rels/chartEx2.xml.rels><?xml version="1.0" encoding="UTF-8" standalone="yes"?>
<Relationships xmlns="http://schemas.openxmlformats.org/package/2006/relationships"><Relationship Id="rId3" Type="http://schemas.microsoft.com/office/2011/relationships/chartColorStyle" Target="colors2.xml"/><Relationship Id="rId2" Type="http://schemas.microsoft.com/office/2011/relationships/chartStyle" Target="style2.xml"/><Relationship Id="rId1" Type="http://schemas.openxmlformats.org/officeDocument/2006/relationships/package" Target="../embeddings/Microsoft_Excel_Worksheet1.xlsx"/></Relationships>
</file>

<file path=ppt/charts/_rels/chartEx20.xml.rels><?xml version="1.0" encoding="UTF-8" standalone="yes"?>
<Relationships xmlns="http://schemas.openxmlformats.org/package/2006/relationships"><Relationship Id="rId3" Type="http://schemas.microsoft.com/office/2011/relationships/chartColorStyle" Target="colors20.xml"/><Relationship Id="rId2" Type="http://schemas.microsoft.com/office/2011/relationships/chartStyle" Target="style20.xml"/><Relationship Id="rId1" Type="http://schemas.openxmlformats.org/officeDocument/2006/relationships/package" Target="../embeddings/Microsoft_Excel_Worksheet19.xlsx"/></Relationships>
</file>

<file path=ppt/charts/_rels/chartEx21.xml.rels><?xml version="1.0" encoding="UTF-8" standalone="yes"?>
<Relationships xmlns="http://schemas.openxmlformats.org/package/2006/relationships"><Relationship Id="rId3" Type="http://schemas.microsoft.com/office/2011/relationships/chartColorStyle" Target="colors21.xml"/><Relationship Id="rId2" Type="http://schemas.microsoft.com/office/2011/relationships/chartStyle" Target="style21.xml"/><Relationship Id="rId1" Type="http://schemas.openxmlformats.org/officeDocument/2006/relationships/package" Target="../embeddings/Microsoft_Excel_Worksheet20.xlsx"/></Relationships>
</file>

<file path=ppt/charts/_rels/chartEx22.xml.rels><?xml version="1.0" encoding="UTF-8" standalone="yes"?>
<Relationships xmlns="http://schemas.openxmlformats.org/package/2006/relationships"><Relationship Id="rId3" Type="http://schemas.microsoft.com/office/2011/relationships/chartColorStyle" Target="colors22.xml"/><Relationship Id="rId2" Type="http://schemas.microsoft.com/office/2011/relationships/chartStyle" Target="style22.xml"/><Relationship Id="rId1" Type="http://schemas.openxmlformats.org/officeDocument/2006/relationships/package" Target="../embeddings/Microsoft_Excel_Worksheet21.xlsx"/></Relationships>
</file>

<file path=ppt/charts/_rels/chartEx23.xml.rels><?xml version="1.0" encoding="UTF-8" standalone="yes"?>
<Relationships xmlns="http://schemas.openxmlformats.org/package/2006/relationships"><Relationship Id="rId3" Type="http://schemas.microsoft.com/office/2011/relationships/chartColorStyle" Target="colors23.xml"/><Relationship Id="rId2" Type="http://schemas.microsoft.com/office/2011/relationships/chartStyle" Target="style23.xml"/><Relationship Id="rId1" Type="http://schemas.openxmlformats.org/officeDocument/2006/relationships/package" Target="../embeddings/Microsoft_Excel_Worksheet22.xlsx"/></Relationships>
</file>

<file path=ppt/charts/_rels/chartEx24.xml.rels><?xml version="1.0" encoding="UTF-8" standalone="yes"?>
<Relationships xmlns="http://schemas.openxmlformats.org/package/2006/relationships"><Relationship Id="rId3" Type="http://schemas.microsoft.com/office/2011/relationships/chartColorStyle" Target="colors24.xml"/><Relationship Id="rId2" Type="http://schemas.microsoft.com/office/2011/relationships/chartStyle" Target="style24.xml"/><Relationship Id="rId1" Type="http://schemas.openxmlformats.org/officeDocument/2006/relationships/package" Target="../embeddings/Microsoft_Excel_Worksheet23.xlsx"/></Relationships>
</file>

<file path=ppt/charts/_rels/chartEx25.xml.rels><?xml version="1.0" encoding="UTF-8" standalone="yes"?>
<Relationships xmlns="http://schemas.openxmlformats.org/package/2006/relationships"><Relationship Id="rId3" Type="http://schemas.microsoft.com/office/2011/relationships/chartColorStyle" Target="colors25.xml"/><Relationship Id="rId2" Type="http://schemas.microsoft.com/office/2011/relationships/chartStyle" Target="style25.xml"/><Relationship Id="rId1" Type="http://schemas.openxmlformats.org/officeDocument/2006/relationships/package" Target="../embeddings/Microsoft_Excel_Worksheet24.xlsx"/></Relationships>
</file>

<file path=ppt/charts/_rels/chartEx26.xml.rels><?xml version="1.0" encoding="UTF-8" standalone="yes"?>
<Relationships xmlns="http://schemas.openxmlformats.org/package/2006/relationships"><Relationship Id="rId3" Type="http://schemas.microsoft.com/office/2011/relationships/chartColorStyle" Target="colors26.xml"/><Relationship Id="rId2" Type="http://schemas.microsoft.com/office/2011/relationships/chartStyle" Target="style26.xml"/><Relationship Id="rId1" Type="http://schemas.openxmlformats.org/officeDocument/2006/relationships/package" Target="../embeddings/Microsoft_Excel_Worksheet25.xlsx"/></Relationships>
</file>

<file path=ppt/charts/_rels/chartEx27.xml.rels><?xml version="1.0" encoding="UTF-8" standalone="yes"?>
<Relationships xmlns="http://schemas.openxmlformats.org/package/2006/relationships"><Relationship Id="rId3" Type="http://schemas.microsoft.com/office/2011/relationships/chartColorStyle" Target="colors27.xml"/><Relationship Id="rId2" Type="http://schemas.microsoft.com/office/2011/relationships/chartStyle" Target="style27.xml"/><Relationship Id="rId1" Type="http://schemas.openxmlformats.org/officeDocument/2006/relationships/package" Target="../embeddings/Microsoft_Excel_Worksheet26.xlsx"/></Relationships>
</file>

<file path=ppt/charts/_rels/chartEx28.xml.rels><?xml version="1.0" encoding="UTF-8" standalone="yes"?>
<Relationships xmlns="http://schemas.openxmlformats.org/package/2006/relationships"><Relationship Id="rId3" Type="http://schemas.microsoft.com/office/2011/relationships/chartColorStyle" Target="colors28.xml"/><Relationship Id="rId2" Type="http://schemas.microsoft.com/office/2011/relationships/chartStyle" Target="style28.xml"/><Relationship Id="rId1" Type="http://schemas.openxmlformats.org/officeDocument/2006/relationships/package" Target="../embeddings/Microsoft_Excel_Worksheet27.xlsx"/></Relationships>
</file>

<file path=ppt/charts/_rels/chartEx29.xml.rels><?xml version="1.0" encoding="UTF-8" standalone="yes"?>
<Relationships xmlns="http://schemas.openxmlformats.org/package/2006/relationships"><Relationship Id="rId3" Type="http://schemas.microsoft.com/office/2011/relationships/chartColorStyle" Target="colors29.xml"/><Relationship Id="rId2" Type="http://schemas.microsoft.com/office/2011/relationships/chartStyle" Target="style29.xml"/><Relationship Id="rId1" Type="http://schemas.openxmlformats.org/officeDocument/2006/relationships/package" Target="../embeddings/Microsoft_Excel_Worksheet28.xlsx"/></Relationships>
</file>

<file path=ppt/charts/_rels/chartEx3.xml.rels><?xml version="1.0" encoding="UTF-8" standalone="yes"?>
<Relationships xmlns="http://schemas.openxmlformats.org/package/2006/relationships"><Relationship Id="rId3" Type="http://schemas.microsoft.com/office/2011/relationships/chartColorStyle" Target="colors3.xml"/><Relationship Id="rId2" Type="http://schemas.microsoft.com/office/2011/relationships/chartStyle" Target="style3.xml"/><Relationship Id="rId1" Type="http://schemas.openxmlformats.org/officeDocument/2006/relationships/package" Target="../embeddings/Microsoft_Excel_Worksheet2.xlsx"/></Relationships>
</file>

<file path=ppt/charts/_rels/chartEx30.xml.rels><?xml version="1.0" encoding="UTF-8" standalone="yes"?>
<Relationships xmlns="http://schemas.openxmlformats.org/package/2006/relationships"><Relationship Id="rId3" Type="http://schemas.microsoft.com/office/2011/relationships/chartColorStyle" Target="colors30.xml"/><Relationship Id="rId2" Type="http://schemas.microsoft.com/office/2011/relationships/chartStyle" Target="style30.xml"/><Relationship Id="rId1" Type="http://schemas.openxmlformats.org/officeDocument/2006/relationships/package" Target="../embeddings/Microsoft_Excel_Worksheet29.xlsx"/></Relationships>
</file>

<file path=ppt/charts/_rels/chartEx31.xml.rels><?xml version="1.0" encoding="UTF-8" standalone="yes"?>
<Relationships xmlns="http://schemas.openxmlformats.org/package/2006/relationships"><Relationship Id="rId3" Type="http://schemas.microsoft.com/office/2011/relationships/chartColorStyle" Target="colors31.xml"/><Relationship Id="rId2" Type="http://schemas.microsoft.com/office/2011/relationships/chartStyle" Target="style31.xml"/><Relationship Id="rId1" Type="http://schemas.openxmlformats.org/officeDocument/2006/relationships/package" Target="../embeddings/Microsoft_Excel_Worksheet30.xlsx"/></Relationships>
</file>

<file path=ppt/charts/_rels/chartEx32.xml.rels><?xml version="1.0" encoding="UTF-8" standalone="yes"?>
<Relationships xmlns="http://schemas.openxmlformats.org/package/2006/relationships"><Relationship Id="rId3" Type="http://schemas.microsoft.com/office/2011/relationships/chartColorStyle" Target="colors32.xml"/><Relationship Id="rId2" Type="http://schemas.microsoft.com/office/2011/relationships/chartStyle" Target="style32.xml"/><Relationship Id="rId1" Type="http://schemas.openxmlformats.org/officeDocument/2006/relationships/package" Target="../embeddings/Microsoft_Excel_Worksheet31.xlsx"/></Relationships>
</file>

<file path=ppt/charts/_rels/chartEx33.xml.rels><?xml version="1.0" encoding="UTF-8" standalone="yes"?>
<Relationships xmlns="http://schemas.openxmlformats.org/package/2006/relationships"><Relationship Id="rId3" Type="http://schemas.microsoft.com/office/2011/relationships/chartColorStyle" Target="colors33.xml"/><Relationship Id="rId2" Type="http://schemas.microsoft.com/office/2011/relationships/chartStyle" Target="style33.xml"/><Relationship Id="rId1" Type="http://schemas.openxmlformats.org/officeDocument/2006/relationships/package" Target="../embeddings/Microsoft_Excel_Worksheet32.xlsx"/></Relationships>
</file>

<file path=ppt/charts/_rels/chartEx34.xml.rels><?xml version="1.0" encoding="UTF-8" standalone="yes"?>
<Relationships xmlns="http://schemas.openxmlformats.org/package/2006/relationships"><Relationship Id="rId3" Type="http://schemas.microsoft.com/office/2011/relationships/chartColorStyle" Target="colors34.xml"/><Relationship Id="rId2" Type="http://schemas.microsoft.com/office/2011/relationships/chartStyle" Target="style34.xml"/><Relationship Id="rId1" Type="http://schemas.openxmlformats.org/officeDocument/2006/relationships/package" Target="../embeddings/Microsoft_Excel_Worksheet33.xlsx"/></Relationships>
</file>

<file path=ppt/charts/_rels/chartEx35.xml.rels><?xml version="1.0" encoding="UTF-8" standalone="yes"?>
<Relationships xmlns="http://schemas.openxmlformats.org/package/2006/relationships"><Relationship Id="rId3" Type="http://schemas.microsoft.com/office/2011/relationships/chartColorStyle" Target="colors35.xml"/><Relationship Id="rId2" Type="http://schemas.microsoft.com/office/2011/relationships/chartStyle" Target="style35.xml"/><Relationship Id="rId1" Type="http://schemas.openxmlformats.org/officeDocument/2006/relationships/package" Target="../embeddings/Microsoft_Excel_Worksheet34.xlsx"/></Relationships>
</file>

<file path=ppt/charts/_rels/chartEx36.xml.rels><?xml version="1.0" encoding="UTF-8" standalone="yes"?>
<Relationships xmlns="http://schemas.openxmlformats.org/package/2006/relationships"><Relationship Id="rId3" Type="http://schemas.microsoft.com/office/2011/relationships/chartColorStyle" Target="colors36.xml"/><Relationship Id="rId2" Type="http://schemas.microsoft.com/office/2011/relationships/chartStyle" Target="style36.xml"/><Relationship Id="rId1" Type="http://schemas.openxmlformats.org/officeDocument/2006/relationships/package" Target="../embeddings/Microsoft_Excel_Worksheet35.xlsx"/></Relationships>
</file>

<file path=ppt/charts/_rels/chartEx37.xml.rels><?xml version="1.0" encoding="UTF-8" standalone="yes"?>
<Relationships xmlns="http://schemas.openxmlformats.org/package/2006/relationships"><Relationship Id="rId3" Type="http://schemas.microsoft.com/office/2011/relationships/chartColorStyle" Target="colors37.xml"/><Relationship Id="rId2" Type="http://schemas.microsoft.com/office/2011/relationships/chartStyle" Target="style37.xml"/><Relationship Id="rId1" Type="http://schemas.openxmlformats.org/officeDocument/2006/relationships/package" Target="../embeddings/Microsoft_Excel_Worksheet36.xlsx"/></Relationships>
</file>

<file path=ppt/charts/_rels/chartEx38.xml.rels><?xml version="1.0" encoding="UTF-8" standalone="yes"?>
<Relationships xmlns="http://schemas.openxmlformats.org/package/2006/relationships"><Relationship Id="rId3" Type="http://schemas.microsoft.com/office/2011/relationships/chartColorStyle" Target="colors38.xml"/><Relationship Id="rId2" Type="http://schemas.microsoft.com/office/2011/relationships/chartStyle" Target="style38.xml"/><Relationship Id="rId1" Type="http://schemas.openxmlformats.org/officeDocument/2006/relationships/package" Target="../embeddings/Microsoft_Excel_Worksheet37.xlsx"/></Relationships>
</file>

<file path=ppt/charts/_rels/chartEx39.xml.rels><?xml version="1.0" encoding="UTF-8" standalone="yes"?>
<Relationships xmlns="http://schemas.openxmlformats.org/package/2006/relationships"><Relationship Id="rId3" Type="http://schemas.microsoft.com/office/2011/relationships/chartColorStyle" Target="colors39.xml"/><Relationship Id="rId2" Type="http://schemas.microsoft.com/office/2011/relationships/chartStyle" Target="style39.xml"/><Relationship Id="rId1" Type="http://schemas.openxmlformats.org/officeDocument/2006/relationships/package" Target="../embeddings/Microsoft_Excel_Worksheet38.xlsx"/></Relationships>
</file>

<file path=ppt/charts/_rels/chartEx4.xml.rels><?xml version="1.0" encoding="UTF-8" standalone="yes"?>
<Relationships xmlns="http://schemas.openxmlformats.org/package/2006/relationships"><Relationship Id="rId3" Type="http://schemas.microsoft.com/office/2011/relationships/chartColorStyle" Target="colors4.xml"/><Relationship Id="rId2" Type="http://schemas.microsoft.com/office/2011/relationships/chartStyle" Target="style4.xml"/><Relationship Id="rId1" Type="http://schemas.openxmlformats.org/officeDocument/2006/relationships/package" Target="../embeddings/Microsoft_Excel_Worksheet3.xlsx"/></Relationships>
</file>

<file path=ppt/charts/_rels/chartEx40.xml.rels><?xml version="1.0" encoding="UTF-8" standalone="yes"?>
<Relationships xmlns="http://schemas.openxmlformats.org/package/2006/relationships"><Relationship Id="rId3" Type="http://schemas.microsoft.com/office/2011/relationships/chartColorStyle" Target="colors40.xml"/><Relationship Id="rId2" Type="http://schemas.microsoft.com/office/2011/relationships/chartStyle" Target="style40.xml"/><Relationship Id="rId1" Type="http://schemas.openxmlformats.org/officeDocument/2006/relationships/package" Target="../embeddings/Microsoft_Excel_Worksheet39.xlsx"/></Relationships>
</file>

<file path=ppt/charts/_rels/chartEx41.xml.rels><?xml version="1.0" encoding="UTF-8" standalone="yes"?>
<Relationships xmlns="http://schemas.openxmlformats.org/package/2006/relationships"><Relationship Id="rId3" Type="http://schemas.microsoft.com/office/2011/relationships/chartColorStyle" Target="colors41.xml"/><Relationship Id="rId2" Type="http://schemas.microsoft.com/office/2011/relationships/chartStyle" Target="style41.xml"/><Relationship Id="rId1" Type="http://schemas.openxmlformats.org/officeDocument/2006/relationships/package" Target="../embeddings/Microsoft_Excel_Worksheet40.xlsx"/></Relationships>
</file>

<file path=ppt/charts/_rels/chartEx5.xml.rels><?xml version="1.0" encoding="UTF-8" standalone="yes"?>
<Relationships xmlns="http://schemas.openxmlformats.org/package/2006/relationships"><Relationship Id="rId3" Type="http://schemas.microsoft.com/office/2011/relationships/chartColorStyle" Target="colors5.xml"/><Relationship Id="rId2" Type="http://schemas.microsoft.com/office/2011/relationships/chartStyle" Target="style5.xml"/><Relationship Id="rId1" Type="http://schemas.openxmlformats.org/officeDocument/2006/relationships/package" Target="../embeddings/Microsoft_Excel_Worksheet4.xlsx"/></Relationships>
</file>

<file path=ppt/charts/_rels/chartEx6.xml.rels><?xml version="1.0" encoding="UTF-8" standalone="yes"?>
<Relationships xmlns="http://schemas.openxmlformats.org/package/2006/relationships"><Relationship Id="rId3" Type="http://schemas.microsoft.com/office/2011/relationships/chartColorStyle" Target="colors6.xml"/><Relationship Id="rId2" Type="http://schemas.microsoft.com/office/2011/relationships/chartStyle" Target="style6.xml"/><Relationship Id="rId1" Type="http://schemas.openxmlformats.org/officeDocument/2006/relationships/package" Target="../embeddings/Microsoft_Excel_Worksheet5.xlsx"/></Relationships>
</file>

<file path=ppt/charts/_rels/chartEx7.xml.rels><?xml version="1.0" encoding="UTF-8" standalone="yes"?>
<Relationships xmlns="http://schemas.openxmlformats.org/package/2006/relationships"><Relationship Id="rId3" Type="http://schemas.microsoft.com/office/2011/relationships/chartColorStyle" Target="colors7.xml"/><Relationship Id="rId2" Type="http://schemas.microsoft.com/office/2011/relationships/chartStyle" Target="style7.xml"/><Relationship Id="rId1" Type="http://schemas.openxmlformats.org/officeDocument/2006/relationships/package" Target="../embeddings/Microsoft_Excel_Worksheet6.xlsx"/></Relationships>
</file>

<file path=ppt/charts/_rels/chartEx8.xml.rels><?xml version="1.0" encoding="UTF-8" standalone="yes"?>
<Relationships xmlns="http://schemas.openxmlformats.org/package/2006/relationships"><Relationship Id="rId3" Type="http://schemas.microsoft.com/office/2011/relationships/chartColorStyle" Target="colors8.xml"/><Relationship Id="rId2" Type="http://schemas.microsoft.com/office/2011/relationships/chartStyle" Target="style8.xml"/><Relationship Id="rId1" Type="http://schemas.openxmlformats.org/officeDocument/2006/relationships/package" Target="../embeddings/Microsoft_Excel_Worksheet7.xlsx"/></Relationships>
</file>

<file path=ppt/charts/_rels/chartEx9.xml.rels><?xml version="1.0" encoding="UTF-8" standalone="yes"?>
<Relationships xmlns="http://schemas.openxmlformats.org/package/2006/relationships"><Relationship Id="rId3" Type="http://schemas.microsoft.com/office/2011/relationships/chartColorStyle" Target="colors9.xml"/><Relationship Id="rId2" Type="http://schemas.microsoft.com/office/2011/relationships/chartStyle" Target="style9.xml"/><Relationship Id="rId1" Type="http://schemas.openxmlformats.org/officeDocument/2006/relationships/package" Target="../embeddings/Microsoft_Excel_Worksheet8.xlsx"/></Relationships>
</file>

<file path=ppt/charts/chartEx1.xml><?xml version="1.0" encoding="utf-8"?>
<cx:chartSpace xmlns:a="http://schemas.openxmlformats.org/drawingml/2006/main" xmlns:r="http://schemas.openxmlformats.org/officeDocument/2006/relationships" xmlns:cx="http://schemas.microsoft.com/office/drawing/2014/chartex">
  <cx:chartData>
    <cx:externalData r:id="rId1" cx:autoUpdate="0"/>
    <cx:data id="0">
      <cx:strDim type="cat">
        <cx:f>Sheet1!$A$2:$A$16</cx:f>
        <cx:lvl ptCount="15">
          <cx:pt idx="0">استهلاك الطاقة</cx:pt>
          <cx:pt idx="1">تنظيم الاراضي</cx:pt>
          <cx:pt idx="2">مصادر المياه</cx:pt>
          <cx:pt idx="3">المياه </cx:pt>
          <cx:pt idx="4">التوظيف</cx:pt>
          <cx:pt idx="5">الامن</cx:pt>
          <cx:pt idx="6">ادارة المخاطر و الازمات </cx:pt>
          <cx:pt idx="7">الصحة</cx:pt>
          <cx:pt idx="8">النقل</cx:pt>
          <cx:pt idx="9">التغير المناخي</cx:pt>
          <cx:pt idx="10">التعليم </cx:pt>
          <cx:pt idx="11">الصحة </cx:pt>
          <cx:pt idx="12">الحوكمة </cx:pt>
          <cx:pt idx="13">السكان</cx:pt>
          <cx:pt idx="14">المياه </cx:pt>
        </cx:lvl>
      </cx:strDim>
      <cx:numDim type="size">
        <cx:f>Sheet1!$B$2:$B$16</cx:f>
        <cx:lvl ptCount="15" formatCode="General">
          <cx:pt idx="0">0.10000000000000001</cx:pt>
          <cx:pt idx="1">0.10000000000000001</cx:pt>
          <cx:pt idx="2">0.10000000000000001</cx:pt>
          <cx:pt idx="3">0.10000000000000001</cx:pt>
          <cx:pt idx="4">0.10000000000000001</cx:pt>
          <cx:pt idx="5">0.10000000000000001</cx:pt>
          <cx:pt idx="6">0.10000000000000001</cx:pt>
          <cx:pt idx="7">0.10000000000000001</cx:pt>
          <cx:pt idx="8">0.10000000000000001</cx:pt>
          <cx:pt idx="9">0.10000000000000001</cx:pt>
          <cx:pt idx="10">0.10000000000000001</cx:pt>
          <cx:pt idx="11">0.10000000000000001</cx:pt>
          <cx:pt idx="12">0.10000000000000001</cx:pt>
          <cx:pt idx="13">0.10000000000000001</cx:pt>
          <cx:pt idx="14">0.10000000000000001</cx:pt>
        </cx:lvl>
      </cx:numDim>
    </cx:data>
  </cx:chartData>
  <cx:chart>
    <cx:title pos="t" align="ctr" overlay="0">
      <cx:tx>
        <cx:txData>
          <cx:v/>
        </cx:txData>
      </cx:tx>
      <cx:txPr>
        <a:bodyPr rot="0" spcFirstLastPara="1" vertOverflow="ellipsis" vert="horz" wrap="square" lIns="38100" tIns="19050" rIns="38100" bIns="19050" anchor="ctr" anchorCtr="1" compatLnSpc="0"/>
        <a:lstStyle/>
        <a:p>
          <a:pPr algn="ctr" rtl="0">
            <a:defRPr sz="1862" b="0" i="0" u="none" strike="noStrike" kern="1200" spc="0" baseline="0">
              <a:solidFill>
                <a:prstClr val="black">
                  <a:lumMod val="65000"/>
                  <a:lumOff val="35000"/>
                </a:prstClr>
              </a:solidFill>
              <a:latin typeface="+mn-lt"/>
              <a:ea typeface="+mn-ea"/>
              <a:cs typeface="+mn-cs"/>
            </a:defRPr>
          </a:pPr>
          <a:endParaRPr kumimoji="0" lang="ar-JO" sz="1862" b="0" i="0" u="none" strike="noStrike" kern="1200" cap="none" spc="0" normalizeH="0" baseline="0" noProof="0" dirty="0">
            <a:ln>
              <a:noFill/>
            </a:ln>
            <a:solidFill>
              <a:prstClr val="black">
                <a:lumMod val="65000"/>
                <a:lumOff val="35000"/>
              </a:prstClr>
            </a:solidFill>
            <a:effectLst/>
            <a:uLnTx/>
            <a:uFillTx/>
            <a:latin typeface="Calibri" panose="020F0502020204030204"/>
            <a:cs typeface="Arial" panose="020B0604020202020204" pitchFamily="34" charset="0"/>
          </a:endParaRPr>
        </a:p>
      </cx:txPr>
    </cx:title>
    <cx:plotArea>
      <cx:plotAreaRegion>
        <cx:series layoutId="sunburst" uniqueId="{FBD23247-B7EE-49AC-91F1-5C1170C00C34}">
          <cx:tx>
            <cx:txData>
              <cx:f>Sheet1!$B$1</cx:f>
              <cx:v>معايير الخطة المستدامة</cx:v>
            </cx:txData>
          </cx:tx>
          <cx:dataLabels pos="ctr">
            <cx:txPr>
              <a:bodyPr spcFirstLastPara="1" vertOverflow="ellipsis" horzOverflow="overflow" wrap="square" lIns="0" tIns="0" rIns="0" bIns="0" anchor="ctr" anchorCtr="1"/>
              <a:lstStyle/>
              <a:p>
                <a:pPr algn="ctr" rtl="0">
                  <a:defRPr sz="800">
                    <a:latin typeface="AmmanV3 Sans Bold" panose="02000000000000000000" pitchFamily="50" charset="-78"/>
                    <a:ea typeface="AmmanV3 Sans Bold" panose="02000000000000000000" pitchFamily="50" charset="-78"/>
                    <a:cs typeface="AmmanV3 Sans Bold" panose="02000000000000000000" pitchFamily="50" charset="-78"/>
                  </a:defRPr>
                </a:pPr>
                <a:endParaRPr lang="en-US" sz="800" b="0" i="0" u="none" strike="noStrike" baseline="0">
                  <a:solidFill>
                    <a:prstClr val="black">
                      <a:lumMod val="50000"/>
                      <a:lumOff val="50000"/>
                    </a:prstClr>
                  </a:solidFill>
                  <a:latin typeface="AmmanV3 Sans Bold" panose="02000000000000000000" pitchFamily="50" charset="-78"/>
                  <a:cs typeface="AmmanV3 Sans Bold" panose="02000000000000000000" pitchFamily="50" charset="-78"/>
                </a:endParaRPr>
              </a:p>
            </cx:txPr>
            <cx:visibility seriesName="0" categoryName="1" value="0"/>
          </cx:dataLabels>
          <cx:dataId val="0"/>
        </cx:series>
      </cx:plotAreaRegion>
    </cx:plotArea>
  </cx:chart>
  <cx:spPr>
    <a:noFill/>
  </cx:spPr>
</cx:chartSpace>
</file>

<file path=ppt/charts/chartEx10.xml><?xml version="1.0" encoding="utf-8"?>
<cx:chartSpace xmlns:a="http://schemas.openxmlformats.org/drawingml/2006/main" xmlns:r="http://schemas.openxmlformats.org/officeDocument/2006/relationships" xmlns:cx="http://schemas.microsoft.com/office/drawing/2014/chartex">
  <cx:chartData>
    <cx:externalData r:id="rId1" cx:autoUpdate="0"/>
    <cx:data id="0">
      <cx:strDim type="cat">
        <cx:f>Sheet1!$A$2:$A$16</cx:f>
        <cx:lvl ptCount="15">
          <cx:pt idx="0">استهلاك الطاقة</cx:pt>
          <cx:pt idx="1">تنظيم الاراضي</cx:pt>
          <cx:pt idx="2">مصادر المياه</cx:pt>
          <cx:pt idx="3">المياه </cx:pt>
          <cx:pt idx="4">التوظيف</cx:pt>
          <cx:pt idx="5">الامن</cx:pt>
          <cx:pt idx="6">ادارة المخاطر و الازمات </cx:pt>
          <cx:pt idx="7">الصحة</cx:pt>
          <cx:pt idx="8">النقل</cx:pt>
          <cx:pt idx="9">التغير المناخي</cx:pt>
          <cx:pt idx="10">التعليم </cx:pt>
          <cx:pt idx="11">الصحة </cx:pt>
          <cx:pt idx="12">الحوكمة </cx:pt>
          <cx:pt idx="13">السكان</cx:pt>
          <cx:pt idx="14">المياه </cx:pt>
        </cx:lvl>
      </cx:strDim>
      <cx:numDim type="size">
        <cx:f>Sheet1!$B$2:$B$16</cx:f>
        <cx:lvl ptCount="15" formatCode="General">
          <cx:pt idx="0">0.10000000000000001</cx:pt>
          <cx:pt idx="1">0.10000000000000001</cx:pt>
          <cx:pt idx="2">0.10000000000000001</cx:pt>
          <cx:pt idx="3">0.10000000000000001</cx:pt>
          <cx:pt idx="4">0.10000000000000001</cx:pt>
          <cx:pt idx="5">0.10000000000000001</cx:pt>
          <cx:pt idx="6">0.10000000000000001</cx:pt>
          <cx:pt idx="7">0.10000000000000001</cx:pt>
          <cx:pt idx="8">0.10000000000000001</cx:pt>
          <cx:pt idx="9">0.10000000000000001</cx:pt>
          <cx:pt idx="10">0.10000000000000001</cx:pt>
          <cx:pt idx="11">0.10000000000000001</cx:pt>
          <cx:pt idx="12">0.10000000000000001</cx:pt>
          <cx:pt idx="13">0.10000000000000001</cx:pt>
          <cx:pt idx="14">0.10000000000000001</cx:pt>
        </cx:lvl>
      </cx:numDim>
    </cx:data>
  </cx:chartData>
  <cx:chart>
    <cx:title pos="t" align="ctr" overlay="0">
      <cx:tx>
        <cx:txData>
          <cx:v/>
        </cx:txData>
      </cx:tx>
      <cx:txPr>
        <a:bodyPr rot="0" spcFirstLastPara="1" vertOverflow="ellipsis" vert="horz" wrap="square" lIns="38100" tIns="19050" rIns="38100" bIns="19050" anchor="ctr" anchorCtr="1" compatLnSpc="0"/>
        <a:lstStyle/>
        <a:p>
          <a:pPr algn="ctr" rtl="0">
            <a:defRPr sz="1862" b="0" i="0" u="none" strike="noStrike" kern="1200" spc="0" baseline="0">
              <a:solidFill>
                <a:prstClr val="black">
                  <a:lumMod val="65000"/>
                  <a:lumOff val="35000"/>
                </a:prstClr>
              </a:solidFill>
              <a:latin typeface="+mn-lt"/>
              <a:ea typeface="+mn-ea"/>
              <a:cs typeface="+mn-cs"/>
            </a:defRPr>
          </a:pPr>
          <a:endParaRPr kumimoji="0" lang="ar-JO" sz="1862" b="0" i="0" u="none" strike="noStrike" kern="1200" cap="none" spc="0" normalizeH="0" baseline="0" noProof="0" dirty="0">
            <a:ln>
              <a:noFill/>
            </a:ln>
            <a:solidFill>
              <a:prstClr val="black">
                <a:lumMod val="65000"/>
                <a:lumOff val="35000"/>
              </a:prstClr>
            </a:solidFill>
            <a:effectLst/>
            <a:uLnTx/>
            <a:uFillTx/>
            <a:latin typeface="Calibri" panose="020F0502020204030204"/>
            <a:cs typeface="Arial" panose="020B0604020202020204" pitchFamily="34" charset="0"/>
          </a:endParaRPr>
        </a:p>
      </cx:txPr>
    </cx:title>
    <cx:plotArea>
      <cx:plotAreaRegion>
        <cx:series layoutId="sunburst" uniqueId="{FBD23247-B7EE-49AC-91F1-5C1170C00C34}">
          <cx:tx>
            <cx:txData>
              <cx:f>Sheet1!$B$1</cx:f>
              <cx:v>معايير الخطة المستدامة</cx:v>
            </cx:txData>
          </cx:tx>
          <cx:dataLabels pos="ctr">
            <cx:txPr>
              <a:bodyPr spcFirstLastPara="1" vertOverflow="ellipsis" horzOverflow="overflow" wrap="square" lIns="0" tIns="0" rIns="0" bIns="0" anchor="ctr" anchorCtr="1"/>
              <a:lstStyle/>
              <a:p>
                <a:pPr algn="ctr" rtl="0">
                  <a:defRPr sz="800">
                    <a:latin typeface="AmmanV3 Sans Bold" panose="02000000000000000000" pitchFamily="50" charset="-78"/>
                    <a:ea typeface="AmmanV3 Sans Bold" panose="02000000000000000000" pitchFamily="50" charset="-78"/>
                    <a:cs typeface="AmmanV3 Sans Bold" panose="02000000000000000000" pitchFamily="50" charset="-78"/>
                  </a:defRPr>
                </a:pPr>
                <a:endParaRPr lang="en-US" sz="800" b="0" i="0" u="none" strike="noStrike" baseline="0">
                  <a:solidFill>
                    <a:prstClr val="black">
                      <a:lumMod val="50000"/>
                      <a:lumOff val="50000"/>
                    </a:prstClr>
                  </a:solidFill>
                  <a:latin typeface="AmmanV3 Sans Bold" panose="02000000000000000000" pitchFamily="50" charset="-78"/>
                  <a:cs typeface="AmmanV3 Sans Bold" panose="02000000000000000000" pitchFamily="50" charset="-78"/>
                </a:endParaRPr>
              </a:p>
            </cx:txPr>
            <cx:visibility seriesName="0" categoryName="1" value="0"/>
          </cx:dataLabels>
          <cx:dataId val="0"/>
        </cx:series>
      </cx:plotAreaRegion>
    </cx:plotArea>
  </cx:chart>
  <cx:spPr>
    <a:noFill/>
  </cx:spPr>
</cx:chartSpace>
</file>

<file path=ppt/charts/chartEx11.xml><?xml version="1.0" encoding="utf-8"?>
<cx:chartSpace xmlns:a="http://schemas.openxmlformats.org/drawingml/2006/main" xmlns:r="http://schemas.openxmlformats.org/officeDocument/2006/relationships" xmlns:cx="http://schemas.microsoft.com/office/drawing/2014/chartex">
  <cx:chartData>
    <cx:externalData r:id="rId1" cx:autoUpdate="0"/>
    <cx:data id="0">
      <cx:strDim type="cat">
        <cx:f>Sheet1!$A$2:$A$16</cx:f>
        <cx:lvl ptCount="15">
          <cx:pt idx="0">استهلاك الطاقة</cx:pt>
          <cx:pt idx="1">تنظيم الاراضي</cx:pt>
          <cx:pt idx="2">مصادر المياه</cx:pt>
          <cx:pt idx="3">المياه </cx:pt>
          <cx:pt idx="4">التوظيف</cx:pt>
          <cx:pt idx="5">الامن</cx:pt>
          <cx:pt idx="6">ادارة المخاطر و الازمات </cx:pt>
          <cx:pt idx="7">الصحة</cx:pt>
          <cx:pt idx="8">النقل</cx:pt>
          <cx:pt idx="9">التغير المناخي</cx:pt>
          <cx:pt idx="10">التعليم </cx:pt>
          <cx:pt idx="11">الصحة </cx:pt>
          <cx:pt idx="12">الحوكمة </cx:pt>
          <cx:pt idx="13">السكان</cx:pt>
          <cx:pt idx="14">المياه </cx:pt>
        </cx:lvl>
      </cx:strDim>
      <cx:numDim type="size">
        <cx:f>Sheet1!$B$2:$B$16</cx:f>
        <cx:lvl ptCount="15" formatCode="General">
          <cx:pt idx="0">0.10000000000000001</cx:pt>
          <cx:pt idx="1">0.10000000000000001</cx:pt>
          <cx:pt idx="2">0.10000000000000001</cx:pt>
          <cx:pt idx="3">0.10000000000000001</cx:pt>
          <cx:pt idx="4">0.10000000000000001</cx:pt>
          <cx:pt idx="5">0.10000000000000001</cx:pt>
          <cx:pt idx="6">0.10000000000000001</cx:pt>
          <cx:pt idx="7">0.10000000000000001</cx:pt>
          <cx:pt idx="8">0.10000000000000001</cx:pt>
          <cx:pt idx="9">0.10000000000000001</cx:pt>
          <cx:pt idx="10">0.10000000000000001</cx:pt>
          <cx:pt idx="11">0.10000000000000001</cx:pt>
          <cx:pt idx="12">0.10000000000000001</cx:pt>
          <cx:pt idx="13">0.10000000000000001</cx:pt>
          <cx:pt idx="14">0.10000000000000001</cx:pt>
        </cx:lvl>
      </cx:numDim>
    </cx:data>
  </cx:chartData>
  <cx:chart>
    <cx:title pos="t" align="ctr" overlay="0">
      <cx:tx>
        <cx:txData>
          <cx:v/>
        </cx:txData>
      </cx:tx>
      <cx:txPr>
        <a:bodyPr rot="0" spcFirstLastPara="1" vertOverflow="ellipsis" vert="horz" wrap="square" lIns="38100" tIns="19050" rIns="38100" bIns="19050" anchor="ctr" anchorCtr="1" compatLnSpc="0"/>
        <a:lstStyle/>
        <a:p>
          <a:pPr algn="ctr" rtl="0">
            <a:defRPr sz="1862" b="0" i="0" u="none" strike="noStrike" kern="1200" spc="0" baseline="0">
              <a:solidFill>
                <a:prstClr val="black">
                  <a:lumMod val="65000"/>
                  <a:lumOff val="35000"/>
                </a:prstClr>
              </a:solidFill>
              <a:latin typeface="+mn-lt"/>
              <a:ea typeface="+mn-ea"/>
              <a:cs typeface="+mn-cs"/>
            </a:defRPr>
          </a:pPr>
          <a:endParaRPr kumimoji="0" lang="ar-JO" sz="1862" b="0" i="0" u="none" strike="noStrike" kern="1200" cap="none" spc="0" normalizeH="0" baseline="0" noProof="0" dirty="0">
            <a:ln>
              <a:noFill/>
            </a:ln>
            <a:solidFill>
              <a:prstClr val="black">
                <a:lumMod val="65000"/>
                <a:lumOff val="35000"/>
              </a:prstClr>
            </a:solidFill>
            <a:effectLst/>
            <a:uLnTx/>
            <a:uFillTx/>
            <a:latin typeface="Calibri" panose="020F0502020204030204"/>
            <a:cs typeface="Arial" panose="020B0604020202020204" pitchFamily="34" charset="0"/>
          </a:endParaRPr>
        </a:p>
      </cx:txPr>
    </cx:title>
    <cx:plotArea>
      <cx:plotAreaRegion>
        <cx:series layoutId="sunburst" uniqueId="{FBD23247-B7EE-49AC-91F1-5C1170C00C34}">
          <cx:tx>
            <cx:txData>
              <cx:f>Sheet1!$B$1</cx:f>
              <cx:v>معايير الخطة المستدامة</cx:v>
            </cx:txData>
          </cx:tx>
          <cx:dataLabels pos="ctr">
            <cx:txPr>
              <a:bodyPr spcFirstLastPara="1" vertOverflow="ellipsis" horzOverflow="overflow" wrap="square" lIns="0" tIns="0" rIns="0" bIns="0" anchor="ctr" anchorCtr="1"/>
              <a:lstStyle/>
              <a:p>
                <a:pPr algn="ctr" rtl="0">
                  <a:defRPr sz="800">
                    <a:latin typeface="AmmanV3 Sans Bold" panose="02000000000000000000" pitchFamily="50" charset="-78"/>
                    <a:ea typeface="AmmanV3 Sans Bold" panose="02000000000000000000" pitchFamily="50" charset="-78"/>
                    <a:cs typeface="AmmanV3 Sans Bold" panose="02000000000000000000" pitchFamily="50" charset="-78"/>
                  </a:defRPr>
                </a:pPr>
                <a:endParaRPr lang="en-US" sz="800" b="0" i="0" u="none" strike="noStrike" baseline="0">
                  <a:solidFill>
                    <a:prstClr val="black">
                      <a:lumMod val="50000"/>
                      <a:lumOff val="50000"/>
                    </a:prstClr>
                  </a:solidFill>
                  <a:latin typeface="AmmanV3 Sans Bold" panose="02000000000000000000" pitchFamily="50" charset="-78"/>
                  <a:cs typeface="AmmanV3 Sans Bold" panose="02000000000000000000" pitchFamily="50" charset="-78"/>
                </a:endParaRPr>
              </a:p>
            </cx:txPr>
            <cx:visibility seriesName="0" categoryName="1" value="0"/>
          </cx:dataLabels>
          <cx:dataId val="0"/>
        </cx:series>
      </cx:plotAreaRegion>
    </cx:plotArea>
  </cx:chart>
  <cx:spPr>
    <a:noFill/>
  </cx:spPr>
</cx:chartSpace>
</file>

<file path=ppt/charts/chartEx12.xml><?xml version="1.0" encoding="utf-8"?>
<cx:chartSpace xmlns:a="http://schemas.openxmlformats.org/drawingml/2006/main" xmlns:r="http://schemas.openxmlformats.org/officeDocument/2006/relationships" xmlns:cx="http://schemas.microsoft.com/office/drawing/2014/chartex">
  <cx:chartData>
    <cx:externalData r:id="rId1" cx:autoUpdate="0"/>
    <cx:data id="0">
      <cx:strDim type="cat">
        <cx:f>Sheet1!$A$2:$A$16</cx:f>
        <cx:lvl ptCount="15">
          <cx:pt idx="0">استهلاك الطاقة</cx:pt>
          <cx:pt idx="1">تنظيم الاراضي</cx:pt>
          <cx:pt idx="2">مصادر المياه</cx:pt>
          <cx:pt idx="3">المياه </cx:pt>
          <cx:pt idx="4">التوظيف</cx:pt>
          <cx:pt idx="5">الامن</cx:pt>
          <cx:pt idx="6">ادارة المخاطر و الازمات </cx:pt>
          <cx:pt idx="7">الصحة</cx:pt>
          <cx:pt idx="8">النقل</cx:pt>
          <cx:pt idx="9">التغير المناخي</cx:pt>
          <cx:pt idx="10">التعليم </cx:pt>
          <cx:pt idx="11">الصحة </cx:pt>
          <cx:pt idx="12">الحوكمة </cx:pt>
          <cx:pt idx="13">السكان</cx:pt>
          <cx:pt idx="14">المياه </cx:pt>
        </cx:lvl>
      </cx:strDim>
      <cx:numDim type="size">
        <cx:f>Sheet1!$B$2:$B$16</cx:f>
        <cx:lvl ptCount="15" formatCode="General">
          <cx:pt idx="0">0.10000000000000001</cx:pt>
          <cx:pt idx="1">0.10000000000000001</cx:pt>
          <cx:pt idx="2">0.10000000000000001</cx:pt>
          <cx:pt idx="3">0.10000000000000001</cx:pt>
          <cx:pt idx="4">0.10000000000000001</cx:pt>
          <cx:pt idx="5">0.10000000000000001</cx:pt>
          <cx:pt idx="6">0.10000000000000001</cx:pt>
          <cx:pt idx="7">0.10000000000000001</cx:pt>
          <cx:pt idx="8">0.10000000000000001</cx:pt>
          <cx:pt idx="9">0.10000000000000001</cx:pt>
          <cx:pt idx="10">0.10000000000000001</cx:pt>
          <cx:pt idx="11">0.10000000000000001</cx:pt>
          <cx:pt idx="12">0.10000000000000001</cx:pt>
          <cx:pt idx="13">0.10000000000000001</cx:pt>
          <cx:pt idx="14">0.10000000000000001</cx:pt>
        </cx:lvl>
      </cx:numDim>
    </cx:data>
  </cx:chartData>
  <cx:chart>
    <cx:title pos="t" align="ctr" overlay="0">
      <cx:tx>
        <cx:txData>
          <cx:v/>
        </cx:txData>
      </cx:tx>
      <cx:txPr>
        <a:bodyPr rot="0" spcFirstLastPara="1" vertOverflow="ellipsis" vert="horz" wrap="square" lIns="38100" tIns="19050" rIns="38100" bIns="19050" anchor="ctr" anchorCtr="1" compatLnSpc="0"/>
        <a:lstStyle/>
        <a:p>
          <a:pPr algn="ctr" rtl="0">
            <a:defRPr sz="1862" b="0" i="0" u="none" strike="noStrike" kern="1200" spc="0" baseline="0">
              <a:solidFill>
                <a:prstClr val="black">
                  <a:lumMod val="65000"/>
                  <a:lumOff val="35000"/>
                </a:prstClr>
              </a:solidFill>
              <a:latin typeface="+mn-lt"/>
              <a:ea typeface="+mn-ea"/>
              <a:cs typeface="+mn-cs"/>
            </a:defRPr>
          </a:pPr>
          <a:endParaRPr kumimoji="0" lang="ar-JO" sz="1862" b="0" i="0" u="none" strike="noStrike" kern="1200" cap="none" spc="0" normalizeH="0" baseline="0" noProof="0" dirty="0">
            <a:ln>
              <a:noFill/>
            </a:ln>
            <a:solidFill>
              <a:prstClr val="black">
                <a:lumMod val="65000"/>
                <a:lumOff val="35000"/>
              </a:prstClr>
            </a:solidFill>
            <a:effectLst/>
            <a:uLnTx/>
            <a:uFillTx/>
            <a:latin typeface="Calibri" panose="020F0502020204030204"/>
            <a:cs typeface="Arial" panose="020B0604020202020204" pitchFamily="34" charset="0"/>
          </a:endParaRPr>
        </a:p>
      </cx:txPr>
    </cx:title>
    <cx:plotArea>
      <cx:plotAreaRegion>
        <cx:series layoutId="sunburst" uniqueId="{FBD23247-B7EE-49AC-91F1-5C1170C00C34}">
          <cx:tx>
            <cx:txData>
              <cx:f>Sheet1!$B$1</cx:f>
              <cx:v>معايير الخطة المستدامة</cx:v>
            </cx:txData>
          </cx:tx>
          <cx:dataLabels pos="ctr">
            <cx:txPr>
              <a:bodyPr spcFirstLastPara="1" vertOverflow="ellipsis" horzOverflow="overflow" wrap="square" lIns="0" tIns="0" rIns="0" bIns="0" anchor="ctr" anchorCtr="1"/>
              <a:lstStyle/>
              <a:p>
                <a:pPr algn="ctr" rtl="0">
                  <a:defRPr sz="800">
                    <a:latin typeface="AmmanV3 Sans Bold" panose="02000000000000000000" pitchFamily="50" charset="-78"/>
                    <a:ea typeface="AmmanV3 Sans Bold" panose="02000000000000000000" pitchFamily="50" charset="-78"/>
                    <a:cs typeface="AmmanV3 Sans Bold" panose="02000000000000000000" pitchFamily="50" charset="-78"/>
                  </a:defRPr>
                </a:pPr>
                <a:endParaRPr lang="en-US" sz="800" b="0" i="0" u="none" strike="noStrike" baseline="0">
                  <a:solidFill>
                    <a:prstClr val="black">
                      <a:lumMod val="50000"/>
                      <a:lumOff val="50000"/>
                    </a:prstClr>
                  </a:solidFill>
                  <a:latin typeface="AmmanV3 Sans Bold" panose="02000000000000000000" pitchFamily="50" charset="-78"/>
                  <a:cs typeface="AmmanV3 Sans Bold" panose="02000000000000000000" pitchFamily="50" charset="-78"/>
                </a:endParaRPr>
              </a:p>
            </cx:txPr>
            <cx:visibility seriesName="0" categoryName="1" value="0"/>
          </cx:dataLabels>
          <cx:dataId val="0"/>
        </cx:series>
      </cx:plotAreaRegion>
    </cx:plotArea>
  </cx:chart>
  <cx:spPr>
    <a:noFill/>
  </cx:spPr>
</cx:chartSpace>
</file>

<file path=ppt/charts/chartEx13.xml><?xml version="1.0" encoding="utf-8"?>
<cx:chartSpace xmlns:a="http://schemas.openxmlformats.org/drawingml/2006/main" xmlns:r="http://schemas.openxmlformats.org/officeDocument/2006/relationships" xmlns:cx="http://schemas.microsoft.com/office/drawing/2014/chartex">
  <cx:chartData>
    <cx:externalData r:id="rId1" cx:autoUpdate="0"/>
    <cx:data id="0">
      <cx:strDim type="cat">
        <cx:f>Sheet1!$A$2:$A$16</cx:f>
        <cx:lvl ptCount="15">
          <cx:pt idx="0">استهلاك الطاقة</cx:pt>
          <cx:pt idx="1">تنظيم الاراضي</cx:pt>
          <cx:pt idx="2">مصادر المياه</cx:pt>
          <cx:pt idx="3">المياه </cx:pt>
          <cx:pt idx="4">التوظيف</cx:pt>
          <cx:pt idx="5">الامن</cx:pt>
          <cx:pt idx="6">ادارة المخاطر و الازمات </cx:pt>
          <cx:pt idx="7">الصحة</cx:pt>
          <cx:pt idx="8">النقل</cx:pt>
          <cx:pt idx="9">التغير المناخي</cx:pt>
          <cx:pt idx="10">التعليم </cx:pt>
          <cx:pt idx="11">الصحة </cx:pt>
          <cx:pt idx="12">الحوكمة </cx:pt>
          <cx:pt idx="13">السكان</cx:pt>
          <cx:pt idx="14">المياه </cx:pt>
        </cx:lvl>
      </cx:strDim>
      <cx:numDim type="size">
        <cx:f>Sheet1!$B$2:$B$16</cx:f>
        <cx:lvl ptCount="15" formatCode="General">
          <cx:pt idx="0">0.10000000000000001</cx:pt>
          <cx:pt idx="1">0.10000000000000001</cx:pt>
          <cx:pt idx="2">0.10000000000000001</cx:pt>
          <cx:pt idx="3">0.10000000000000001</cx:pt>
          <cx:pt idx="4">0.10000000000000001</cx:pt>
          <cx:pt idx="5">0.10000000000000001</cx:pt>
          <cx:pt idx="6">0.10000000000000001</cx:pt>
          <cx:pt idx="7">0.10000000000000001</cx:pt>
          <cx:pt idx="8">0.10000000000000001</cx:pt>
          <cx:pt idx="9">0.10000000000000001</cx:pt>
          <cx:pt idx="10">0.10000000000000001</cx:pt>
          <cx:pt idx="11">0.10000000000000001</cx:pt>
          <cx:pt idx="12">0.10000000000000001</cx:pt>
          <cx:pt idx="13">0.10000000000000001</cx:pt>
          <cx:pt idx="14">0.10000000000000001</cx:pt>
        </cx:lvl>
      </cx:numDim>
    </cx:data>
  </cx:chartData>
  <cx:chart>
    <cx:title pos="t" align="ctr" overlay="0">
      <cx:tx>
        <cx:txData>
          <cx:v/>
        </cx:txData>
      </cx:tx>
      <cx:txPr>
        <a:bodyPr rot="0" spcFirstLastPara="1" vertOverflow="ellipsis" vert="horz" wrap="square" lIns="38100" tIns="19050" rIns="38100" bIns="19050" anchor="ctr" anchorCtr="1" compatLnSpc="0"/>
        <a:lstStyle/>
        <a:p>
          <a:pPr algn="ctr" rtl="0">
            <a:defRPr sz="1862" b="0" i="0" u="none" strike="noStrike" kern="1200" spc="0" baseline="0">
              <a:solidFill>
                <a:prstClr val="black">
                  <a:lumMod val="65000"/>
                  <a:lumOff val="35000"/>
                </a:prstClr>
              </a:solidFill>
              <a:latin typeface="+mn-lt"/>
              <a:ea typeface="+mn-ea"/>
              <a:cs typeface="+mn-cs"/>
            </a:defRPr>
          </a:pPr>
          <a:endParaRPr kumimoji="0" lang="ar-JO" sz="1862" b="0" i="0" u="none" strike="noStrike" kern="1200" cap="none" spc="0" normalizeH="0" baseline="0" noProof="0" dirty="0">
            <a:ln>
              <a:noFill/>
            </a:ln>
            <a:solidFill>
              <a:prstClr val="black">
                <a:lumMod val="65000"/>
                <a:lumOff val="35000"/>
              </a:prstClr>
            </a:solidFill>
            <a:effectLst/>
            <a:uLnTx/>
            <a:uFillTx/>
            <a:latin typeface="Calibri" panose="020F0502020204030204"/>
            <a:cs typeface="Arial" panose="020B0604020202020204" pitchFamily="34" charset="0"/>
          </a:endParaRPr>
        </a:p>
      </cx:txPr>
    </cx:title>
    <cx:plotArea>
      <cx:plotAreaRegion>
        <cx:series layoutId="sunburst" uniqueId="{FBD23247-B7EE-49AC-91F1-5C1170C00C34}">
          <cx:tx>
            <cx:txData>
              <cx:f>Sheet1!$B$1</cx:f>
              <cx:v>معايير الخطة المستدامة</cx:v>
            </cx:txData>
          </cx:tx>
          <cx:dataLabels pos="ctr">
            <cx:txPr>
              <a:bodyPr spcFirstLastPara="1" vertOverflow="ellipsis" horzOverflow="overflow" wrap="square" lIns="0" tIns="0" rIns="0" bIns="0" anchor="ctr" anchorCtr="1"/>
              <a:lstStyle/>
              <a:p>
                <a:pPr algn="ctr" rtl="0">
                  <a:defRPr sz="800">
                    <a:latin typeface="AmmanV3 Sans Bold" panose="02000000000000000000" pitchFamily="50" charset="-78"/>
                    <a:ea typeface="AmmanV3 Sans Bold" panose="02000000000000000000" pitchFamily="50" charset="-78"/>
                    <a:cs typeface="AmmanV3 Sans Bold" panose="02000000000000000000" pitchFamily="50" charset="-78"/>
                  </a:defRPr>
                </a:pPr>
                <a:endParaRPr lang="en-US" sz="800" b="0" i="0" u="none" strike="noStrike" baseline="0">
                  <a:solidFill>
                    <a:prstClr val="black">
                      <a:lumMod val="50000"/>
                      <a:lumOff val="50000"/>
                    </a:prstClr>
                  </a:solidFill>
                  <a:latin typeface="AmmanV3 Sans Bold" panose="02000000000000000000" pitchFamily="50" charset="-78"/>
                  <a:cs typeface="AmmanV3 Sans Bold" panose="02000000000000000000" pitchFamily="50" charset="-78"/>
                </a:endParaRPr>
              </a:p>
            </cx:txPr>
            <cx:visibility seriesName="0" categoryName="1" value="0"/>
          </cx:dataLabels>
          <cx:dataId val="0"/>
        </cx:series>
      </cx:plotAreaRegion>
    </cx:plotArea>
  </cx:chart>
  <cx:spPr>
    <a:noFill/>
  </cx:spPr>
</cx:chartSpace>
</file>

<file path=ppt/charts/chartEx14.xml><?xml version="1.0" encoding="utf-8"?>
<cx:chartSpace xmlns:a="http://schemas.openxmlformats.org/drawingml/2006/main" xmlns:r="http://schemas.openxmlformats.org/officeDocument/2006/relationships" xmlns:cx="http://schemas.microsoft.com/office/drawing/2014/chartex">
  <cx:chartData>
    <cx:externalData r:id="rId1" cx:autoUpdate="0"/>
    <cx:data id="0">
      <cx:strDim type="cat">
        <cx:f>Sheet1!$A$2:$A$16</cx:f>
        <cx:lvl ptCount="15">
          <cx:pt idx="0">استهلاك الطاقة</cx:pt>
          <cx:pt idx="1">تنظيم الاراضي</cx:pt>
          <cx:pt idx="2">مصادر المياه</cx:pt>
          <cx:pt idx="3">المياه </cx:pt>
          <cx:pt idx="4">التوظيف</cx:pt>
          <cx:pt idx="5">الامن</cx:pt>
          <cx:pt idx="6">ادارة المخاطر و الازمات </cx:pt>
          <cx:pt idx="7">الصحة</cx:pt>
          <cx:pt idx="8">النقل</cx:pt>
          <cx:pt idx="9">التغير المناخي</cx:pt>
          <cx:pt idx="10">التعليم </cx:pt>
          <cx:pt idx="11">الصحة </cx:pt>
          <cx:pt idx="12">الحوكمة </cx:pt>
          <cx:pt idx="13">السكان</cx:pt>
          <cx:pt idx="14">المياه </cx:pt>
        </cx:lvl>
      </cx:strDim>
      <cx:numDim type="size">
        <cx:f>Sheet1!$B$2:$B$16</cx:f>
        <cx:lvl ptCount="15" formatCode="General">
          <cx:pt idx="0">0.10000000000000001</cx:pt>
          <cx:pt idx="1">0.10000000000000001</cx:pt>
          <cx:pt idx="2">0.10000000000000001</cx:pt>
          <cx:pt idx="3">0.10000000000000001</cx:pt>
          <cx:pt idx="4">0.10000000000000001</cx:pt>
          <cx:pt idx="5">0.10000000000000001</cx:pt>
          <cx:pt idx="6">0.10000000000000001</cx:pt>
          <cx:pt idx="7">0.10000000000000001</cx:pt>
          <cx:pt idx="8">0.10000000000000001</cx:pt>
          <cx:pt idx="9">0.10000000000000001</cx:pt>
          <cx:pt idx="10">0.10000000000000001</cx:pt>
          <cx:pt idx="11">0.10000000000000001</cx:pt>
          <cx:pt idx="12">0.10000000000000001</cx:pt>
          <cx:pt idx="13">0.10000000000000001</cx:pt>
          <cx:pt idx="14">0.10000000000000001</cx:pt>
        </cx:lvl>
      </cx:numDim>
    </cx:data>
  </cx:chartData>
  <cx:chart>
    <cx:title pos="t" align="ctr" overlay="0">
      <cx:tx>
        <cx:txData>
          <cx:v/>
        </cx:txData>
      </cx:tx>
      <cx:txPr>
        <a:bodyPr rot="0" spcFirstLastPara="1" vertOverflow="ellipsis" vert="horz" wrap="square" lIns="38100" tIns="19050" rIns="38100" bIns="19050" anchor="ctr" anchorCtr="1" compatLnSpc="0"/>
        <a:lstStyle/>
        <a:p>
          <a:pPr algn="ctr" rtl="0">
            <a:defRPr sz="1862" b="0" i="0" u="none" strike="noStrike" kern="1200" spc="0" baseline="0">
              <a:solidFill>
                <a:prstClr val="black">
                  <a:lumMod val="65000"/>
                  <a:lumOff val="35000"/>
                </a:prstClr>
              </a:solidFill>
              <a:latin typeface="+mn-lt"/>
              <a:ea typeface="+mn-ea"/>
              <a:cs typeface="+mn-cs"/>
            </a:defRPr>
          </a:pPr>
          <a:endParaRPr kumimoji="0" lang="ar-JO" sz="1862" b="0" i="0" u="none" strike="noStrike" kern="1200" cap="none" spc="0" normalizeH="0" baseline="0" noProof="0" dirty="0">
            <a:ln>
              <a:noFill/>
            </a:ln>
            <a:solidFill>
              <a:prstClr val="black">
                <a:lumMod val="65000"/>
                <a:lumOff val="35000"/>
              </a:prstClr>
            </a:solidFill>
            <a:effectLst/>
            <a:uLnTx/>
            <a:uFillTx/>
            <a:latin typeface="Calibri" panose="020F0502020204030204"/>
            <a:cs typeface="Arial" panose="020B0604020202020204" pitchFamily="34" charset="0"/>
          </a:endParaRPr>
        </a:p>
      </cx:txPr>
    </cx:title>
    <cx:plotArea>
      <cx:plotAreaRegion>
        <cx:series layoutId="sunburst" uniqueId="{FBD23247-B7EE-49AC-91F1-5C1170C00C34}">
          <cx:tx>
            <cx:txData>
              <cx:f>Sheet1!$B$1</cx:f>
              <cx:v>معايير الخطة المستدامة</cx:v>
            </cx:txData>
          </cx:tx>
          <cx:dataLabels pos="ctr">
            <cx:txPr>
              <a:bodyPr spcFirstLastPara="1" vertOverflow="ellipsis" horzOverflow="overflow" wrap="square" lIns="0" tIns="0" rIns="0" bIns="0" anchor="ctr" anchorCtr="1"/>
              <a:lstStyle/>
              <a:p>
                <a:pPr algn="ctr" rtl="0">
                  <a:defRPr sz="800">
                    <a:latin typeface="AmmanV3 Sans Bold" panose="02000000000000000000" pitchFamily="50" charset="-78"/>
                    <a:ea typeface="AmmanV3 Sans Bold" panose="02000000000000000000" pitchFamily="50" charset="-78"/>
                    <a:cs typeface="AmmanV3 Sans Bold" panose="02000000000000000000" pitchFamily="50" charset="-78"/>
                  </a:defRPr>
                </a:pPr>
                <a:endParaRPr lang="en-US" sz="800" b="0" i="0" u="none" strike="noStrike" baseline="0">
                  <a:solidFill>
                    <a:prstClr val="black">
                      <a:lumMod val="50000"/>
                      <a:lumOff val="50000"/>
                    </a:prstClr>
                  </a:solidFill>
                  <a:latin typeface="AmmanV3 Sans Bold" panose="02000000000000000000" pitchFamily="50" charset="-78"/>
                  <a:cs typeface="AmmanV3 Sans Bold" panose="02000000000000000000" pitchFamily="50" charset="-78"/>
                </a:endParaRPr>
              </a:p>
            </cx:txPr>
            <cx:visibility seriesName="0" categoryName="1" value="0"/>
          </cx:dataLabels>
          <cx:dataId val="0"/>
        </cx:series>
      </cx:plotAreaRegion>
    </cx:plotArea>
  </cx:chart>
  <cx:spPr>
    <a:noFill/>
  </cx:spPr>
</cx:chartSpace>
</file>

<file path=ppt/charts/chartEx15.xml><?xml version="1.0" encoding="utf-8"?>
<cx:chartSpace xmlns:a="http://schemas.openxmlformats.org/drawingml/2006/main" xmlns:r="http://schemas.openxmlformats.org/officeDocument/2006/relationships" xmlns:cx="http://schemas.microsoft.com/office/drawing/2014/chartex">
  <cx:chartData>
    <cx:externalData r:id="rId1" cx:autoUpdate="0"/>
    <cx:data id="0">
      <cx:strDim type="cat">
        <cx:f>Sheet1!$A$2:$A$16</cx:f>
        <cx:lvl ptCount="15">
          <cx:pt idx="0">استهلاك الطاقة</cx:pt>
          <cx:pt idx="1">تنظيم الاراضي</cx:pt>
          <cx:pt idx="2">مصادر المياه</cx:pt>
          <cx:pt idx="3">المياه </cx:pt>
          <cx:pt idx="4">التوظيف</cx:pt>
          <cx:pt idx="5">الامن</cx:pt>
          <cx:pt idx="6">ادارة المخاطر و الازمات </cx:pt>
          <cx:pt idx="7">الصحة</cx:pt>
          <cx:pt idx="8">النقل</cx:pt>
          <cx:pt idx="9">التغير المناخي</cx:pt>
          <cx:pt idx="10">التعليم </cx:pt>
          <cx:pt idx="11">الصحة </cx:pt>
          <cx:pt idx="12">الحوكمة </cx:pt>
          <cx:pt idx="13">السكان</cx:pt>
          <cx:pt idx="14">المياه </cx:pt>
        </cx:lvl>
      </cx:strDim>
      <cx:numDim type="size">
        <cx:f>Sheet1!$B$2:$B$16</cx:f>
        <cx:lvl ptCount="15" formatCode="General">
          <cx:pt idx="0">0.10000000000000001</cx:pt>
          <cx:pt idx="1">0.10000000000000001</cx:pt>
          <cx:pt idx="2">0.10000000000000001</cx:pt>
          <cx:pt idx="3">0.10000000000000001</cx:pt>
          <cx:pt idx="4">0.10000000000000001</cx:pt>
          <cx:pt idx="5">0.10000000000000001</cx:pt>
          <cx:pt idx="6">0.10000000000000001</cx:pt>
          <cx:pt idx="7">0.10000000000000001</cx:pt>
          <cx:pt idx="8">0.10000000000000001</cx:pt>
          <cx:pt idx="9">0.10000000000000001</cx:pt>
          <cx:pt idx="10">0.10000000000000001</cx:pt>
          <cx:pt idx="11">0.10000000000000001</cx:pt>
          <cx:pt idx="12">0.10000000000000001</cx:pt>
          <cx:pt idx="13">0.10000000000000001</cx:pt>
          <cx:pt idx="14">0.10000000000000001</cx:pt>
        </cx:lvl>
      </cx:numDim>
    </cx:data>
  </cx:chartData>
  <cx:chart>
    <cx:title pos="t" align="ctr" overlay="0">
      <cx:tx>
        <cx:txData>
          <cx:v/>
        </cx:txData>
      </cx:tx>
      <cx:txPr>
        <a:bodyPr rot="0" spcFirstLastPara="1" vertOverflow="ellipsis" vert="horz" wrap="square" lIns="38100" tIns="19050" rIns="38100" bIns="19050" anchor="ctr" anchorCtr="1" compatLnSpc="0"/>
        <a:lstStyle/>
        <a:p>
          <a:pPr algn="ctr" rtl="0">
            <a:defRPr sz="1862" b="0" i="0" u="none" strike="noStrike" kern="1200" spc="0" baseline="0">
              <a:solidFill>
                <a:prstClr val="black">
                  <a:lumMod val="65000"/>
                  <a:lumOff val="35000"/>
                </a:prstClr>
              </a:solidFill>
              <a:latin typeface="+mn-lt"/>
              <a:ea typeface="+mn-ea"/>
              <a:cs typeface="+mn-cs"/>
            </a:defRPr>
          </a:pPr>
          <a:endParaRPr kumimoji="0" lang="ar-JO" sz="1862" b="0" i="0" u="none" strike="noStrike" kern="1200" cap="none" spc="0" normalizeH="0" baseline="0" noProof="0" dirty="0">
            <a:ln>
              <a:noFill/>
            </a:ln>
            <a:solidFill>
              <a:prstClr val="black">
                <a:lumMod val="65000"/>
                <a:lumOff val="35000"/>
              </a:prstClr>
            </a:solidFill>
            <a:effectLst/>
            <a:uLnTx/>
            <a:uFillTx/>
            <a:latin typeface="Calibri" panose="020F0502020204030204"/>
            <a:cs typeface="Arial" panose="020B0604020202020204" pitchFamily="34" charset="0"/>
          </a:endParaRPr>
        </a:p>
      </cx:txPr>
    </cx:title>
    <cx:plotArea>
      <cx:plotAreaRegion>
        <cx:series layoutId="sunburst" uniqueId="{FBD23247-B7EE-49AC-91F1-5C1170C00C34}">
          <cx:tx>
            <cx:txData>
              <cx:f>Sheet1!$B$1</cx:f>
              <cx:v>معايير الخطة المستدامة</cx:v>
            </cx:txData>
          </cx:tx>
          <cx:dataLabels pos="ctr">
            <cx:txPr>
              <a:bodyPr spcFirstLastPara="1" vertOverflow="ellipsis" horzOverflow="overflow" wrap="square" lIns="0" tIns="0" rIns="0" bIns="0" anchor="ctr" anchorCtr="1"/>
              <a:lstStyle/>
              <a:p>
                <a:pPr algn="ctr" rtl="0">
                  <a:defRPr sz="800">
                    <a:latin typeface="AmmanV3 Sans Bold" panose="02000000000000000000" pitchFamily="50" charset="-78"/>
                    <a:ea typeface="AmmanV3 Sans Bold" panose="02000000000000000000" pitchFamily="50" charset="-78"/>
                    <a:cs typeface="AmmanV3 Sans Bold" panose="02000000000000000000" pitchFamily="50" charset="-78"/>
                  </a:defRPr>
                </a:pPr>
                <a:endParaRPr lang="en-US" sz="800" b="0" i="0" u="none" strike="noStrike" baseline="0">
                  <a:solidFill>
                    <a:prstClr val="black">
                      <a:lumMod val="50000"/>
                      <a:lumOff val="50000"/>
                    </a:prstClr>
                  </a:solidFill>
                  <a:latin typeface="AmmanV3 Sans Bold" panose="02000000000000000000" pitchFamily="50" charset="-78"/>
                  <a:cs typeface="AmmanV3 Sans Bold" panose="02000000000000000000" pitchFamily="50" charset="-78"/>
                </a:endParaRPr>
              </a:p>
            </cx:txPr>
            <cx:visibility seriesName="0" categoryName="1" value="0"/>
          </cx:dataLabels>
          <cx:dataId val="0"/>
        </cx:series>
      </cx:plotAreaRegion>
    </cx:plotArea>
  </cx:chart>
  <cx:spPr>
    <a:noFill/>
  </cx:spPr>
</cx:chartSpace>
</file>

<file path=ppt/charts/chartEx16.xml><?xml version="1.0" encoding="utf-8"?>
<cx:chartSpace xmlns:a="http://schemas.openxmlformats.org/drawingml/2006/main" xmlns:r="http://schemas.openxmlformats.org/officeDocument/2006/relationships" xmlns:cx="http://schemas.microsoft.com/office/drawing/2014/chartex">
  <cx:chartData>
    <cx:externalData r:id="rId1" cx:autoUpdate="0"/>
    <cx:data id="0">
      <cx:strDim type="cat">
        <cx:f>Sheet1!$A$2:$A$16</cx:f>
        <cx:lvl ptCount="15">
          <cx:pt idx="0">استهلاك الطاقة</cx:pt>
          <cx:pt idx="1">تنظيم الاراضي</cx:pt>
          <cx:pt idx="2">مصادر المياه</cx:pt>
          <cx:pt idx="3">المياه </cx:pt>
          <cx:pt idx="4">التوظيف</cx:pt>
          <cx:pt idx="5">الامن</cx:pt>
          <cx:pt idx="6">ادارة المخاطر و الازمات </cx:pt>
          <cx:pt idx="7">الصحة</cx:pt>
          <cx:pt idx="8">النقل</cx:pt>
          <cx:pt idx="9">التغير المناخي</cx:pt>
          <cx:pt idx="10">التعليم </cx:pt>
          <cx:pt idx="11">الصحة </cx:pt>
          <cx:pt idx="12">الحوكمة </cx:pt>
          <cx:pt idx="13">السكان</cx:pt>
          <cx:pt idx="14">المياه </cx:pt>
        </cx:lvl>
      </cx:strDim>
      <cx:numDim type="size">
        <cx:f>Sheet1!$B$2:$B$16</cx:f>
        <cx:lvl ptCount="15" formatCode="General">
          <cx:pt idx="0">0.10000000000000001</cx:pt>
          <cx:pt idx="1">0.10000000000000001</cx:pt>
          <cx:pt idx="2">0.10000000000000001</cx:pt>
          <cx:pt idx="3">0.10000000000000001</cx:pt>
          <cx:pt idx="4">0.10000000000000001</cx:pt>
          <cx:pt idx="5">0.10000000000000001</cx:pt>
          <cx:pt idx="6">0.10000000000000001</cx:pt>
          <cx:pt idx="7">0.10000000000000001</cx:pt>
          <cx:pt idx="8">0.10000000000000001</cx:pt>
          <cx:pt idx="9">0.10000000000000001</cx:pt>
          <cx:pt idx="10">0.10000000000000001</cx:pt>
          <cx:pt idx="11">0.10000000000000001</cx:pt>
          <cx:pt idx="12">0.10000000000000001</cx:pt>
          <cx:pt idx="13">0.10000000000000001</cx:pt>
          <cx:pt idx="14">0.10000000000000001</cx:pt>
        </cx:lvl>
      </cx:numDim>
    </cx:data>
  </cx:chartData>
  <cx:chart>
    <cx:title pos="t" align="ctr" overlay="0">
      <cx:tx>
        <cx:txData>
          <cx:v/>
        </cx:txData>
      </cx:tx>
      <cx:txPr>
        <a:bodyPr rot="0" spcFirstLastPara="1" vertOverflow="ellipsis" vert="horz" wrap="square" lIns="38100" tIns="19050" rIns="38100" bIns="19050" anchor="ctr" anchorCtr="1" compatLnSpc="0"/>
        <a:lstStyle/>
        <a:p>
          <a:pPr algn="ctr" rtl="0">
            <a:defRPr sz="1862" b="0" i="0" u="none" strike="noStrike" kern="1200" spc="0" baseline="0">
              <a:solidFill>
                <a:prstClr val="black">
                  <a:lumMod val="65000"/>
                  <a:lumOff val="35000"/>
                </a:prstClr>
              </a:solidFill>
              <a:latin typeface="+mn-lt"/>
              <a:ea typeface="+mn-ea"/>
              <a:cs typeface="+mn-cs"/>
            </a:defRPr>
          </a:pPr>
          <a:endParaRPr kumimoji="0" lang="ar-JO" sz="1862" b="0" i="0" u="none" strike="noStrike" kern="1200" cap="none" spc="0" normalizeH="0" baseline="0" noProof="0" dirty="0">
            <a:ln>
              <a:noFill/>
            </a:ln>
            <a:solidFill>
              <a:prstClr val="black">
                <a:lumMod val="65000"/>
                <a:lumOff val="35000"/>
              </a:prstClr>
            </a:solidFill>
            <a:effectLst/>
            <a:uLnTx/>
            <a:uFillTx/>
            <a:latin typeface="Calibri" panose="020F0502020204030204"/>
            <a:cs typeface="Arial" panose="020B0604020202020204" pitchFamily="34" charset="0"/>
          </a:endParaRPr>
        </a:p>
      </cx:txPr>
    </cx:title>
    <cx:plotArea>
      <cx:plotAreaRegion>
        <cx:series layoutId="sunburst" uniqueId="{FBD23247-B7EE-49AC-91F1-5C1170C00C34}">
          <cx:tx>
            <cx:txData>
              <cx:f>Sheet1!$B$1</cx:f>
              <cx:v>معايير الخطة المستدامة</cx:v>
            </cx:txData>
          </cx:tx>
          <cx:dataLabels pos="ctr">
            <cx:txPr>
              <a:bodyPr spcFirstLastPara="1" vertOverflow="ellipsis" horzOverflow="overflow" wrap="square" lIns="0" tIns="0" rIns="0" bIns="0" anchor="ctr" anchorCtr="1"/>
              <a:lstStyle/>
              <a:p>
                <a:pPr algn="ctr" rtl="0">
                  <a:defRPr sz="800">
                    <a:latin typeface="AmmanV3 Sans Bold" panose="02000000000000000000" pitchFamily="50" charset="-78"/>
                    <a:ea typeface="AmmanV3 Sans Bold" panose="02000000000000000000" pitchFamily="50" charset="-78"/>
                    <a:cs typeface="AmmanV3 Sans Bold" panose="02000000000000000000" pitchFamily="50" charset="-78"/>
                  </a:defRPr>
                </a:pPr>
                <a:endParaRPr lang="en-US" sz="800" b="0" i="0" u="none" strike="noStrike" baseline="0">
                  <a:solidFill>
                    <a:prstClr val="black">
                      <a:lumMod val="50000"/>
                      <a:lumOff val="50000"/>
                    </a:prstClr>
                  </a:solidFill>
                  <a:latin typeface="AmmanV3 Sans Bold" panose="02000000000000000000" pitchFamily="50" charset="-78"/>
                  <a:cs typeface="AmmanV3 Sans Bold" panose="02000000000000000000" pitchFamily="50" charset="-78"/>
                </a:endParaRPr>
              </a:p>
            </cx:txPr>
            <cx:visibility seriesName="0" categoryName="1" value="0"/>
          </cx:dataLabels>
          <cx:dataId val="0"/>
        </cx:series>
      </cx:plotAreaRegion>
    </cx:plotArea>
  </cx:chart>
  <cx:spPr>
    <a:noFill/>
  </cx:spPr>
</cx:chartSpace>
</file>

<file path=ppt/charts/chartEx17.xml><?xml version="1.0" encoding="utf-8"?>
<cx:chartSpace xmlns:a="http://schemas.openxmlformats.org/drawingml/2006/main" xmlns:r="http://schemas.openxmlformats.org/officeDocument/2006/relationships" xmlns:cx="http://schemas.microsoft.com/office/drawing/2014/chartex">
  <cx:chartData>
    <cx:externalData r:id="rId1" cx:autoUpdate="0"/>
    <cx:data id="0">
      <cx:strDim type="cat">
        <cx:f>Sheet1!$A$2:$A$16</cx:f>
        <cx:lvl ptCount="15">
          <cx:pt idx="0">استهلاك الطاقة</cx:pt>
          <cx:pt idx="1">تنظيم الاراضي</cx:pt>
          <cx:pt idx="2">مصادر المياه</cx:pt>
          <cx:pt idx="3">المياه </cx:pt>
          <cx:pt idx="4">التوظيف</cx:pt>
          <cx:pt idx="5">الامن</cx:pt>
          <cx:pt idx="6">ادارة المخاطر و الازمات </cx:pt>
          <cx:pt idx="7">الصحة</cx:pt>
          <cx:pt idx="8">النقل</cx:pt>
          <cx:pt idx="9">التغير المناخي</cx:pt>
          <cx:pt idx="10">التعليم </cx:pt>
          <cx:pt idx="11">الصحة </cx:pt>
          <cx:pt idx="12">الحوكمة </cx:pt>
          <cx:pt idx="13">السكان</cx:pt>
          <cx:pt idx="14">المياه </cx:pt>
        </cx:lvl>
      </cx:strDim>
      <cx:numDim type="size">
        <cx:f>Sheet1!$B$2:$B$16</cx:f>
        <cx:lvl ptCount="15" formatCode="General">
          <cx:pt idx="0">0.10000000000000001</cx:pt>
          <cx:pt idx="1">0.10000000000000001</cx:pt>
          <cx:pt idx="2">0.10000000000000001</cx:pt>
          <cx:pt idx="3">0.10000000000000001</cx:pt>
          <cx:pt idx="4">0.10000000000000001</cx:pt>
          <cx:pt idx="5">0.10000000000000001</cx:pt>
          <cx:pt idx="6">0.10000000000000001</cx:pt>
          <cx:pt idx="7">0.10000000000000001</cx:pt>
          <cx:pt idx="8">0.10000000000000001</cx:pt>
          <cx:pt idx="9">0.10000000000000001</cx:pt>
          <cx:pt idx="10">0.10000000000000001</cx:pt>
          <cx:pt idx="11">0.10000000000000001</cx:pt>
          <cx:pt idx="12">0.10000000000000001</cx:pt>
          <cx:pt idx="13">0.10000000000000001</cx:pt>
          <cx:pt idx="14">0.10000000000000001</cx:pt>
        </cx:lvl>
      </cx:numDim>
    </cx:data>
  </cx:chartData>
  <cx:chart>
    <cx:title pos="t" align="ctr" overlay="0">
      <cx:tx>
        <cx:txData>
          <cx:v/>
        </cx:txData>
      </cx:tx>
      <cx:txPr>
        <a:bodyPr rot="0" spcFirstLastPara="1" vertOverflow="ellipsis" vert="horz" wrap="square" lIns="38100" tIns="19050" rIns="38100" bIns="19050" anchor="ctr" anchorCtr="1" compatLnSpc="0"/>
        <a:lstStyle/>
        <a:p>
          <a:pPr algn="ctr" rtl="0">
            <a:defRPr sz="1862" b="0" i="0" u="none" strike="noStrike" kern="1200" spc="0" baseline="0">
              <a:solidFill>
                <a:prstClr val="black">
                  <a:lumMod val="65000"/>
                  <a:lumOff val="35000"/>
                </a:prstClr>
              </a:solidFill>
              <a:latin typeface="+mn-lt"/>
              <a:ea typeface="+mn-ea"/>
              <a:cs typeface="+mn-cs"/>
            </a:defRPr>
          </a:pPr>
          <a:endParaRPr kumimoji="0" lang="ar-JO" sz="1862" b="0" i="0" u="none" strike="noStrike" kern="1200" cap="none" spc="0" normalizeH="0" baseline="0" noProof="0" dirty="0">
            <a:ln>
              <a:noFill/>
            </a:ln>
            <a:solidFill>
              <a:prstClr val="black">
                <a:lumMod val="65000"/>
                <a:lumOff val="35000"/>
              </a:prstClr>
            </a:solidFill>
            <a:effectLst/>
            <a:uLnTx/>
            <a:uFillTx/>
            <a:latin typeface="Calibri" panose="020F0502020204030204"/>
            <a:cs typeface="Arial" panose="020B0604020202020204" pitchFamily="34" charset="0"/>
          </a:endParaRPr>
        </a:p>
      </cx:txPr>
    </cx:title>
    <cx:plotArea>
      <cx:plotAreaRegion>
        <cx:series layoutId="sunburst" uniqueId="{FBD23247-B7EE-49AC-91F1-5C1170C00C34}">
          <cx:tx>
            <cx:txData>
              <cx:f>Sheet1!$B$1</cx:f>
              <cx:v>معايير الخطة المستدامة</cx:v>
            </cx:txData>
          </cx:tx>
          <cx:dataLabels pos="ctr">
            <cx:txPr>
              <a:bodyPr spcFirstLastPara="1" vertOverflow="ellipsis" horzOverflow="overflow" wrap="square" lIns="0" tIns="0" rIns="0" bIns="0" anchor="ctr" anchorCtr="1"/>
              <a:lstStyle/>
              <a:p>
                <a:pPr algn="ctr" rtl="0">
                  <a:defRPr sz="800">
                    <a:latin typeface="AmmanV3 Sans Bold" panose="02000000000000000000" pitchFamily="50" charset="-78"/>
                    <a:ea typeface="AmmanV3 Sans Bold" panose="02000000000000000000" pitchFamily="50" charset="-78"/>
                    <a:cs typeface="AmmanV3 Sans Bold" panose="02000000000000000000" pitchFamily="50" charset="-78"/>
                  </a:defRPr>
                </a:pPr>
                <a:endParaRPr lang="en-US" sz="800" b="0" i="0" u="none" strike="noStrike" baseline="0">
                  <a:solidFill>
                    <a:prstClr val="black">
                      <a:lumMod val="50000"/>
                      <a:lumOff val="50000"/>
                    </a:prstClr>
                  </a:solidFill>
                  <a:latin typeface="AmmanV3 Sans Bold" panose="02000000000000000000" pitchFamily="50" charset="-78"/>
                  <a:cs typeface="AmmanV3 Sans Bold" panose="02000000000000000000" pitchFamily="50" charset="-78"/>
                </a:endParaRPr>
              </a:p>
            </cx:txPr>
            <cx:visibility seriesName="0" categoryName="1" value="0"/>
          </cx:dataLabels>
          <cx:dataId val="0"/>
        </cx:series>
      </cx:plotAreaRegion>
    </cx:plotArea>
  </cx:chart>
  <cx:spPr>
    <a:noFill/>
  </cx:spPr>
</cx:chartSpace>
</file>

<file path=ppt/charts/chartEx18.xml><?xml version="1.0" encoding="utf-8"?>
<cx:chartSpace xmlns:a="http://schemas.openxmlformats.org/drawingml/2006/main" xmlns:r="http://schemas.openxmlformats.org/officeDocument/2006/relationships" xmlns:cx="http://schemas.microsoft.com/office/drawing/2014/chartex">
  <cx:chartData>
    <cx:externalData r:id="rId1" cx:autoUpdate="0"/>
    <cx:data id="0">
      <cx:strDim type="cat">
        <cx:f>Sheet1!$A$2:$A$16</cx:f>
        <cx:lvl ptCount="15">
          <cx:pt idx="0">استهلاك الطاقة</cx:pt>
          <cx:pt idx="1">تنظيم الاراضي</cx:pt>
          <cx:pt idx="2">مصادر المياه</cx:pt>
          <cx:pt idx="3">المياه </cx:pt>
          <cx:pt idx="4">التوظيف</cx:pt>
          <cx:pt idx="5">الامن</cx:pt>
          <cx:pt idx="6">ادارة المخاطر و الازمات </cx:pt>
          <cx:pt idx="7">الصحة</cx:pt>
          <cx:pt idx="8">النقل</cx:pt>
          <cx:pt idx="9">التغير المناخي</cx:pt>
          <cx:pt idx="10">التعليم </cx:pt>
          <cx:pt idx="11">الصحة </cx:pt>
          <cx:pt idx="12">الحوكمة </cx:pt>
          <cx:pt idx="13">السكان</cx:pt>
          <cx:pt idx="14">المياه </cx:pt>
        </cx:lvl>
      </cx:strDim>
      <cx:numDim type="size">
        <cx:f>Sheet1!$B$2:$B$16</cx:f>
        <cx:lvl ptCount="15" formatCode="General">
          <cx:pt idx="0">0.10000000000000001</cx:pt>
          <cx:pt idx="1">0.10000000000000001</cx:pt>
          <cx:pt idx="2">0.10000000000000001</cx:pt>
          <cx:pt idx="3">0.10000000000000001</cx:pt>
          <cx:pt idx="4">0.10000000000000001</cx:pt>
          <cx:pt idx="5">0.10000000000000001</cx:pt>
          <cx:pt idx="6">0.10000000000000001</cx:pt>
          <cx:pt idx="7">0.10000000000000001</cx:pt>
          <cx:pt idx="8">0.10000000000000001</cx:pt>
          <cx:pt idx="9">0.10000000000000001</cx:pt>
          <cx:pt idx="10">0.10000000000000001</cx:pt>
          <cx:pt idx="11">0.10000000000000001</cx:pt>
          <cx:pt idx="12">0.10000000000000001</cx:pt>
          <cx:pt idx="13">0.10000000000000001</cx:pt>
          <cx:pt idx="14">0.10000000000000001</cx:pt>
        </cx:lvl>
      </cx:numDim>
    </cx:data>
  </cx:chartData>
  <cx:chart>
    <cx:title pos="t" align="ctr" overlay="0">
      <cx:tx>
        <cx:txData>
          <cx:v/>
        </cx:txData>
      </cx:tx>
      <cx:txPr>
        <a:bodyPr rot="0" spcFirstLastPara="1" vertOverflow="ellipsis" vert="horz" wrap="square" lIns="38100" tIns="19050" rIns="38100" bIns="19050" anchor="ctr" anchorCtr="1" compatLnSpc="0"/>
        <a:lstStyle/>
        <a:p>
          <a:pPr algn="ctr" rtl="0">
            <a:defRPr sz="1862" b="0" i="0" u="none" strike="noStrike" kern="1200" spc="0" baseline="0">
              <a:solidFill>
                <a:prstClr val="black">
                  <a:lumMod val="65000"/>
                  <a:lumOff val="35000"/>
                </a:prstClr>
              </a:solidFill>
              <a:latin typeface="+mn-lt"/>
              <a:ea typeface="+mn-ea"/>
              <a:cs typeface="+mn-cs"/>
            </a:defRPr>
          </a:pPr>
          <a:endParaRPr kumimoji="0" lang="ar-JO" sz="1862" b="0" i="0" u="none" strike="noStrike" kern="1200" cap="none" spc="0" normalizeH="0" baseline="0" noProof="0" dirty="0">
            <a:ln>
              <a:noFill/>
            </a:ln>
            <a:solidFill>
              <a:prstClr val="black">
                <a:lumMod val="65000"/>
                <a:lumOff val="35000"/>
              </a:prstClr>
            </a:solidFill>
            <a:effectLst/>
            <a:uLnTx/>
            <a:uFillTx/>
            <a:latin typeface="Calibri" panose="020F0502020204030204"/>
            <a:cs typeface="Arial" panose="020B0604020202020204" pitchFamily="34" charset="0"/>
          </a:endParaRPr>
        </a:p>
      </cx:txPr>
    </cx:title>
    <cx:plotArea>
      <cx:plotAreaRegion>
        <cx:series layoutId="sunburst" uniqueId="{FBD23247-B7EE-49AC-91F1-5C1170C00C34}">
          <cx:tx>
            <cx:txData>
              <cx:f>Sheet1!$B$1</cx:f>
              <cx:v>معايير الخطة المستدامة</cx:v>
            </cx:txData>
          </cx:tx>
          <cx:dataLabels pos="ctr">
            <cx:txPr>
              <a:bodyPr spcFirstLastPara="1" vertOverflow="ellipsis" horzOverflow="overflow" wrap="square" lIns="0" tIns="0" rIns="0" bIns="0" anchor="ctr" anchorCtr="1"/>
              <a:lstStyle/>
              <a:p>
                <a:pPr algn="ctr" rtl="0">
                  <a:defRPr sz="800">
                    <a:latin typeface="AmmanV3 Sans Bold" panose="02000000000000000000" pitchFamily="50" charset="-78"/>
                    <a:ea typeface="AmmanV3 Sans Bold" panose="02000000000000000000" pitchFamily="50" charset="-78"/>
                    <a:cs typeface="AmmanV3 Sans Bold" panose="02000000000000000000" pitchFamily="50" charset="-78"/>
                  </a:defRPr>
                </a:pPr>
                <a:endParaRPr lang="en-US" sz="800" b="0" i="0" u="none" strike="noStrike" baseline="0">
                  <a:solidFill>
                    <a:prstClr val="black">
                      <a:lumMod val="50000"/>
                      <a:lumOff val="50000"/>
                    </a:prstClr>
                  </a:solidFill>
                  <a:latin typeface="AmmanV3 Sans Bold" panose="02000000000000000000" pitchFamily="50" charset="-78"/>
                  <a:cs typeface="AmmanV3 Sans Bold" panose="02000000000000000000" pitchFamily="50" charset="-78"/>
                </a:endParaRPr>
              </a:p>
            </cx:txPr>
            <cx:visibility seriesName="0" categoryName="1" value="0"/>
          </cx:dataLabels>
          <cx:dataId val="0"/>
        </cx:series>
      </cx:plotAreaRegion>
    </cx:plotArea>
  </cx:chart>
  <cx:spPr>
    <a:noFill/>
  </cx:spPr>
</cx:chartSpace>
</file>

<file path=ppt/charts/chartEx19.xml><?xml version="1.0" encoding="utf-8"?>
<cx:chartSpace xmlns:a="http://schemas.openxmlformats.org/drawingml/2006/main" xmlns:r="http://schemas.openxmlformats.org/officeDocument/2006/relationships" xmlns:cx="http://schemas.microsoft.com/office/drawing/2014/chartex">
  <cx:chartData>
    <cx:externalData r:id="rId1" cx:autoUpdate="0"/>
    <cx:data id="0">
      <cx:strDim type="cat">
        <cx:f>Sheet1!$A$2:$A$16</cx:f>
        <cx:lvl ptCount="15">
          <cx:pt idx="0">استهلاك الطاقة</cx:pt>
          <cx:pt idx="1">تنظيم الاراضي</cx:pt>
          <cx:pt idx="2">مصادر المياه</cx:pt>
          <cx:pt idx="3">المياه </cx:pt>
          <cx:pt idx="4">التوظيف</cx:pt>
          <cx:pt idx="5">الامن</cx:pt>
          <cx:pt idx="6">ادارة المخاطر و الازمات </cx:pt>
          <cx:pt idx="7">الصحة</cx:pt>
          <cx:pt idx="8">النقل</cx:pt>
          <cx:pt idx="9">التغير المناخي</cx:pt>
          <cx:pt idx="10">التعليم </cx:pt>
          <cx:pt idx="11">الصحة </cx:pt>
          <cx:pt idx="12">الحوكمة </cx:pt>
          <cx:pt idx="13">السكان</cx:pt>
          <cx:pt idx="14">المياه </cx:pt>
        </cx:lvl>
      </cx:strDim>
      <cx:numDim type="size">
        <cx:f>Sheet1!$B$2:$B$16</cx:f>
        <cx:lvl ptCount="15" formatCode="General">
          <cx:pt idx="0">0.10000000000000001</cx:pt>
          <cx:pt idx="1">0.10000000000000001</cx:pt>
          <cx:pt idx="2">0.10000000000000001</cx:pt>
          <cx:pt idx="3">0.10000000000000001</cx:pt>
          <cx:pt idx="4">0.10000000000000001</cx:pt>
          <cx:pt idx="5">0.10000000000000001</cx:pt>
          <cx:pt idx="6">0.10000000000000001</cx:pt>
          <cx:pt idx="7">0.10000000000000001</cx:pt>
          <cx:pt idx="8">0.10000000000000001</cx:pt>
          <cx:pt idx="9">0.10000000000000001</cx:pt>
          <cx:pt idx="10">0.10000000000000001</cx:pt>
          <cx:pt idx="11">0.10000000000000001</cx:pt>
          <cx:pt idx="12">0.10000000000000001</cx:pt>
          <cx:pt idx="13">0.10000000000000001</cx:pt>
          <cx:pt idx="14">0.10000000000000001</cx:pt>
        </cx:lvl>
      </cx:numDim>
    </cx:data>
  </cx:chartData>
  <cx:chart>
    <cx:title pos="t" align="ctr" overlay="0">
      <cx:tx>
        <cx:txData>
          <cx:v/>
        </cx:txData>
      </cx:tx>
      <cx:txPr>
        <a:bodyPr rot="0" spcFirstLastPara="1" vertOverflow="ellipsis" vert="horz" wrap="square" lIns="38100" tIns="19050" rIns="38100" bIns="19050" anchor="ctr" anchorCtr="1" compatLnSpc="0"/>
        <a:lstStyle/>
        <a:p>
          <a:pPr algn="ctr" rtl="0">
            <a:defRPr sz="1862" b="0" i="0" u="none" strike="noStrike" kern="1200" spc="0" baseline="0">
              <a:solidFill>
                <a:prstClr val="black">
                  <a:lumMod val="65000"/>
                  <a:lumOff val="35000"/>
                </a:prstClr>
              </a:solidFill>
              <a:latin typeface="+mn-lt"/>
              <a:ea typeface="+mn-ea"/>
              <a:cs typeface="+mn-cs"/>
            </a:defRPr>
          </a:pPr>
          <a:endParaRPr kumimoji="0" lang="ar-JO" sz="1862" b="0" i="0" u="none" strike="noStrike" kern="1200" cap="none" spc="0" normalizeH="0" baseline="0" noProof="0" dirty="0">
            <a:ln>
              <a:noFill/>
            </a:ln>
            <a:solidFill>
              <a:prstClr val="black">
                <a:lumMod val="65000"/>
                <a:lumOff val="35000"/>
              </a:prstClr>
            </a:solidFill>
            <a:effectLst/>
            <a:uLnTx/>
            <a:uFillTx/>
            <a:latin typeface="Calibri" panose="020F0502020204030204"/>
            <a:cs typeface="Arial" panose="020B0604020202020204" pitchFamily="34" charset="0"/>
          </a:endParaRPr>
        </a:p>
      </cx:txPr>
    </cx:title>
    <cx:plotArea>
      <cx:plotAreaRegion>
        <cx:series layoutId="sunburst" uniqueId="{FBD23247-B7EE-49AC-91F1-5C1170C00C34}">
          <cx:tx>
            <cx:txData>
              <cx:f>Sheet1!$B$1</cx:f>
              <cx:v>معايير الخطة المستدامة</cx:v>
            </cx:txData>
          </cx:tx>
          <cx:dataLabels pos="ctr">
            <cx:txPr>
              <a:bodyPr spcFirstLastPara="1" vertOverflow="ellipsis" horzOverflow="overflow" wrap="square" lIns="0" tIns="0" rIns="0" bIns="0" anchor="ctr" anchorCtr="1"/>
              <a:lstStyle/>
              <a:p>
                <a:pPr algn="ctr" rtl="0">
                  <a:defRPr sz="800">
                    <a:latin typeface="AmmanV3 Sans Bold" panose="02000000000000000000" pitchFamily="50" charset="-78"/>
                    <a:ea typeface="AmmanV3 Sans Bold" panose="02000000000000000000" pitchFamily="50" charset="-78"/>
                    <a:cs typeface="AmmanV3 Sans Bold" panose="02000000000000000000" pitchFamily="50" charset="-78"/>
                  </a:defRPr>
                </a:pPr>
                <a:endParaRPr lang="en-US" sz="800" b="0" i="0" u="none" strike="noStrike" baseline="0">
                  <a:solidFill>
                    <a:prstClr val="black">
                      <a:lumMod val="50000"/>
                      <a:lumOff val="50000"/>
                    </a:prstClr>
                  </a:solidFill>
                  <a:latin typeface="AmmanV3 Sans Bold" panose="02000000000000000000" pitchFamily="50" charset="-78"/>
                  <a:cs typeface="AmmanV3 Sans Bold" panose="02000000000000000000" pitchFamily="50" charset="-78"/>
                </a:endParaRPr>
              </a:p>
            </cx:txPr>
            <cx:visibility seriesName="0" categoryName="1" value="0"/>
          </cx:dataLabels>
          <cx:dataId val="0"/>
        </cx:series>
      </cx:plotAreaRegion>
    </cx:plotArea>
  </cx:chart>
  <cx:spPr>
    <a:noFill/>
  </cx:spPr>
</cx:chartSpace>
</file>

<file path=ppt/charts/chartEx2.xml><?xml version="1.0" encoding="utf-8"?>
<cx:chartSpace xmlns:a="http://schemas.openxmlformats.org/drawingml/2006/main" xmlns:r="http://schemas.openxmlformats.org/officeDocument/2006/relationships" xmlns:cx="http://schemas.microsoft.com/office/drawing/2014/chartex">
  <cx:chartData>
    <cx:externalData r:id="rId1" cx:autoUpdate="0"/>
    <cx:data id="0">
      <cx:strDim type="cat">
        <cx:f>Sheet1!$A$2:$A$16</cx:f>
        <cx:lvl ptCount="15">
          <cx:pt idx="0">استهلاك الطاقة</cx:pt>
          <cx:pt idx="1">تنظيم الاراضي</cx:pt>
          <cx:pt idx="2">مصادر المياه</cx:pt>
          <cx:pt idx="3">المياه </cx:pt>
          <cx:pt idx="4">التوظيف</cx:pt>
          <cx:pt idx="5">الامن</cx:pt>
          <cx:pt idx="6">ادارة المخاطر و الازمات </cx:pt>
          <cx:pt idx="7">الصحة</cx:pt>
          <cx:pt idx="8">النقل</cx:pt>
          <cx:pt idx="9">التغير المناخي</cx:pt>
          <cx:pt idx="10">التعليم </cx:pt>
          <cx:pt idx="11">الصحة </cx:pt>
          <cx:pt idx="12">الحوكمة </cx:pt>
          <cx:pt idx="13">السكان</cx:pt>
          <cx:pt idx="14">المياه </cx:pt>
        </cx:lvl>
      </cx:strDim>
      <cx:numDim type="size">
        <cx:f>Sheet1!$B$2:$B$16</cx:f>
        <cx:lvl ptCount="15" formatCode="General">
          <cx:pt idx="0">0.10000000000000001</cx:pt>
          <cx:pt idx="1">0.10000000000000001</cx:pt>
          <cx:pt idx="2">0.10000000000000001</cx:pt>
          <cx:pt idx="3">0.10000000000000001</cx:pt>
          <cx:pt idx="4">0.10000000000000001</cx:pt>
          <cx:pt idx="5">0.10000000000000001</cx:pt>
          <cx:pt idx="6">0.10000000000000001</cx:pt>
          <cx:pt idx="7">0.10000000000000001</cx:pt>
          <cx:pt idx="8">0.10000000000000001</cx:pt>
          <cx:pt idx="9">0.10000000000000001</cx:pt>
          <cx:pt idx="10">0.10000000000000001</cx:pt>
          <cx:pt idx="11">0.10000000000000001</cx:pt>
          <cx:pt idx="12">0.10000000000000001</cx:pt>
          <cx:pt idx="13">0.10000000000000001</cx:pt>
          <cx:pt idx="14">0.10000000000000001</cx:pt>
        </cx:lvl>
      </cx:numDim>
    </cx:data>
  </cx:chartData>
  <cx:chart>
    <cx:title pos="t" align="ctr" overlay="0">
      <cx:tx>
        <cx:txData>
          <cx:v/>
        </cx:txData>
      </cx:tx>
      <cx:txPr>
        <a:bodyPr rot="0" spcFirstLastPara="1" vertOverflow="ellipsis" vert="horz" wrap="square" lIns="38100" tIns="19050" rIns="38100" bIns="19050" anchor="ctr" anchorCtr="1" compatLnSpc="0"/>
        <a:lstStyle/>
        <a:p>
          <a:pPr algn="ctr" rtl="0">
            <a:defRPr sz="1862" b="0" i="0" u="none" strike="noStrike" kern="1200" spc="0" baseline="0">
              <a:solidFill>
                <a:prstClr val="black">
                  <a:lumMod val="65000"/>
                  <a:lumOff val="35000"/>
                </a:prstClr>
              </a:solidFill>
              <a:latin typeface="+mn-lt"/>
              <a:ea typeface="+mn-ea"/>
              <a:cs typeface="+mn-cs"/>
            </a:defRPr>
          </a:pPr>
          <a:endParaRPr kumimoji="0" lang="ar-JO" sz="1862" b="0" i="0" u="none" strike="noStrike" kern="1200" cap="none" spc="0" normalizeH="0" baseline="0" noProof="0" dirty="0">
            <a:ln>
              <a:noFill/>
            </a:ln>
            <a:solidFill>
              <a:prstClr val="black">
                <a:lumMod val="65000"/>
                <a:lumOff val="35000"/>
              </a:prstClr>
            </a:solidFill>
            <a:effectLst/>
            <a:uLnTx/>
            <a:uFillTx/>
            <a:latin typeface="Calibri" panose="020F0502020204030204"/>
            <a:cs typeface="Arial" panose="020B0604020202020204" pitchFamily="34" charset="0"/>
          </a:endParaRPr>
        </a:p>
      </cx:txPr>
    </cx:title>
    <cx:plotArea>
      <cx:plotAreaRegion>
        <cx:series layoutId="sunburst" uniqueId="{FBD23247-B7EE-49AC-91F1-5C1170C00C34}">
          <cx:tx>
            <cx:txData>
              <cx:f>Sheet1!$B$1</cx:f>
              <cx:v>معايير الخطة المستدامة</cx:v>
            </cx:txData>
          </cx:tx>
          <cx:dataLabels pos="ctr">
            <cx:txPr>
              <a:bodyPr spcFirstLastPara="1" vertOverflow="ellipsis" horzOverflow="overflow" wrap="square" lIns="0" tIns="0" rIns="0" bIns="0" anchor="ctr" anchorCtr="1"/>
              <a:lstStyle/>
              <a:p>
                <a:pPr algn="ctr" rtl="0">
                  <a:defRPr sz="800">
                    <a:latin typeface="AmmanV3 Sans Bold" panose="02000000000000000000" pitchFamily="50" charset="-78"/>
                    <a:ea typeface="AmmanV3 Sans Bold" panose="02000000000000000000" pitchFamily="50" charset="-78"/>
                    <a:cs typeface="AmmanV3 Sans Bold" panose="02000000000000000000" pitchFamily="50" charset="-78"/>
                  </a:defRPr>
                </a:pPr>
                <a:endParaRPr lang="en-US" sz="800" b="0" i="0" u="none" strike="noStrike" baseline="0">
                  <a:solidFill>
                    <a:prstClr val="black">
                      <a:lumMod val="50000"/>
                      <a:lumOff val="50000"/>
                    </a:prstClr>
                  </a:solidFill>
                  <a:latin typeface="AmmanV3 Sans Bold" panose="02000000000000000000" pitchFamily="50" charset="-78"/>
                  <a:cs typeface="AmmanV3 Sans Bold" panose="02000000000000000000" pitchFamily="50" charset="-78"/>
                </a:endParaRPr>
              </a:p>
            </cx:txPr>
            <cx:visibility seriesName="0" categoryName="1" value="0"/>
          </cx:dataLabels>
          <cx:dataId val="0"/>
        </cx:series>
      </cx:plotAreaRegion>
    </cx:plotArea>
  </cx:chart>
  <cx:spPr>
    <a:noFill/>
  </cx:spPr>
</cx:chartSpace>
</file>

<file path=ppt/charts/chartEx20.xml><?xml version="1.0" encoding="utf-8"?>
<cx:chartSpace xmlns:a="http://schemas.openxmlformats.org/drawingml/2006/main" xmlns:r="http://schemas.openxmlformats.org/officeDocument/2006/relationships" xmlns:cx="http://schemas.microsoft.com/office/drawing/2014/chartex">
  <cx:chartData>
    <cx:externalData r:id="rId1" cx:autoUpdate="0"/>
    <cx:data id="0">
      <cx:strDim type="cat">
        <cx:f>Sheet1!$A$2:$A$16</cx:f>
        <cx:lvl ptCount="15">
          <cx:pt idx="0">استهلاك الطاقة</cx:pt>
          <cx:pt idx="1">تنظيم الاراضي</cx:pt>
          <cx:pt idx="2">مصادر المياه</cx:pt>
          <cx:pt idx="3">المياه </cx:pt>
          <cx:pt idx="4">التوظيف</cx:pt>
          <cx:pt idx="5">الامن</cx:pt>
          <cx:pt idx="6">ادارة المخاطر و الازمات </cx:pt>
          <cx:pt idx="7">الصحة</cx:pt>
          <cx:pt idx="8">النقل</cx:pt>
          <cx:pt idx="9">التغير المناخي</cx:pt>
          <cx:pt idx="10">التعليم </cx:pt>
          <cx:pt idx="11">الصحة </cx:pt>
          <cx:pt idx="12">الحوكمة </cx:pt>
          <cx:pt idx="13">السكان</cx:pt>
          <cx:pt idx="14">المياه </cx:pt>
        </cx:lvl>
      </cx:strDim>
      <cx:numDim type="size">
        <cx:f>Sheet1!$B$2:$B$16</cx:f>
        <cx:lvl ptCount="15" formatCode="General">
          <cx:pt idx="0">0.10000000000000001</cx:pt>
          <cx:pt idx="1">0.10000000000000001</cx:pt>
          <cx:pt idx="2">0.10000000000000001</cx:pt>
          <cx:pt idx="3">0.10000000000000001</cx:pt>
          <cx:pt idx="4">0.10000000000000001</cx:pt>
          <cx:pt idx="5">0.10000000000000001</cx:pt>
          <cx:pt idx="6">0.10000000000000001</cx:pt>
          <cx:pt idx="7">0.10000000000000001</cx:pt>
          <cx:pt idx="8">0.10000000000000001</cx:pt>
          <cx:pt idx="9">0.10000000000000001</cx:pt>
          <cx:pt idx="10">0.10000000000000001</cx:pt>
          <cx:pt idx="11">0.10000000000000001</cx:pt>
          <cx:pt idx="12">0.10000000000000001</cx:pt>
          <cx:pt idx="13">0.10000000000000001</cx:pt>
          <cx:pt idx="14">0.10000000000000001</cx:pt>
        </cx:lvl>
      </cx:numDim>
    </cx:data>
  </cx:chartData>
  <cx:chart>
    <cx:title pos="t" align="ctr" overlay="0">
      <cx:tx>
        <cx:txData>
          <cx:v/>
        </cx:txData>
      </cx:tx>
      <cx:txPr>
        <a:bodyPr rot="0" spcFirstLastPara="1" vertOverflow="ellipsis" vert="horz" wrap="square" lIns="38100" tIns="19050" rIns="38100" bIns="19050" anchor="ctr" anchorCtr="1" compatLnSpc="0"/>
        <a:lstStyle/>
        <a:p>
          <a:pPr algn="ctr" rtl="0">
            <a:defRPr sz="1862" b="0" i="0" u="none" strike="noStrike" kern="1200" spc="0" baseline="0">
              <a:solidFill>
                <a:prstClr val="black">
                  <a:lumMod val="65000"/>
                  <a:lumOff val="35000"/>
                </a:prstClr>
              </a:solidFill>
              <a:latin typeface="+mn-lt"/>
              <a:ea typeface="+mn-ea"/>
              <a:cs typeface="+mn-cs"/>
            </a:defRPr>
          </a:pPr>
          <a:endParaRPr kumimoji="0" lang="ar-JO" sz="1862" b="0" i="0" u="none" strike="noStrike" kern="1200" cap="none" spc="0" normalizeH="0" baseline="0" noProof="0" dirty="0">
            <a:ln>
              <a:noFill/>
            </a:ln>
            <a:solidFill>
              <a:prstClr val="black">
                <a:lumMod val="65000"/>
                <a:lumOff val="35000"/>
              </a:prstClr>
            </a:solidFill>
            <a:effectLst/>
            <a:uLnTx/>
            <a:uFillTx/>
            <a:latin typeface="Calibri" panose="020F0502020204030204"/>
            <a:cs typeface="Arial" panose="020B0604020202020204" pitchFamily="34" charset="0"/>
          </a:endParaRPr>
        </a:p>
      </cx:txPr>
    </cx:title>
    <cx:plotArea>
      <cx:plotAreaRegion>
        <cx:series layoutId="sunburst" uniqueId="{FBD23247-B7EE-49AC-91F1-5C1170C00C34}">
          <cx:tx>
            <cx:txData>
              <cx:f>Sheet1!$B$1</cx:f>
              <cx:v>معايير الخطة المستدامة</cx:v>
            </cx:txData>
          </cx:tx>
          <cx:dataLabels pos="ctr">
            <cx:txPr>
              <a:bodyPr spcFirstLastPara="1" vertOverflow="ellipsis" horzOverflow="overflow" wrap="square" lIns="0" tIns="0" rIns="0" bIns="0" anchor="ctr" anchorCtr="1"/>
              <a:lstStyle/>
              <a:p>
                <a:pPr algn="ctr" rtl="0">
                  <a:defRPr sz="800">
                    <a:latin typeface="AmmanV3 Sans Bold" panose="02000000000000000000" pitchFamily="50" charset="-78"/>
                    <a:ea typeface="AmmanV3 Sans Bold" panose="02000000000000000000" pitchFamily="50" charset="-78"/>
                    <a:cs typeface="AmmanV3 Sans Bold" panose="02000000000000000000" pitchFamily="50" charset="-78"/>
                  </a:defRPr>
                </a:pPr>
                <a:endParaRPr lang="en-US" sz="800" b="0" i="0" u="none" strike="noStrike" baseline="0">
                  <a:solidFill>
                    <a:prstClr val="black">
                      <a:lumMod val="50000"/>
                      <a:lumOff val="50000"/>
                    </a:prstClr>
                  </a:solidFill>
                  <a:latin typeface="AmmanV3 Sans Bold" panose="02000000000000000000" pitchFamily="50" charset="-78"/>
                  <a:cs typeface="AmmanV3 Sans Bold" panose="02000000000000000000" pitchFamily="50" charset="-78"/>
                </a:endParaRPr>
              </a:p>
            </cx:txPr>
            <cx:visibility seriesName="0" categoryName="1" value="0"/>
          </cx:dataLabels>
          <cx:dataId val="0"/>
        </cx:series>
      </cx:plotAreaRegion>
    </cx:plotArea>
  </cx:chart>
  <cx:spPr>
    <a:noFill/>
  </cx:spPr>
</cx:chartSpace>
</file>

<file path=ppt/charts/chartEx21.xml><?xml version="1.0" encoding="utf-8"?>
<cx:chartSpace xmlns:a="http://schemas.openxmlformats.org/drawingml/2006/main" xmlns:r="http://schemas.openxmlformats.org/officeDocument/2006/relationships" xmlns:cx="http://schemas.microsoft.com/office/drawing/2014/chartex">
  <cx:chartData>
    <cx:externalData r:id="rId1" cx:autoUpdate="0"/>
    <cx:data id="0">
      <cx:strDim type="cat">
        <cx:f>Sheet1!$A$2:$A$13</cx:f>
        <cx:lvl ptCount="12">
          <cx:pt idx="0">Electrcity </cx:pt>
          <cx:pt idx="1">Land zoning </cx:pt>
          <cx:pt idx="2">Water </cx:pt>
          <cx:pt idx="3">emplymnet </cx:pt>
          <cx:pt idx="4">security </cx:pt>
          <cx:pt idx="5">DRR </cx:pt>
          <cx:pt idx="6">Health </cx:pt>
          <cx:pt idx="7">Transport </cx:pt>
          <cx:pt idx="8">Climate change </cx:pt>
          <cx:pt idx="9">Education  </cx:pt>
          <cx:pt idx="10">governance </cx:pt>
          <cx:pt idx="11">population </cx:pt>
        </cx:lvl>
      </cx:strDim>
      <cx:numDim type="size">
        <cx:f>Sheet1!$B$2:$B$13</cx:f>
        <cx:lvl ptCount="12" formatCode="General">
          <cx:pt idx="0">0.10000000000000001</cx:pt>
          <cx:pt idx="1">0.10000000000000001</cx:pt>
          <cx:pt idx="2">0.10000000000000001</cx:pt>
          <cx:pt idx="3">0.10000000000000001</cx:pt>
          <cx:pt idx="4">0.10000000000000001</cx:pt>
          <cx:pt idx="5">0.10000000000000001</cx:pt>
          <cx:pt idx="6">0.10000000000000001</cx:pt>
          <cx:pt idx="7">0.10000000000000001</cx:pt>
          <cx:pt idx="8">0.10000000000000001</cx:pt>
          <cx:pt idx="9">0.10000000000000001</cx:pt>
          <cx:pt idx="10">0.10000000000000001</cx:pt>
          <cx:pt idx="11">0.10000000000000001</cx:pt>
        </cx:lvl>
      </cx:numDim>
    </cx:data>
  </cx:chartData>
  <cx:chart>
    <cx:title pos="t" align="ctr" overlay="0">
      <cx:tx>
        <cx:txData>
          <cx:v/>
        </cx:txData>
      </cx:tx>
      <cx:txPr>
        <a:bodyPr rot="0" spcFirstLastPara="1" vertOverflow="ellipsis" vert="horz" wrap="square" lIns="38100" tIns="19050" rIns="38100" bIns="19050" anchor="ctr" anchorCtr="1" compatLnSpc="0"/>
        <a:lstStyle/>
        <a:p>
          <a:pPr algn="ctr" rtl="0">
            <a:defRPr sz="1862" b="0" i="0" u="none" strike="noStrike" kern="1200" spc="0" baseline="0">
              <a:solidFill>
                <a:prstClr val="black">
                  <a:lumMod val="65000"/>
                  <a:lumOff val="35000"/>
                </a:prstClr>
              </a:solidFill>
              <a:latin typeface="+mn-lt"/>
              <a:ea typeface="+mn-ea"/>
              <a:cs typeface="+mn-cs"/>
            </a:defRPr>
          </a:pPr>
          <a:endParaRPr kumimoji="0" lang="ar-JO" sz="1862" b="0" i="0" u="none" strike="noStrike" kern="1200" cap="none" spc="0" normalizeH="0" baseline="0" noProof="0" dirty="0">
            <a:ln>
              <a:noFill/>
            </a:ln>
            <a:solidFill>
              <a:prstClr val="black">
                <a:lumMod val="65000"/>
                <a:lumOff val="35000"/>
              </a:prstClr>
            </a:solidFill>
            <a:effectLst/>
            <a:uLnTx/>
            <a:uFillTx/>
            <a:latin typeface="Calibri" panose="020F0502020204030204"/>
            <a:cs typeface="Arial" panose="020B0604020202020204" pitchFamily="34" charset="0"/>
          </a:endParaRPr>
        </a:p>
      </cx:txPr>
    </cx:title>
    <cx:plotArea>
      <cx:plotAreaRegion>
        <cx:series layoutId="sunburst" uniqueId="{FBD23247-B7EE-49AC-91F1-5C1170C00C34}">
          <cx:tx>
            <cx:txData>
              <cx:f>Sheet1!$B$1</cx:f>
              <cx:v>معايير الخطة المستدامة</cx:v>
            </cx:txData>
          </cx:tx>
          <cx:dataLabels pos="ctr">
            <cx:txPr>
              <a:bodyPr spcFirstLastPara="1" vertOverflow="ellipsis" horzOverflow="overflow" wrap="square" lIns="0" tIns="0" rIns="0" bIns="0" anchor="ctr" anchorCtr="1"/>
              <a:lstStyle/>
              <a:p>
                <a:pPr algn="ctr" rtl="0">
                  <a:defRPr sz="900">
                    <a:solidFill>
                      <a:schemeClr val="tx1"/>
                    </a:solidFill>
                    <a:latin typeface="AmmanV3 Sans Light" panose="02000000000000000000" pitchFamily="50" charset="-78"/>
                    <a:ea typeface="AmmanV3 Sans Light" panose="02000000000000000000" pitchFamily="50" charset="-78"/>
                    <a:cs typeface="AmmanV3 Sans Light" panose="02000000000000000000" pitchFamily="50" charset="-78"/>
                  </a:defRPr>
                </a:pPr>
                <a:endParaRPr lang="en-US" sz="900" b="0" i="0" u="none" strike="noStrike" baseline="0">
                  <a:solidFill>
                    <a:schemeClr val="tx1"/>
                  </a:solidFill>
                  <a:latin typeface="AmmanV3 Sans Light" panose="02000000000000000000" pitchFamily="50" charset="-78"/>
                  <a:cs typeface="AmmanV3 Sans Light" panose="02000000000000000000" pitchFamily="50" charset="-78"/>
                </a:endParaRPr>
              </a:p>
            </cx:txPr>
            <cx:visibility seriesName="0" categoryName="1" value="0"/>
          </cx:dataLabels>
          <cx:dataId val="0"/>
        </cx:series>
      </cx:plotAreaRegion>
    </cx:plotArea>
  </cx:chart>
  <cx:spPr>
    <a:noFill/>
  </cx:spPr>
</cx:chartSpace>
</file>

<file path=ppt/charts/chartEx22.xml><?xml version="1.0" encoding="utf-8"?>
<cx:chartSpace xmlns:a="http://schemas.openxmlformats.org/drawingml/2006/main" xmlns:r="http://schemas.openxmlformats.org/officeDocument/2006/relationships" xmlns:cx="http://schemas.microsoft.com/office/drawing/2014/chartex">
  <cx:chartData>
    <cx:externalData r:id="rId1" cx:autoUpdate="0"/>
    <cx:data id="0">
      <cx:strDim type="cat">
        <cx:f>Sheet1!$A$2:$A$16</cx:f>
        <cx:lvl ptCount="15">
          <cx:pt idx="0">استهلاك الطاقة</cx:pt>
          <cx:pt idx="1">تنظيم الاراضي</cx:pt>
          <cx:pt idx="2">مصادر المياه</cx:pt>
          <cx:pt idx="3">المياه </cx:pt>
          <cx:pt idx="4">التوظيف</cx:pt>
          <cx:pt idx="5">الامن</cx:pt>
          <cx:pt idx="6">ادارة المخاطر و الازمات </cx:pt>
          <cx:pt idx="7">الصحة</cx:pt>
          <cx:pt idx="8">النقل</cx:pt>
          <cx:pt idx="9">التغير المناخي</cx:pt>
          <cx:pt idx="10">التعليم </cx:pt>
          <cx:pt idx="11">الصحة </cx:pt>
          <cx:pt idx="12">الحوكمة </cx:pt>
          <cx:pt idx="13">السكان</cx:pt>
          <cx:pt idx="14">المياه </cx:pt>
        </cx:lvl>
      </cx:strDim>
      <cx:numDim type="size">
        <cx:f>Sheet1!$B$2:$B$16</cx:f>
        <cx:lvl ptCount="15" formatCode="General">
          <cx:pt idx="0">0.10000000000000001</cx:pt>
          <cx:pt idx="1">0.10000000000000001</cx:pt>
          <cx:pt idx="2">0.10000000000000001</cx:pt>
          <cx:pt idx="3">0.10000000000000001</cx:pt>
          <cx:pt idx="4">0.10000000000000001</cx:pt>
          <cx:pt idx="5">0.10000000000000001</cx:pt>
          <cx:pt idx="6">0.10000000000000001</cx:pt>
          <cx:pt idx="7">0.10000000000000001</cx:pt>
          <cx:pt idx="8">0.10000000000000001</cx:pt>
          <cx:pt idx="9">0.10000000000000001</cx:pt>
          <cx:pt idx="10">0.10000000000000001</cx:pt>
          <cx:pt idx="11">0.10000000000000001</cx:pt>
          <cx:pt idx="12">0.10000000000000001</cx:pt>
          <cx:pt idx="13">0.10000000000000001</cx:pt>
          <cx:pt idx="14">0.10000000000000001</cx:pt>
        </cx:lvl>
      </cx:numDim>
    </cx:data>
  </cx:chartData>
  <cx:chart>
    <cx:title pos="t" align="ctr" overlay="0">
      <cx:tx>
        <cx:txData>
          <cx:v/>
        </cx:txData>
      </cx:tx>
      <cx:txPr>
        <a:bodyPr rot="0" spcFirstLastPara="1" vertOverflow="ellipsis" vert="horz" wrap="square" lIns="38100" tIns="19050" rIns="38100" bIns="19050" anchor="ctr" anchorCtr="1" compatLnSpc="0"/>
        <a:lstStyle/>
        <a:p>
          <a:pPr algn="ctr" rtl="0">
            <a:defRPr sz="1862" b="0" i="0" u="none" strike="noStrike" kern="1200" spc="0" baseline="0">
              <a:solidFill>
                <a:prstClr val="black">
                  <a:lumMod val="65000"/>
                  <a:lumOff val="35000"/>
                </a:prstClr>
              </a:solidFill>
              <a:latin typeface="+mn-lt"/>
              <a:ea typeface="+mn-ea"/>
              <a:cs typeface="+mn-cs"/>
            </a:defRPr>
          </a:pPr>
          <a:endParaRPr kumimoji="0" lang="ar-JO" sz="1862" b="0" i="0" u="none" strike="noStrike" kern="1200" cap="none" spc="0" normalizeH="0" baseline="0" noProof="0" dirty="0">
            <a:ln>
              <a:noFill/>
            </a:ln>
            <a:solidFill>
              <a:prstClr val="black">
                <a:lumMod val="65000"/>
                <a:lumOff val="35000"/>
              </a:prstClr>
            </a:solidFill>
            <a:effectLst/>
            <a:uLnTx/>
            <a:uFillTx/>
            <a:latin typeface="Calibri" panose="020F0502020204030204"/>
            <a:cs typeface="Arial" panose="020B0604020202020204" pitchFamily="34" charset="0"/>
          </a:endParaRPr>
        </a:p>
      </cx:txPr>
    </cx:title>
    <cx:plotArea>
      <cx:plotAreaRegion>
        <cx:series layoutId="sunburst" uniqueId="{FBD23247-B7EE-49AC-91F1-5C1170C00C34}">
          <cx:tx>
            <cx:txData>
              <cx:f>Sheet1!$B$1</cx:f>
              <cx:v>معايير الخطة المستدامة</cx:v>
            </cx:txData>
          </cx:tx>
          <cx:dataLabels pos="ctr">
            <cx:txPr>
              <a:bodyPr spcFirstLastPara="1" vertOverflow="ellipsis" horzOverflow="overflow" wrap="square" lIns="0" tIns="0" rIns="0" bIns="0" anchor="ctr" anchorCtr="1"/>
              <a:lstStyle/>
              <a:p>
                <a:pPr algn="ctr" rtl="0">
                  <a:defRPr sz="800">
                    <a:latin typeface="AmmanV3 Sans Bold" panose="02000000000000000000" pitchFamily="50" charset="-78"/>
                    <a:ea typeface="AmmanV3 Sans Bold" panose="02000000000000000000" pitchFamily="50" charset="-78"/>
                    <a:cs typeface="AmmanV3 Sans Bold" panose="02000000000000000000" pitchFamily="50" charset="-78"/>
                  </a:defRPr>
                </a:pPr>
                <a:endParaRPr lang="en-US" sz="800" b="0" i="0" u="none" strike="noStrike" baseline="0">
                  <a:solidFill>
                    <a:prstClr val="black">
                      <a:lumMod val="50000"/>
                      <a:lumOff val="50000"/>
                    </a:prstClr>
                  </a:solidFill>
                  <a:latin typeface="AmmanV3 Sans Bold" panose="02000000000000000000" pitchFamily="50" charset="-78"/>
                  <a:cs typeface="AmmanV3 Sans Bold" panose="02000000000000000000" pitchFamily="50" charset="-78"/>
                </a:endParaRPr>
              </a:p>
            </cx:txPr>
            <cx:visibility seriesName="0" categoryName="1" value="0"/>
          </cx:dataLabels>
          <cx:dataId val="0"/>
        </cx:series>
      </cx:plotAreaRegion>
    </cx:plotArea>
  </cx:chart>
  <cx:spPr>
    <a:noFill/>
  </cx:spPr>
</cx:chartSpace>
</file>

<file path=ppt/charts/chartEx23.xml><?xml version="1.0" encoding="utf-8"?>
<cx:chartSpace xmlns:a="http://schemas.openxmlformats.org/drawingml/2006/main" xmlns:r="http://schemas.openxmlformats.org/officeDocument/2006/relationships" xmlns:cx="http://schemas.microsoft.com/office/drawing/2014/chartex">
  <cx:chartData>
    <cx:externalData r:id="rId1" cx:autoUpdate="0"/>
    <cx:data id="0">
      <cx:strDim type="cat">
        <cx:f>Sheet1!$A$2:$A$16</cx:f>
        <cx:lvl ptCount="15">
          <cx:pt idx="0">استهلاك الطاقة</cx:pt>
          <cx:pt idx="1">تنظيم الاراضي</cx:pt>
          <cx:pt idx="2">مصادر المياه</cx:pt>
          <cx:pt idx="3">المياه </cx:pt>
          <cx:pt idx="4">التوظيف</cx:pt>
          <cx:pt idx="5">الامن</cx:pt>
          <cx:pt idx="6">ادارة المخاطر و الازمات </cx:pt>
          <cx:pt idx="7">الصحة</cx:pt>
          <cx:pt idx="8">النقل</cx:pt>
          <cx:pt idx="9">التغير المناخي</cx:pt>
          <cx:pt idx="10">التعليم </cx:pt>
          <cx:pt idx="11">الصحة </cx:pt>
          <cx:pt idx="12">الحوكمة </cx:pt>
          <cx:pt idx="13">السكان</cx:pt>
          <cx:pt idx="14">المياه </cx:pt>
        </cx:lvl>
      </cx:strDim>
      <cx:numDim type="size">
        <cx:f>Sheet1!$B$2:$B$16</cx:f>
        <cx:lvl ptCount="15" formatCode="General">
          <cx:pt idx="0">0.10000000000000001</cx:pt>
          <cx:pt idx="1">0.10000000000000001</cx:pt>
          <cx:pt idx="2">0.10000000000000001</cx:pt>
          <cx:pt idx="3">0.10000000000000001</cx:pt>
          <cx:pt idx="4">0.10000000000000001</cx:pt>
          <cx:pt idx="5">0.10000000000000001</cx:pt>
          <cx:pt idx="6">0.10000000000000001</cx:pt>
          <cx:pt idx="7">0.10000000000000001</cx:pt>
          <cx:pt idx="8">0.10000000000000001</cx:pt>
          <cx:pt idx="9">0.10000000000000001</cx:pt>
          <cx:pt idx="10">0.10000000000000001</cx:pt>
          <cx:pt idx="11">0.10000000000000001</cx:pt>
          <cx:pt idx="12">0.10000000000000001</cx:pt>
          <cx:pt idx="13">0.10000000000000001</cx:pt>
          <cx:pt idx="14">0.10000000000000001</cx:pt>
        </cx:lvl>
      </cx:numDim>
    </cx:data>
  </cx:chartData>
  <cx:chart>
    <cx:title pos="t" align="ctr" overlay="0">
      <cx:tx>
        <cx:txData>
          <cx:v/>
        </cx:txData>
      </cx:tx>
      <cx:txPr>
        <a:bodyPr rot="0" spcFirstLastPara="1" vertOverflow="ellipsis" vert="horz" wrap="square" lIns="38100" tIns="19050" rIns="38100" bIns="19050" anchor="ctr" anchorCtr="1" compatLnSpc="0"/>
        <a:lstStyle/>
        <a:p>
          <a:pPr algn="ctr" rtl="0">
            <a:defRPr sz="1862" b="0" i="0" u="none" strike="noStrike" kern="1200" spc="0" baseline="0">
              <a:solidFill>
                <a:prstClr val="black">
                  <a:lumMod val="65000"/>
                  <a:lumOff val="35000"/>
                </a:prstClr>
              </a:solidFill>
              <a:latin typeface="+mn-lt"/>
              <a:ea typeface="+mn-ea"/>
              <a:cs typeface="+mn-cs"/>
            </a:defRPr>
          </a:pPr>
          <a:endParaRPr kumimoji="0" lang="ar-JO" sz="1862" b="0" i="0" u="none" strike="noStrike" kern="1200" cap="none" spc="0" normalizeH="0" baseline="0" noProof="0" dirty="0">
            <a:ln>
              <a:noFill/>
            </a:ln>
            <a:solidFill>
              <a:prstClr val="black">
                <a:lumMod val="65000"/>
                <a:lumOff val="35000"/>
              </a:prstClr>
            </a:solidFill>
            <a:effectLst/>
            <a:uLnTx/>
            <a:uFillTx/>
            <a:latin typeface="Calibri" panose="020F0502020204030204"/>
            <a:cs typeface="Arial" panose="020B0604020202020204" pitchFamily="34" charset="0"/>
          </a:endParaRPr>
        </a:p>
      </cx:txPr>
    </cx:title>
    <cx:plotArea>
      <cx:plotAreaRegion>
        <cx:series layoutId="sunburst" uniqueId="{FBD23247-B7EE-49AC-91F1-5C1170C00C34}">
          <cx:tx>
            <cx:txData>
              <cx:f>Sheet1!$B$1</cx:f>
              <cx:v>معايير الخطة المستدامة</cx:v>
            </cx:txData>
          </cx:tx>
          <cx:dataLabels pos="ctr">
            <cx:txPr>
              <a:bodyPr spcFirstLastPara="1" vertOverflow="ellipsis" horzOverflow="overflow" wrap="square" lIns="0" tIns="0" rIns="0" bIns="0" anchor="ctr" anchorCtr="1"/>
              <a:lstStyle/>
              <a:p>
                <a:pPr algn="ctr" rtl="0">
                  <a:defRPr sz="800">
                    <a:latin typeface="AmmanV3 Sans Bold" panose="02000000000000000000" pitchFamily="50" charset="-78"/>
                    <a:ea typeface="AmmanV3 Sans Bold" panose="02000000000000000000" pitchFamily="50" charset="-78"/>
                    <a:cs typeface="AmmanV3 Sans Bold" panose="02000000000000000000" pitchFamily="50" charset="-78"/>
                  </a:defRPr>
                </a:pPr>
                <a:endParaRPr lang="en-US" sz="800" b="0" i="0" u="none" strike="noStrike" baseline="0">
                  <a:solidFill>
                    <a:prstClr val="black">
                      <a:lumMod val="50000"/>
                      <a:lumOff val="50000"/>
                    </a:prstClr>
                  </a:solidFill>
                  <a:latin typeface="AmmanV3 Sans Bold" panose="02000000000000000000" pitchFamily="50" charset="-78"/>
                  <a:cs typeface="AmmanV3 Sans Bold" panose="02000000000000000000" pitchFamily="50" charset="-78"/>
                </a:endParaRPr>
              </a:p>
            </cx:txPr>
            <cx:visibility seriesName="0" categoryName="1" value="0"/>
          </cx:dataLabels>
          <cx:dataId val="0"/>
        </cx:series>
      </cx:plotAreaRegion>
    </cx:plotArea>
  </cx:chart>
  <cx:spPr>
    <a:noFill/>
  </cx:spPr>
</cx:chartSpace>
</file>

<file path=ppt/charts/chartEx24.xml><?xml version="1.0" encoding="utf-8"?>
<cx:chartSpace xmlns:a="http://schemas.openxmlformats.org/drawingml/2006/main" xmlns:r="http://schemas.openxmlformats.org/officeDocument/2006/relationships" xmlns:cx="http://schemas.microsoft.com/office/drawing/2014/chartex">
  <cx:chartData>
    <cx:externalData r:id="rId1" cx:autoUpdate="0"/>
    <cx:data id="0">
      <cx:strDim type="cat">
        <cx:f>Sheet1!$A$2:$A$16</cx:f>
        <cx:lvl ptCount="15">
          <cx:pt idx="0">استهلاك الطاقة</cx:pt>
          <cx:pt idx="1">تنظيم الاراضي</cx:pt>
          <cx:pt idx="2">مصادر المياه</cx:pt>
          <cx:pt idx="3">المياه </cx:pt>
          <cx:pt idx="4">التوظيف</cx:pt>
          <cx:pt idx="5">الامن</cx:pt>
          <cx:pt idx="6">ادارة المخاطر و الازمات </cx:pt>
          <cx:pt idx="7">الصحة</cx:pt>
          <cx:pt idx="8">النقل</cx:pt>
          <cx:pt idx="9">التغير المناخي</cx:pt>
          <cx:pt idx="10">التعليم </cx:pt>
          <cx:pt idx="11">الصحة </cx:pt>
          <cx:pt idx="12">الحوكمة </cx:pt>
          <cx:pt idx="13">السكان</cx:pt>
          <cx:pt idx="14">المياه </cx:pt>
        </cx:lvl>
      </cx:strDim>
      <cx:numDim type="size">
        <cx:f>Sheet1!$B$2:$B$16</cx:f>
        <cx:lvl ptCount="15" formatCode="General">
          <cx:pt idx="0">0.10000000000000001</cx:pt>
          <cx:pt idx="1">0.10000000000000001</cx:pt>
          <cx:pt idx="2">0.10000000000000001</cx:pt>
          <cx:pt idx="3">0.10000000000000001</cx:pt>
          <cx:pt idx="4">0.10000000000000001</cx:pt>
          <cx:pt idx="5">0.10000000000000001</cx:pt>
          <cx:pt idx="6">0.10000000000000001</cx:pt>
          <cx:pt idx="7">0.10000000000000001</cx:pt>
          <cx:pt idx="8">0.10000000000000001</cx:pt>
          <cx:pt idx="9">0.10000000000000001</cx:pt>
          <cx:pt idx="10">0.10000000000000001</cx:pt>
          <cx:pt idx="11">0.10000000000000001</cx:pt>
          <cx:pt idx="12">0.10000000000000001</cx:pt>
          <cx:pt idx="13">0.10000000000000001</cx:pt>
          <cx:pt idx="14">0.10000000000000001</cx:pt>
        </cx:lvl>
      </cx:numDim>
    </cx:data>
  </cx:chartData>
  <cx:chart>
    <cx:title pos="t" align="ctr" overlay="0">
      <cx:tx>
        <cx:txData>
          <cx:v/>
        </cx:txData>
      </cx:tx>
      <cx:txPr>
        <a:bodyPr rot="0" spcFirstLastPara="1" vertOverflow="ellipsis" vert="horz" wrap="square" lIns="38100" tIns="19050" rIns="38100" bIns="19050" anchor="ctr" anchorCtr="1" compatLnSpc="0"/>
        <a:lstStyle/>
        <a:p>
          <a:pPr algn="ctr" rtl="0">
            <a:defRPr sz="1862" b="0" i="0" u="none" strike="noStrike" kern="1200" spc="0" baseline="0">
              <a:solidFill>
                <a:prstClr val="black">
                  <a:lumMod val="65000"/>
                  <a:lumOff val="35000"/>
                </a:prstClr>
              </a:solidFill>
              <a:latin typeface="+mn-lt"/>
              <a:ea typeface="+mn-ea"/>
              <a:cs typeface="+mn-cs"/>
            </a:defRPr>
          </a:pPr>
          <a:endParaRPr kumimoji="0" lang="ar-JO" sz="1862" b="0" i="0" u="none" strike="noStrike" kern="1200" cap="none" spc="0" normalizeH="0" baseline="0" noProof="0" dirty="0">
            <a:ln>
              <a:noFill/>
            </a:ln>
            <a:solidFill>
              <a:prstClr val="black">
                <a:lumMod val="65000"/>
                <a:lumOff val="35000"/>
              </a:prstClr>
            </a:solidFill>
            <a:effectLst/>
            <a:uLnTx/>
            <a:uFillTx/>
            <a:latin typeface="Calibri" panose="020F0502020204030204"/>
            <a:cs typeface="Arial" panose="020B0604020202020204" pitchFamily="34" charset="0"/>
          </a:endParaRPr>
        </a:p>
      </cx:txPr>
    </cx:title>
    <cx:plotArea>
      <cx:plotAreaRegion>
        <cx:series layoutId="sunburst" uniqueId="{FBD23247-B7EE-49AC-91F1-5C1170C00C34}">
          <cx:tx>
            <cx:txData>
              <cx:f>Sheet1!$B$1</cx:f>
              <cx:v>معايير الخطة المستدامة</cx:v>
            </cx:txData>
          </cx:tx>
          <cx:dataLabels pos="ctr">
            <cx:txPr>
              <a:bodyPr spcFirstLastPara="1" vertOverflow="ellipsis" horzOverflow="overflow" wrap="square" lIns="0" tIns="0" rIns="0" bIns="0" anchor="ctr" anchorCtr="1"/>
              <a:lstStyle/>
              <a:p>
                <a:pPr algn="ctr" rtl="0">
                  <a:defRPr sz="800">
                    <a:latin typeface="AmmanV3 Sans Bold" panose="02000000000000000000" pitchFamily="50" charset="-78"/>
                    <a:ea typeface="AmmanV3 Sans Bold" panose="02000000000000000000" pitchFamily="50" charset="-78"/>
                    <a:cs typeface="AmmanV3 Sans Bold" panose="02000000000000000000" pitchFamily="50" charset="-78"/>
                  </a:defRPr>
                </a:pPr>
                <a:endParaRPr lang="en-US" sz="800" b="0" i="0" u="none" strike="noStrike" baseline="0">
                  <a:solidFill>
                    <a:prstClr val="black">
                      <a:lumMod val="50000"/>
                      <a:lumOff val="50000"/>
                    </a:prstClr>
                  </a:solidFill>
                  <a:latin typeface="AmmanV3 Sans Bold" panose="02000000000000000000" pitchFamily="50" charset="-78"/>
                  <a:cs typeface="AmmanV3 Sans Bold" panose="02000000000000000000" pitchFamily="50" charset="-78"/>
                </a:endParaRPr>
              </a:p>
            </cx:txPr>
            <cx:visibility seriesName="0" categoryName="1" value="0"/>
          </cx:dataLabels>
          <cx:dataId val="0"/>
        </cx:series>
      </cx:plotAreaRegion>
    </cx:plotArea>
  </cx:chart>
  <cx:spPr>
    <a:noFill/>
  </cx:spPr>
</cx:chartSpace>
</file>

<file path=ppt/charts/chartEx25.xml><?xml version="1.0" encoding="utf-8"?>
<cx:chartSpace xmlns:a="http://schemas.openxmlformats.org/drawingml/2006/main" xmlns:r="http://schemas.openxmlformats.org/officeDocument/2006/relationships" xmlns:cx="http://schemas.microsoft.com/office/drawing/2014/chartex">
  <cx:chartData>
    <cx:externalData r:id="rId1" cx:autoUpdate="0"/>
    <cx:data id="0">
      <cx:strDim type="cat">
        <cx:f>Sheet1!$A$2:$A$16</cx:f>
        <cx:lvl ptCount="15">
          <cx:pt idx="0">استهلاك الطاقة</cx:pt>
          <cx:pt idx="1">تنظيم الاراضي</cx:pt>
          <cx:pt idx="2">مصادر المياه</cx:pt>
          <cx:pt idx="3">المياه </cx:pt>
          <cx:pt idx="4">التوظيف</cx:pt>
          <cx:pt idx="5">الامن</cx:pt>
          <cx:pt idx="6">ادارة المخاطر و الازمات </cx:pt>
          <cx:pt idx="7">الصحة</cx:pt>
          <cx:pt idx="8">النقل</cx:pt>
          <cx:pt idx="9">التغير المناخي</cx:pt>
          <cx:pt idx="10">التعليم </cx:pt>
          <cx:pt idx="11">الصحة </cx:pt>
          <cx:pt idx="12">الحوكمة </cx:pt>
          <cx:pt idx="13">السكان</cx:pt>
          <cx:pt idx="14">المياه </cx:pt>
        </cx:lvl>
      </cx:strDim>
      <cx:numDim type="size">
        <cx:f>Sheet1!$B$2:$B$16</cx:f>
        <cx:lvl ptCount="15" formatCode="General">
          <cx:pt idx="0">0.10000000000000001</cx:pt>
          <cx:pt idx="1">0.10000000000000001</cx:pt>
          <cx:pt idx="2">0.10000000000000001</cx:pt>
          <cx:pt idx="3">0.10000000000000001</cx:pt>
          <cx:pt idx="4">0.10000000000000001</cx:pt>
          <cx:pt idx="5">0.10000000000000001</cx:pt>
          <cx:pt idx="6">0.10000000000000001</cx:pt>
          <cx:pt idx="7">0.10000000000000001</cx:pt>
          <cx:pt idx="8">0.10000000000000001</cx:pt>
          <cx:pt idx="9">0.10000000000000001</cx:pt>
          <cx:pt idx="10">0.10000000000000001</cx:pt>
          <cx:pt idx="11">0.10000000000000001</cx:pt>
          <cx:pt idx="12">0.10000000000000001</cx:pt>
          <cx:pt idx="13">0.10000000000000001</cx:pt>
          <cx:pt idx="14">0.10000000000000001</cx:pt>
        </cx:lvl>
      </cx:numDim>
    </cx:data>
  </cx:chartData>
  <cx:chart>
    <cx:title pos="t" align="ctr" overlay="0">
      <cx:tx>
        <cx:txData>
          <cx:v/>
        </cx:txData>
      </cx:tx>
      <cx:txPr>
        <a:bodyPr rot="0" spcFirstLastPara="1" vertOverflow="ellipsis" vert="horz" wrap="square" lIns="38100" tIns="19050" rIns="38100" bIns="19050" anchor="ctr" anchorCtr="1" compatLnSpc="0"/>
        <a:lstStyle/>
        <a:p>
          <a:pPr algn="ctr" rtl="0">
            <a:defRPr sz="1862" b="0" i="0" u="none" strike="noStrike" kern="1200" spc="0" baseline="0">
              <a:solidFill>
                <a:prstClr val="black">
                  <a:lumMod val="65000"/>
                  <a:lumOff val="35000"/>
                </a:prstClr>
              </a:solidFill>
              <a:latin typeface="+mn-lt"/>
              <a:ea typeface="+mn-ea"/>
              <a:cs typeface="+mn-cs"/>
            </a:defRPr>
          </a:pPr>
          <a:endParaRPr kumimoji="0" lang="ar-JO" sz="1862" b="0" i="0" u="none" strike="noStrike" kern="1200" cap="none" spc="0" normalizeH="0" baseline="0" noProof="0" dirty="0">
            <a:ln>
              <a:noFill/>
            </a:ln>
            <a:solidFill>
              <a:prstClr val="black">
                <a:lumMod val="65000"/>
                <a:lumOff val="35000"/>
              </a:prstClr>
            </a:solidFill>
            <a:effectLst/>
            <a:uLnTx/>
            <a:uFillTx/>
            <a:latin typeface="Calibri" panose="020F0502020204030204"/>
            <a:cs typeface="Arial" panose="020B0604020202020204" pitchFamily="34" charset="0"/>
          </a:endParaRPr>
        </a:p>
      </cx:txPr>
    </cx:title>
    <cx:plotArea>
      <cx:plotAreaRegion>
        <cx:series layoutId="sunburst" uniqueId="{FBD23247-B7EE-49AC-91F1-5C1170C00C34}">
          <cx:tx>
            <cx:txData>
              <cx:f>Sheet1!$B$1</cx:f>
              <cx:v>معايير الخطة المستدامة</cx:v>
            </cx:txData>
          </cx:tx>
          <cx:dataLabels pos="ctr">
            <cx:txPr>
              <a:bodyPr spcFirstLastPara="1" vertOverflow="ellipsis" horzOverflow="overflow" wrap="square" lIns="0" tIns="0" rIns="0" bIns="0" anchor="ctr" anchorCtr="1"/>
              <a:lstStyle/>
              <a:p>
                <a:pPr algn="ctr" rtl="0">
                  <a:defRPr sz="800">
                    <a:latin typeface="AmmanV3 Sans Bold" panose="02000000000000000000" pitchFamily="50" charset="-78"/>
                    <a:ea typeface="AmmanV3 Sans Bold" panose="02000000000000000000" pitchFamily="50" charset="-78"/>
                    <a:cs typeface="AmmanV3 Sans Bold" panose="02000000000000000000" pitchFamily="50" charset="-78"/>
                  </a:defRPr>
                </a:pPr>
                <a:endParaRPr lang="en-US" sz="800" b="0" i="0" u="none" strike="noStrike" baseline="0">
                  <a:solidFill>
                    <a:prstClr val="black">
                      <a:lumMod val="50000"/>
                      <a:lumOff val="50000"/>
                    </a:prstClr>
                  </a:solidFill>
                  <a:latin typeface="AmmanV3 Sans Bold" panose="02000000000000000000" pitchFamily="50" charset="-78"/>
                  <a:cs typeface="AmmanV3 Sans Bold" panose="02000000000000000000" pitchFamily="50" charset="-78"/>
                </a:endParaRPr>
              </a:p>
            </cx:txPr>
            <cx:visibility seriesName="0" categoryName="1" value="0"/>
          </cx:dataLabels>
          <cx:dataId val="0"/>
        </cx:series>
      </cx:plotAreaRegion>
    </cx:plotArea>
  </cx:chart>
  <cx:spPr>
    <a:noFill/>
  </cx:spPr>
</cx:chartSpace>
</file>

<file path=ppt/charts/chartEx26.xml><?xml version="1.0" encoding="utf-8"?>
<cx:chartSpace xmlns:a="http://schemas.openxmlformats.org/drawingml/2006/main" xmlns:r="http://schemas.openxmlformats.org/officeDocument/2006/relationships" xmlns:cx="http://schemas.microsoft.com/office/drawing/2014/chartex">
  <cx:chartData>
    <cx:externalData r:id="rId1" cx:autoUpdate="0"/>
    <cx:data id="0">
      <cx:strDim type="cat">
        <cx:f>Sheet1!$A$2:$A$16</cx:f>
        <cx:lvl ptCount="15">
          <cx:pt idx="0">استهلاك الطاقة</cx:pt>
          <cx:pt idx="1">تنظيم الاراضي</cx:pt>
          <cx:pt idx="2">مصادر المياه</cx:pt>
          <cx:pt idx="3">المياه </cx:pt>
          <cx:pt idx="4">التوظيف</cx:pt>
          <cx:pt idx="5">الامن</cx:pt>
          <cx:pt idx="6">ادارة المخاطر و الازمات </cx:pt>
          <cx:pt idx="7">الصحة</cx:pt>
          <cx:pt idx="8">النقل</cx:pt>
          <cx:pt idx="9">التغير المناخي</cx:pt>
          <cx:pt idx="10">التعليم </cx:pt>
          <cx:pt idx="11">الصحة </cx:pt>
          <cx:pt idx="12">الحوكمة </cx:pt>
          <cx:pt idx="13">السكان</cx:pt>
          <cx:pt idx="14">المياه </cx:pt>
        </cx:lvl>
      </cx:strDim>
      <cx:numDim type="size">
        <cx:f>Sheet1!$B$2:$B$16</cx:f>
        <cx:lvl ptCount="15" formatCode="General">
          <cx:pt idx="0">0.10000000000000001</cx:pt>
          <cx:pt idx="1">0.10000000000000001</cx:pt>
          <cx:pt idx="2">0.10000000000000001</cx:pt>
          <cx:pt idx="3">0.10000000000000001</cx:pt>
          <cx:pt idx="4">0.10000000000000001</cx:pt>
          <cx:pt idx="5">0.10000000000000001</cx:pt>
          <cx:pt idx="6">0.10000000000000001</cx:pt>
          <cx:pt idx="7">0.10000000000000001</cx:pt>
          <cx:pt idx="8">0.10000000000000001</cx:pt>
          <cx:pt idx="9">0.10000000000000001</cx:pt>
          <cx:pt idx="10">0.10000000000000001</cx:pt>
          <cx:pt idx="11">0.10000000000000001</cx:pt>
          <cx:pt idx="12">0.10000000000000001</cx:pt>
          <cx:pt idx="13">0.10000000000000001</cx:pt>
          <cx:pt idx="14">0.10000000000000001</cx:pt>
        </cx:lvl>
      </cx:numDim>
    </cx:data>
  </cx:chartData>
  <cx:chart>
    <cx:title pos="t" align="ctr" overlay="0">
      <cx:tx>
        <cx:txData>
          <cx:v/>
        </cx:txData>
      </cx:tx>
      <cx:txPr>
        <a:bodyPr rot="0" spcFirstLastPara="1" vertOverflow="ellipsis" vert="horz" wrap="square" lIns="38100" tIns="19050" rIns="38100" bIns="19050" anchor="ctr" anchorCtr="1" compatLnSpc="0"/>
        <a:lstStyle/>
        <a:p>
          <a:pPr algn="ctr" rtl="0">
            <a:defRPr sz="1862" b="0" i="0" u="none" strike="noStrike" kern="1200" spc="0" baseline="0">
              <a:solidFill>
                <a:prstClr val="black">
                  <a:lumMod val="65000"/>
                  <a:lumOff val="35000"/>
                </a:prstClr>
              </a:solidFill>
              <a:latin typeface="+mn-lt"/>
              <a:ea typeface="+mn-ea"/>
              <a:cs typeface="+mn-cs"/>
            </a:defRPr>
          </a:pPr>
          <a:endParaRPr kumimoji="0" lang="ar-JO" sz="1862" b="0" i="0" u="none" strike="noStrike" kern="1200" cap="none" spc="0" normalizeH="0" baseline="0" noProof="0" dirty="0">
            <a:ln>
              <a:noFill/>
            </a:ln>
            <a:solidFill>
              <a:prstClr val="black">
                <a:lumMod val="65000"/>
                <a:lumOff val="35000"/>
              </a:prstClr>
            </a:solidFill>
            <a:effectLst/>
            <a:uLnTx/>
            <a:uFillTx/>
            <a:latin typeface="Calibri" panose="020F0502020204030204"/>
            <a:cs typeface="Arial" panose="020B0604020202020204" pitchFamily="34" charset="0"/>
          </a:endParaRPr>
        </a:p>
      </cx:txPr>
    </cx:title>
    <cx:plotArea>
      <cx:plotAreaRegion>
        <cx:series layoutId="sunburst" uniqueId="{FBD23247-B7EE-49AC-91F1-5C1170C00C34}">
          <cx:tx>
            <cx:txData>
              <cx:f>Sheet1!$B$1</cx:f>
              <cx:v>معايير الخطة المستدامة</cx:v>
            </cx:txData>
          </cx:tx>
          <cx:dataLabels pos="ctr">
            <cx:txPr>
              <a:bodyPr spcFirstLastPara="1" vertOverflow="ellipsis" horzOverflow="overflow" wrap="square" lIns="0" tIns="0" rIns="0" bIns="0" anchor="ctr" anchorCtr="1"/>
              <a:lstStyle/>
              <a:p>
                <a:pPr algn="ctr" rtl="0">
                  <a:defRPr sz="800">
                    <a:latin typeface="AmmanV3 Sans Bold" panose="02000000000000000000" pitchFamily="50" charset="-78"/>
                    <a:ea typeface="AmmanV3 Sans Bold" panose="02000000000000000000" pitchFamily="50" charset="-78"/>
                    <a:cs typeface="AmmanV3 Sans Bold" panose="02000000000000000000" pitchFamily="50" charset="-78"/>
                  </a:defRPr>
                </a:pPr>
                <a:endParaRPr lang="en-US" sz="800" b="0" i="0" u="none" strike="noStrike" baseline="0">
                  <a:solidFill>
                    <a:prstClr val="black">
                      <a:lumMod val="50000"/>
                      <a:lumOff val="50000"/>
                    </a:prstClr>
                  </a:solidFill>
                  <a:latin typeface="AmmanV3 Sans Bold" panose="02000000000000000000" pitchFamily="50" charset="-78"/>
                  <a:cs typeface="AmmanV3 Sans Bold" panose="02000000000000000000" pitchFamily="50" charset="-78"/>
                </a:endParaRPr>
              </a:p>
            </cx:txPr>
            <cx:visibility seriesName="0" categoryName="1" value="0"/>
          </cx:dataLabels>
          <cx:dataId val="0"/>
        </cx:series>
      </cx:plotAreaRegion>
    </cx:plotArea>
  </cx:chart>
  <cx:spPr>
    <a:noFill/>
  </cx:spPr>
</cx:chartSpace>
</file>

<file path=ppt/charts/chartEx27.xml><?xml version="1.0" encoding="utf-8"?>
<cx:chartSpace xmlns:a="http://schemas.openxmlformats.org/drawingml/2006/main" xmlns:r="http://schemas.openxmlformats.org/officeDocument/2006/relationships" xmlns:cx="http://schemas.microsoft.com/office/drawing/2014/chartex">
  <cx:chartData>
    <cx:externalData r:id="rId1" cx:autoUpdate="0"/>
    <cx:data id="0">
      <cx:strDim type="cat">
        <cx:f>Sheet1!$A$2:$A$16</cx:f>
        <cx:lvl ptCount="15">
          <cx:pt idx="0">استهلاك الطاقة</cx:pt>
          <cx:pt idx="1">تنظيم الاراضي</cx:pt>
          <cx:pt idx="2">مصادر المياه</cx:pt>
          <cx:pt idx="3">المياه </cx:pt>
          <cx:pt idx="4">التوظيف</cx:pt>
          <cx:pt idx="5">الامن</cx:pt>
          <cx:pt idx="6">ادارة المخاطر و الازمات </cx:pt>
          <cx:pt idx="7">الصحة</cx:pt>
          <cx:pt idx="8">النقل</cx:pt>
          <cx:pt idx="9">التغير المناخي</cx:pt>
          <cx:pt idx="10">التعليم </cx:pt>
          <cx:pt idx="11">الصحة </cx:pt>
          <cx:pt idx="12">الحوكمة </cx:pt>
          <cx:pt idx="13">السكان</cx:pt>
          <cx:pt idx="14">المياه </cx:pt>
        </cx:lvl>
      </cx:strDim>
      <cx:numDim type="size">
        <cx:f>Sheet1!$B$2:$B$16</cx:f>
        <cx:lvl ptCount="15" formatCode="General">
          <cx:pt idx="0">0.10000000000000001</cx:pt>
          <cx:pt idx="1">0.10000000000000001</cx:pt>
          <cx:pt idx="2">0.10000000000000001</cx:pt>
          <cx:pt idx="3">0.10000000000000001</cx:pt>
          <cx:pt idx="4">0.10000000000000001</cx:pt>
          <cx:pt idx="5">0.10000000000000001</cx:pt>
          <cx:pt idx="6">0.10000000000000001</cx:pt>
          <cx:pt idx="7">0.10000000000000001</cx:pt>
          <cx:pt idx="8">0.10000000000000001</cx:pt>
          <cx:pt idx="9">0.10000000000000001</cx:pt>
          <cx:pt idx="10">0.10000000000000001</cx:pt>
          <cx:pt idx="11">0.10000000000000001</cx:pt>
          <cx:pt idx="12">0.10000000000000001</cx:pt>
          <cx:pt idx="13">0.10000000000000001</cx:pt>
          <cx:pt idx="14">0.10000000000000001</cx:pt>
        </cx:lvl>
      </cx:numDim>
    </cx:data>
  </cx:chartData>
  <cx:chart>
    <cx:title pos="t" align="ctr" overlay="0">
      <cx:tx>
        <cx:txData>
          <cx:v/>
        </cx:txData>
      </cx:tx>
      <cx:txPr>
        <a:bodyPr rot="0" spcFirstLastPara="1" vertOverflow="ellipsis" vert="horz" wrap="square" lIns="38100" tIns="19050" rIns="38100" bIns="19050" anchor="ctr" anchorCtr="1" compatLnSpc="0"/>
        <a:lstStyle/>
        <a:p>
          <a:pPr algn="ctr" rtl="0">
            <a:defRPr sz="1862" b="0" i="0" u="none" strike="noStrike" kern="1200" spc="0" baseline="0">
              <a:solidFill>
                <a:prstClr val="black">
                  <a:lumMod val="65000"/>
                  <a:lumOff val="35000"/>
                </a:prstClr>
              </a:solidFill>
              <a:latin typeface="+mn-lt"/>
              <a:ea typeface="+mn-ea"/>
              <a:cs typeface="+mn-cs"/>
            </a:defRPr>
          </a:pPr>
          <a:endParaRPr kumimoji="0" lang="ar-JO" sz="1862" b="0" i="0" u="none" strike="noStrike" kern="1200" cap="none" spc="0" normalizeH="0" baseline="0" noProof="0" dirty="0">
            <a:ln>
              <a:noFill/>
            </a:ln>
            <a:solidFill>
              <a:prstClr val="black">
                <a:lumMod val="65000"/>
                <a:lumOff val="35000"/>
              </a:prstClr>
            </a:solidFill>
            <a:effectLst/>
            <a:uLnTx/>
            <a:uFillTx/>
            <a:latin typeface="Calibri" panose="020F0502020204030204"/>
            <a:cs typeface="Arial" panose="020B0604020202020204" pitchFamily="34" charset="0"/>
          </a:endParaRPr>
        </a:p>
      </cx:txPr>
    </cx:title>
    <cx:plotArea>
      <cx:plotAreaRegion>
        <cx:series layoutId="sunburst" uniqueId="{FBD23247-B7EE-49AC-91F1-5C1170C00C34}">
          <cx:tx>
            <cx:txData>
              <cx:f>Sheet1!$B$1</cx:f>
              <cx:v>معايير الخطة المستدامة</cx:v>
            </cx:txData>
          </cx:tx>
          <cx:dataLabels pos="ctr">
            <cx:txPr>
              <a:bodyPr spcFirstLastPara="1" vertOverflow="ellipsis" horzOverflow="overflow" wrap="square" lIns="0" tIns="0" rIns="0" bIns="0" anchor="ctr" anchorCtr="1"/>
              <a:lstStyle/>
              <a:p>
                <a:pPr algn="ctr" rtl="0">
                  <a:defRPr sz="800">
                    <a:latin typeface="AmmanV3 Sans Bold" panose="02000000000000000000" pitchFamily="50" charset="-78"/>
                    <a:ea typeface="AmmanV3 Sans Bold" panose="02000000000000000000" pitchFamily="50" charset="-78"/>
                    <a:cs typeface="AmmanV3 Sans Bold" panose="02000000000000000000" pitchFamily="50" charset="-78"/>
                  </a:defRPr>
                </a:pPr>
                <a:endParaRPr lang="en-US" sz="800" b="0" i="0" u="none" strike="noStrike" baseline="0">
                  <a:solidFill>
                    <a:prstClr val="black">
                      <a:lumMod val="50000"/>
                      <a:lumOff val="50000"/>
                    </a:prstClr>
                  </a:solidFill>
                  <a:latin typeface="AmmanV3 Sans Bold" panose="02000000000000000000" pitchFamily="50" charset="-78"/>
                  <a:cs typeface="AmmanV3 Sans Bold" panose="02000000000000000000" pitchFamily="50" charset="-78"/>
                </a:endParaRPr>
              </a:p>
            </cx:txPr>
            <cx:visibility seriesName="0" categoryName="1" value="0"/>
          </cx:dataLabels>
          <cx:dataId val="0"/>
        </cx:series>
      </cx:plotAreaRegion>
    </cx:plotArea>
  </cx:chart>
  <cx:spPr>
    <a:noFill/>
  </cx:spPr>
</cx:chartSpace>
</file>

<file path=ppt/charts/chartEx28.xml><?xml version="1.0" encoding="utf-8"?>
<cx:chartSpace xmlns:a="http://schemas.openxmlformats.org/drawingml/2006/main" xmlns:r="http://schemas.openxmlformats.org/officeDocument/2006/relationships" xmlns:cx="http://schemas.microsoft.com/office/drawing/2014/chartex">
  <cx:chartData>
    <cx:externalData r:id="rId1" cx:autoUpdate="0"/>
    <cx:data id="0">
      <cx:strDim type="cat">
        <cx:f>Sheet1!$A$2:$A$16</cx:f>
        <cx:lvl ptCount="15">
          <cx:pt idx="0">استهلاك الطاقة</cx:pt>
          <cx:pt idx="1">تنظيم الاراضي</cx:pt>
          <cx:pt idx="2">مصادر المياه</cx:pt>
          <cx:pt idx="3">المياه </cx:pt>
          <cx:pt idx="4">التوظيف</cx:pt>
          <cx:pt idx="5">الامن</cx:pt>
          <cx:pt idx="6">ادارة المخاطر و الازمات </cx:pt>
          <cx:pt idx="7">الصحة</cx:pt>
          <cx:pt idx="8">النقل</cx:pt>
          <cx:pt idx="9">التغير المناخي</cx:pt>
          <cx:pt idx="10">التعليم </cx:pt>
          <cx:pt idx="11">الصحة </cx:pt>
          <cx:pt idx="12">الحوكمة </cx:pt>
          <cx:pt idx="13">السكان</cx:pt>
          <cx:pt idx="14">المياه </cx:pt>
        </cx:lvl>
      </cx:strDim>
      <cx:numDim type="size">
        <cx:f>Sheet1!$B$2:$B$16</cx:f>
        <cx:lvl ptCount="15" formatCode="General">
          <cx:pt idx="0">0.10000000000000001</cx:pt>
          <cx:pt idx="1">0.10000000000000001</cx:pt>
          <cx:pt idx="2">0.10000000000000001</cx:pt>
          <cx:pt idx="3">0.10000000000000001</cx:pt>
          <cx:pt idx="4">0.10000000000000001</cx:pt>
          <cx:pt idx="5">0.10000000000000001</cx:pt>
          <cx:pt idx="6">0.10000000000000001</cx:pt>
          <cx:pt idx="7">0.10000000000000001</cx:pt>
          <cx:pt idx="8">0.10000000000000001</cx:pt>
          <cx:pt idx="9">0.10000000000000001</cx:pt>
          <cx:pt idx="10">0.10000000000000001</cx:pt>
          <cx:pt idx="11">0.10000000000000001</cx:pt>
          <cx:pt idx="12">0.10000000000000001</cx:pt>
          <cx:pt idx="13">0.10000000000000001</cx:pt>
          <cx:pt idx="14">0.10000000000000001</cx:pt>
        </cx:lvl>
      </cx:numDim>
    </cx:data>
  </cx:chartData>
  <cx:chart>
    <cx:title pos="t" align="ctr" overlay="0">
      <cx:tx>
        <cx:txData>
          <cx:v/>
        </cx:txData>
      </cx:tx>
      <cx:txPr>
        <a:bodyPr rot="0" spcFirstLastPara="1" vertOverflow="ellipsis" vert="horz" wrap="square" lIns="38100" tIns="19050" rIns="38100" bIns="19050" anchor="ctr" anchorCtr="1" compatLnSpc="0"/>
        <a:lstStyle/>
        <a:p>
          <a:pPr algn="ctr" rtl="0">
            <a:defRPr sz="1862" b="0" i="0" u="none" strike="noStrike" kern="1200" spc="0" baseline="0">
              <a:solidFill>
                <a:prstClr val="black">
                  <a:lumMod val="65000"/>
                  <a:lumOff val="35000"/>
                </a:prstClr>
              </a:solidFill>
              <a:latin typeface="+mn-lt"/>
              <a:ea typeface="+mn-ea"/>
              <a:cs typeface="+mn-cs"/>
            </a:defRPr>
          </a:pPr>
          <a:endParaRPr kumimoji="0" lang="ar-JO" sz="1862" b="0" i="0" u="none" strike="noStrike" kern="1200" cap="none" spc="0" normalizeH="0" baseline="0" noProof="0" dirty="0">
            <a:ln>
              <a:noFill/>
            </a:ln>
            <a:solidFill>
              <a:prstClr val="black">
                <a:lumMod val="65000"/>
                <a:lumOff val="35000"/>
              </a:prstClr>
            </a:solidFill>
            <a:effectLst/>
            <a:uLnTx/>
            <a:uFillTx/>
            <a:latin typeface="Calibri" panose="020F0502020204030204"/>
            <a:cs typeface="Arial" panose="020B0604020202020204" pitchFamily="34" charset="0"/>
          </a:endParaRPr>
        </a:p>
      </cx:txPr>
    </cx:title>
    <cx:plotArea>
      <cx:plotAreaRegion>
        <cx:series layoutId="sunburst" uniqueId="{FBD23247-B7EE-49AC-91F1-5C1170C00C34}">
          <cx:tx>
            <cx:txData>
              <cx:f>Sheet1!$B$1</cx:f>
              <cx:v>معايير الخطة المستدامة</cx:v>
            </cx:txData>
          </cx:tx>
          <cx:dataLabels pos="ctr">
            <cx:txPr>
              <a:bodyPr spcFirstLastPara="1" vertOverflow="ellipsis" horzOverflow="overflow" wrap="square" lIns="0" tIns="0" rIns="0" bIns="0" anchor="ctr" anchorCtr="1"/>
              <a:lstStyle/>
              <a:p>
                <a:pPr algn="ctr" rtl="0">
                  <a:defRPr sz="800">
                    <a:latin typeface="AmmanV3 Sans Bold" panose="02000000000000000000" pitchFamily="50" charset="-78"/>
                    <a:ea typeface="AmmanV3 Sans Bold" panose="02000000000000000000" pitchFamily="50" charset="-78"/>
                    <a:cs typeface="AmmanV3 Sans Bold" panose="02000000000000000000" pitchFamily="50" charset="-78"/>
                  </a:defRPr>
                </a:pPr>
                <a:endParaRPr lang="en-US" sz="800" b="0" i="0" u="none" strike="noStrike" baseline="0">
                  <a:solidFill>
                    <a:prstClr val="black">
                      <a:lumMod val="50000"/>
                      <a:lumOff val="50000"/>
                    </a:prstClr>
                  </a:solidFill>
                  <a:latin typeface="AmmanV3 Sans Bold" panose="02000000000000000000" pitchFamily="50" charset="-78"/>
                  <a:cs typeface="AmmanV3 Sans Bold" panose="02000000000000000000" pitchFamily="50" charset="-78"/>
                </a:endParaRPr>
              </a:p>
            </cx:txPr>
            <cx:visibility seriesName="0" categoryName="1" value="0"/>
          </cx:dataLabels>
          <cx:dataId val="0"/>
        </cx:series>
      </cx:plotAreaRegion>
    </cx:plotArea>
  </cx:chart>
  <cx:spPr>
    <a:noFill/>
  </cx:spPr>
</cx:chartSpace>
</file>

<file path=ppt/charts/chartEx29.xml><?xml version="1.0" encoding="utf-8"?>
<cx:chartSpace xmlns:a="http://schemas.openxmlformats.org/drawingml/2006/main" xmlns:r="http://schemas.openxmlformats.org/officeDocument/2006/relationships" xmlns:cx="http://schemas.microsoft.com/office/drawing/2014/chartex">
  <cx:chartData>
    <cx:externalData r:id="rId1" cx:autoUpdate="0"/>
    <cx:data id="0">
      <cx:strDim type="cat">
        <cx:f>Sheet1!$A$2:$A$16</cx:f>
        <cx:lvl ptCount="15">
          <cx:pt idx="0">استهلاك الطاقة</cx:pt>
          <cx:pt idx="1">تنظيم الاراضي</cx:pt>
          <cx:pt idx="2">مصادر المياه</cx:pt>
          <cx:pt idx="3">المياه </cx:pt>
          <cx:pt idx="4">التوظيف</cx:pt>
          <cx:pt idx="5">الامن</cx:pt>
          <cx:pt idx="6">ادارة المخاطر و الازمات </cx:pt>
          <cx:pt idx="7">الصحة</cx:pt>
          <cx:pt idx="8">النقل</cx:pt>
          <cx:pt idx="9">التغير المناخي</cx:pt>
          <cx:pt idx="10">التعليم </cx:pt>
          <cx:pt idx="11">الصحة </cx:pt>
          <cx:pt idx="12">الحوكمة </cx:pt>
          <cx:pt idx="13">السكان</cx:pt>
          <cx:pt idx="14">المياه </cx:pt>
        </cx:lvl>
      </cx:strDim>
      <cx:numDim type="size">
        <cx:f>Sheet1!$B$2:$B$16</cx:f>
        <cx:lvl ptCount="15" formatCode="General">
          <cx:pt idx="0">0.10000000000000001</cx:pt>
          <cx:pt idx="1">0.10000000000000001</cx:pt>
          <cx:pt idx="2">0.10000000000000001</cx:pt>
          <cx:pt idx="3">0.10000000000000001</cx:pt>
          <cx:pt idx="4">0.10000000000000001</cx:pt>
          <cx:pt idx="5">0.10000000000000001</cx:pt>
          <cx:pt idx="6">0.10000000000000001</cx:pt>
          <cx:pt idx="7">0.10000000000000001</cx:pt>
          <cx:pt idx="8">0.10000000000000001</cx:pt>
          <cx:pt idx="9">0.10000000000000001</cx:pt>
          <cx:pt idx="10">0.10000000000000001</cx:pt>
          <cx:pt idx="11">0.10000000000000001</cx:pt>
          <cx:pt idx="12">0.10000000000000001</cx:pt>
          <cx:pt idx="13">0.10000000000000001</cx:pt>
          <cx:pt idx="14">0.10000000000000001</cx:pt>
        </cx:lvl>
      </cx:numDim>
    </cx:data>
  </cx:chartData>
  <cx:chart>
    <cx:title pos="t" align="ctr" overlay="0">
      <cx:tx>
        <cx:txData>
          <cx:v/>
        </cx:txData>
      </cx:tx>
      <cx:txPr>
        <a:bodyPr rot="0" spcFirstLastPara="1" vertOverflow="ellipsis" vert="horz" wrap="square" lIns="38100" tIns="19050" rIns="38100" bIns="19050" anchor="ctr" anchorCtr="1" compatLnSpc="0"/>
        <a:lstStyle/>
        <a:p>
          <a:pPr algn="ctr" rtl="0">
            <a:defRPr sz="1862" b="0" i="0" u="none" strike="noStrike" kern="1200" spc="0" baseline="0">
              <a:solidFill>
                <a:prstClr val="black">
                  <a:lumMod val="65000"/>
                  <a:lumOff val="35000"/>
                </a:prstClr>
              </a:solidFill>
              <a:latin typeface="+mn-lt"/>
              <a:ea typeface="+mn-ea"/>
              <a:cs typeface="+mn-cs"/>
            </a:defRPr>
          </a:pPr>
          <a:endParaRPr kumimoji="0" lang="ar-JO" sz="1862" b="0" i="0" u="none" strike="noStrike" kern="1200" cap="none" spc="0" normalizeH="0" baseline="0" noProof="0" dirty="0">
            <a:ln>
              <a:noFill/>
            </a:ln>
            <a:solidFill>
              <a:prstClr val="black">
                <a:lumMod val="65000"/>
                <a:lumOff val="35000"/>
              </a:prstClr>
            </a:solidFill>
            <a:effectLst/>
            <a:uLnTx/>
            <a:uFillTx/>
            <a:latin typeface="Calibri" panose="020F0502020204030204"/>
            <a:cs typeface="Arial" panose="020B0604020202020204" pitchFamily="34" charset="0"/>
          </a:endParaRPr>
        </a:p>
      </cx:txPr>
    </cx:title>
    <cx:plotArea>
      <cx:plotAreaRegion>
        <cx:series layoutId="sunburst" uniqueId="{FBD23247-B7EE-49AC-91F1-5C1170C00C34}">
          <cx:tx>
            <cx:txData>
              <cx:f>Sheet1!$B$1</cx:f>
              <cx:v>معايير الخطة المستدامة</cx:v>
            </cx:txData>
          </cx:tx>
          <cx:dataLabels pos="ctr">
            <cx:txPr>
              <a:bodyPr spcFirstLastPara="1" vertOverflow="ellipsis" horzOverflow="overflow" wrap="square" lIns="0" tIns="0" rIns="0" bIns="0" anchor="ctr" anchorCtr="1"/>
              <a:lstStyle/>
              <a:p>
                <a:pPr algn="ctr" rtl="0">
                  <a:defRPr sz="800">
                    <a:latin typeface="AmmanV3 Sans Bold" panose="02000000000000000000" pitchFamily="50" charset="-78"/>
                    <a:ea typeface="AmmanV3 Sans Bold" panose="02000000000000000000" pitchFamily="50" charset="-78"/>
                    <a:cs typeface="AmmanV3 Sans Bold" panose="02000000000000000000" pitchFamily="50" charset="-78"/>
                  </a:defRPr>
                </a:pPr>
                <a:endParaRPr lang="en-US" sz="800" b="0" i="0" u="none" strike="noStrike" baseline="0">
                  <a:solidFill>
                    <a:prstClr val="black">
                      <a:lumMod val="50000"/>
                      <a:lumOff val="50000"/>
                    </a:prstClr>
                  </a:solidFill>
                  <a:latin typeface="AmmanV3 Sans Bold" panose="02000000000000000000" pitchFamily="50" charset="-78"/>
                  <a:cs typeface="AmmanV3 Sans Bold" panose="02000000000000000000" pitchFamily="50" charset="-78"/>
                </a:endParaRPr>
              </a:p>
            </cx:txPr>
            <cx:visibility seriesName="0" categoryName="1" value="0"/>
          </cx:dataLabels>
          <cx:dataId val="0"/>
        </cx:series>
      </cx:plotAreaRegion>
    </cx:plotArea>
  </cx:chart>
  <cx:spPr>
    <a:noFill/>
  </cx:spPr>
</cx:chartSpace>
</file>

<file path=ppt/charts/chartEx3.xml><?xml version="1.0" encoding="utf-8"?>
<cx:chartSpace xmlns:a="http://schemas.openxmlformats.org/drawingml/2006/main" xmlns:r="http://schemas.openxmlformats.org/officeDocument/2006/relationships" xmlns:cx="http://schemas.microsoft.com/office/drawing/2014/chartex">
  <cx:chartData>
    <cx:externalData r:id="rId1" cx:autoUpdate="0"/>
    <cx:data id="0">
      <cx:strDim type="cat">
        <cx:f>Sheet1!$A$2:$A$16</cx:f>
        <cx:lvl ptCount="15">
          <cx:pt idx="0">استهلاك الطاقة</cx:pt>
          <cx:pt idx="1">تنظيم الاراضي</cx:pt>
          <cx:pt idx="2">مصادر المياه</cx:pt>
          <cx:pt idx="3">المياه </cx:pt>
          <cx:pt idx="4">التوظيف</cx:pt>
          <cx:pt idx="5">الامن</cx:pt>
          <cx:pt idx="6">ادارة المخاطر و الازمات </cx:pt>
          <cx:pt idx="7">الصحة</cx:pt>
          <cx:pt idx="8">النقل</cx:pt>
          <cx:pt idx="9">التغير المناخي</cx:pt>
          <cx:pt idx="10">التعليم </cx:pt>
          <cx:pt idx="11">الصحة </cx:pt>
          <cx:pt idx="12">الحوكمة </cx:pt>
          <cx:pt idx="13">السكان</cx:pt>
          <cx:pt idx="14">المياه </cx:pt>
        </cx:lvl>
      </cx:strDim>
      <cx:numDim type="size">
        <cx:f>Sheet1!$B$2:$B$16</cx:f>
        <cx:lvl ptCount="15" formatCode="General">
          <cx:pt idx="0">0.10000000000000001</cx:pt>
          <cx:pt idx="1">0.10000000000000001</cx:pt>
          <cx:pt idx="2">0.10000000000000001</cx:pt>
          <cx:pt idx="3">0.10000000000000001</cx:pt>
          <cx:pt idx="4">0.10000000000000001</cx:pt>
          <cx:pt idx="5">0.10000000000000001</cx:pt>
          <cx:pt idx="6">0.10000000000000001</cx:pt>
          <cx:pt idx="7">0.10000000000000001</cx:pt>
          <cx:pt idx="8">0.10000000000000001</cx:pt>
          <cx:pt idx="9">0.10000000000000001</cx:pt>
          <cx:pt idx="10">0.10000000000000001</cx:pt>
          <cx:pt idx="11">0.10000000000000001</cx:pt>
          <cx:pt idx="12">0.10000000000000001</cx:pt>
          <cx:pt idx="13">0.10000000000000001</cx:pt>
          <cx:pt idx="14">0.10000000000000001</cx:pt>
        </cx:lvl>
      </cx:numDim>
    </cx:data>
  </cx:chartData>
  <cx:chart>
    <cx:title pos="t" align="ctr" overlay="0">
      <cx:tx>
        <cx:txData>
          <cx:v/>
        </cx:txData>
      </cx:tx>
      <cx:txPr>
        <a:bodyPr rot="0" spcFirstLastPara="1" vertOverflow="ellipsis" vert="horz" wrap="square" lIns="38100" tIns="19050" rIns="38100" bIns="19050" anchor="ctr" anchorCtr="1" compatLnSpc="0"/>
        <a:lstStyle/>
        <a:p>
          <a:pPr algn="ctr" rtl="0">
            <a:defRPr sz="1862" b="0" i="0" u="none" strike="noStrike" kern="1200" spc="0" baseline="0">
              <a:solidFill>
                <a:prstClr val="black">
                  <a:lumMod val="65000"/>
                  <a:lumOff val="35000"/>
                </a:prstClr>
              </a:solidFill>
              <a:latin typeface="+mn-lt"/>
              <a:ea typeface="+mn-ea"/>
              <a:cs typeface="+mn-cs"/>
            </a:defRPr>
          </a:pPr>
          <a:endParaRPr kumimoji="0" lang="ar-JO" sz="1862" b="0" i="0" u="none" strike="noStrike" kern="1200" cap="none" spc="0" normalizeH="0" baseline="0" noProof="0" dirty="0">
            <a:ln>
              <a:noFill/>
            </a:ln>
            <a:solidFill>
              <a:prstClr val="black">
                <a:lumMod val="65000"/>
                <a:lumOff val="35000"/>
              </a:prstClr>
            </a:solidFill>
            <a:effectLst/>
            <a:uLnTx/>
            <a:uFillTx/>
            <a:latin typeface="Calibri" panose="020F0502020204030204"/>
            <a:cs typeface="Arial" panose="020B0604020202020204" pitchFamily="34" charset="0"/>
          </a:endParaRPr>
        </a:p>
      </cx:txPr>
    </cx:title>
    <cx:plotArea>
      <cx:plotAreaRegion>
        <cx:series layoutId="sunburst" uniqueId="{FBD23247-B7EE-49AC-91F1-5C1170C00C34}">
          <cx:tx>
            <cx:txData>
              <cx:f>Sheet1!$B$1</cx:f>
              <cx:v>معايير الخطة المستدامة</cx:v>
            </cx:txData>
          </cx:tx>
          <cx:dataLabels pos="ctr">
            <cx:txPr>
              <a:bodyPr spcFirstLastPara="1" vertOverflow="ellipsis" horzOverflow="overflow" wrap="square" lIns="0" tIns="0" rIns="0" bIns="0" anchor="ctr" anchorCtr="1"/>
              <a:lstStyle/>
              <a:p>
                <a:pPr algn="ctr" rtl="0">
                  <a:defRPr sz="800">
                    <a:latin typeface="AmmanV3 Sans Bold" panose="02000000000000000000" pitchFamily="50" charset="-78"/>
                    <a:ea typeface="AmmanV3 Sans Bold" panose="02000000000000000000" pitchFamily="50" charset="-78"/>
                    <a:cs typeface="AmmanV3 Sans Bold" panose="02000000000000000000" pitchFamily="50" charset="-78"/>
                  </a:defRPr>
                </a:pPr>
                <a:endParaRPr lang="en-US" sz="800" b="0" i="0" u="none" strike="noStrike" baseline="0">
                  <a:solidFill>
                    <a:prstClr val="black">
                      <a:lumMod val="50000"/>
                      <a:lumOff val="50000"/>
                    </a:prstClr>
                  </a:solidFill>
                  <a:latin typeface="AmmanV3 Sans Bold" panose="02000000000000000000" pitchFamily="50" charset="-78"/>
                  <a:cs typeface="AmmanV3 Sans Bold" panose="02000000000000000000" pitchFamily="50" charset="-78"/>
                </a:endParaRPr>
              </a:p>
            </cx:txPr>
            <cx:visibility seriesName="0" categoryName="1" value="0"/>
          </cx:dataLabels>
          <cx:dataId val="0"/>
        </cx:series>
      </cx:plotAreaRegion>
    </cx:plotArea>
  </cx:chart>
  <cx:spPr>
    <a:noFill/>
  </cx:spPr>
</cx:chartSpace>
</file>

<file path=ppt/charts/chartEx30.xml><?xml version="1.0" encoding="utf-8"?>
<cx:chartSpace xmlns:a="http://schemas.openxmlformats.org/drawingml/2006/main" xmlns:r="http://schemas.openxmlformats.org/officeDocument/2006/relationships" xmlns:cx="http://schemas.microsoft.com/office/drawing/2014/chartex">
  <cx:chartData>
    <cx:externalData r:id="rId1" cx:autoUpdate="0"/>
    <cx:data id="0">
      <cx:strDim type="cat">
        <cx:f>Sheet1!$A$2:$A$16</cx:f>
        <cx:lvl ptCount="15">
          <cx:pt idx="0">استهلاك الطاقة</cx:pt>
          <cx:pt idx="1">تنظيم الاراضي</cx:pt>
          <cx:pt idx="2">مصادر المياه</cx:pt>
          <cx:pt idx="3">المياه </cx:pt>
          <cx:pt idx="4">التوظيف</cx:pt>
          <cx:pt idx="5">الامن</cx:pt>
          <cx:pt idx="6">ادارة المخاطر و الازمات </cx:pt>
          <cx:pt idx="7">الصحة</cx:pt>
          <cx:pt idx="8">النقل</cx:pt>
          <cx:pt idx="9">التغير المناخي</cx:pt>
          <cx:pt idx="10">التعليم </cx:pt>
          <cx:pt idx="11">الصحة </cx:pt>
          <cx:pt idx="12">الحوكمة </cx:pt>
          <cx:pt idx="13">السكان</cx:pt>
          <cx:pt idx="14">المياه </cx:pt>
        </cx:lvl>
      </cx:strDim>
      <cx:numDim type="size">
        <cx:f>Sheet1!$B$2:$B$16</cx:f>
        <cx:lvl ptCount="15" formatCode="General">
          <cx:pt idx="0">0.10000000000000001</cx:pt>
          <cx:pt idx="1">0.10000000000000001</cx:pt>
          <cx:pt idx="2">0.10000000000000001</cx:pt>
          <cx:pt idx="3">0.10000000000000001</cx:pt>
          <cx:pt idx="4">0.10000000000000001</cx:pt>
          <cx:pt idx="5">0.10000000000000001</cx:pt>
          <cx:pt idx="6">0.10000000000000001</cx:pt>
          <cx:pt idx="7">0.10000000000000001</cx:pt>
          <cx:pt idx="8">0.10000000000000001</cx:pt>
          <cx:pt idx="9">0.10000000000000001</cx:pt>
          <cx:pt idx="10">0.10000000000000001</cx:pt>
          <cx:pt idx="11">0.10000000000000001</cx:pt>
          <cx:pt idx="12">0.10000000000000001</cx:pt>
          <cx:pt idx="13">0.10000000000000001</cx:pt>
          <cx:pt idx="14">0.10000000000000001</cx:pt>
        </cx:lvl>
      </cx:numDim>
    </cx:data>
  </cx:chartData>
  <cx:chart>
    <cx:title pos="t" align="ctr" overlay="0">
      <cx:tx>
        <cx:txData>
          <cx:v/>
        </cx:txData>
      </cx:tx>
      <cx:txPr>
        <a:bodyPr rot="0" spcFirstLastPara="1" vertOverflow="ellipsis" vert="horz" wrap="square" lIns="38100" tIns="19050" rIns="38100" bIns="19050" anchor="ctr" anchorCtr="1" compatLnSpc="0"/>
        <a:lstStyle/>
        <a:p>
          <a:pPr algn="ctr" rtl="0">
            <a:defRPr sz="1862" b="0" i="0" u="none" strike="noStrike" kern="1200" spc="0" baseline="0">
              <a:solidFill>
                <a:prstClr val="black">
                  <a:lumMod val="65000"/>
                  <a:lumOff val="35000"/>
                </a:prstClr>
              </a:solidFill>
              <a:latin typeface="+mn-lt"/>
              <a:ea typeface="+mn-ea"/>
              <a:cs typeface="+mn-cs"/>
            </a:defRPr>
          </a:pPr>
          <a:endParaRPr kumimoji="0" lang="ar-JO" sz="1862" b="0" i="0" u="none" strike="noStrike" kern="1200" cap="none" spc="0" normalizeH="0" baseline="0" noProof="0" dirty="0">
            <a:ln>
              <a:noFill/>
            </a:ln>
            <a:solidFill>
              <a:prstClr val="black">
                <a:lumMod val="65000"/>
                <a:lumOff val="35000"/>
              </a:prstClr>
            </a:solidFill>
            <a:effectLst/>
            <a:uLnTx/>
            <a:uFillTx/>
            <a:latin typeface="Calibri" panose="020F0502020204030204"/>
            <a:cs typeface="Arial" panose="020B0604020202020204" pitchFamily="34" charset="0"/>
          </a:endParaRPr>
        </a:p>
      </cx:txPr>
    </cx:title>
    <cx:plotArea>
      <cx:plotAreaRegion>
        <cx:series layoutId="sunburst" uniqueId="{FBD23247-B7EE-49AC-91F1-5C1170C00C34}">
          <cx:tx>
            <cx:txData>
              <cx:f>Sheet1!$B$1</cx:f>
              <cx:v>معايير الخطة المستدامة</cx:v>
            </cx:txData>
          </cx:tx>
          <cx:dataLabels pos="ctr">
            <cx:txPr>
              <a:bodyPr spcFirstLastPara="1" vertOverflow="ellipsis" horzOverflow="overflow" wrap="square" lIns="0" tIns="0" rIns="0" bIns="0" anchor="ctr" anchorCtr="1"/>
              <a:lstStyle/>
              <a:p>
                <a:pPr algn="ctr" rtl="0">
                  <a:defRPr sz="800">
                    <a:latin typeface="AmmanV3 Sans Bold" panose="02000000000000000000" pitchFamily="50" charset="-78"/>
                    <a:ea typeface="AmmanV3 Sans Bold" panose="02000000000000000000" pitchFamily="50" charset="-78"/>
                    <a:cs typeface="AmmanV3 Sans Bold" panose="02000000000000000000" pitchFamily="50" charset="-78"/>
                  </a:defRPr>
                </a:pPr>
                <a:endParaRPr lang="en-US" sz="800" b="0" i="0" u="none" strike="noStrike" baseline="0">
                  <a:solidFill>
                    <a:prstClr val="black">
                      <a:lumMod val="50000"/>
                      <a:lumOff val="50000"/>
                    </a:prstClr>
                  </a:solidFill>
                  <a:latin typeface="AmmanV3 Sans Bold" panose="02000000000000000000" pitchFamily="50" charset="-78"/>
                  <a:cs typeface="AmmanV3 Sans Bold" panose="02000000000000000000" pitchFamily="50" charset="-78"/>
                </a:endParaRPr>
              </a:p>
            </cx:txPr>
            <cx:visibility seriesName="0" categoryName="1" value="0"/>
          </cx:dataLabels>
          <cx:dataId val="0"/>
        </cx:series>
      </cx:plotAreaRegion>
    </cx:plotArea>
  </cx:chart>
  <cx:spPr>
    <a:noFill/>
  </cx:spPr>
</cx:chartSpace>
</file>

<file path=ppt/charts/chartEx31.xml><?xml version="1.0" encoding="utf-8"?>
<cx:chartSpace xmlns:a="http://schemas.openxmlformats.org/drawingml/2006/main" xmlns:r="http://schemas.openxmlformats.org/officeDocument/2006/relationships" xmlns:cx="http://schemas.microsoft.com/office/drawing/2014/chartex">
  <cx:chartData>
    <cx:externalData r:id="rId1" cx:autoUpdate="0"/>
    <cx:data id="0">
      <cx:strDim type="cat">
        <cx:f>Sheet1!$A$2:$A$16</cx:f>
        <cx:lvl ptCount="15">
          <cx:pt idx="0">استهلاك الطاقة</cx:pt>
          <cx:pt idx="1">تنظيم الاراضي</cx:pt>
          <cx:pt idx="2">مصادر المياه</cx:pt>
          <cx:pt idx="3">المياه </cx:pt>
          <cx:pt idx="4">التوظيف</cx:pt>
          <cx:pt idx="5">الامن</cx:pt>
          <cx:pt idx="6">ادارة المخاطر و الازمات </cx:pt>
          <cx:pt idx="7">الصحة</cx:pt>
          <cx:pt idx="8">النقل</cx:pt>
          <cx:pt idx="9">التغير المناخي</cx:pt>
          <cx:pt idx="10">التعليم </cx:pt>
          <cx:pt idx="11">الصحة </cx:pt>
          <cx:pt idx="12">الحوكمة </cx:pt>
          <cx:pt idx="13">السكان</cx:pt>
          <cx:pt idx="14">المياه </cx:pt>
        </cx:lvl>
      </cx:strDim>
      <cx:numDim type="size">
        <cx:f>Sheet1!$B$2:$B$16</cx:f>
        <cx:lvl ptCount="15" formatCode="General">
          <cx:pt idx="0">0.10000000000000001</cx:pt>
          <cx:pt idx="1">0.10000000000000001</cx:pt>
          <cx:pt idx="2">0.10000000000000001</cx:pt>
          <cx:pt idx="3">0.10000000000000001</cx:pt>
          <cx:pt idx="4">0.10000000000000001</cx:pt>
          <cx:pt idx="5">0.10000000000000001</cx:pt>
          <cx:pt idx="6">0.10000000000000001</cx:pt>
          <cx:pt idx="7">0.10000000000000001</cx:pt>
          <cx:pt idx="8">0.10000000000000001</cx:pt>
          <cx:pt idx="9">0.10000000000000001</cx:pt>
          <cx:pt idx="10">0.10000000000000001</cx:pt>
          <cx:pt idx="11">0.10000000000000001</cx:pt>
          <cx:pt idx="12">0.10000000000000001</cx:pt>
          <cx:pt idx="13">0.10000000000000001</cx:pt>
          <cx:pt idx="14">0.10000000000000001</cx:pt>
        </cx:lvl>
      </cx:numDim>
    </cx:data>
  </cx:chartData>
  <cx:chart>
    <cx:title pos="t" align="ctr" overlay="0">
      <cx:tx>
        <cx:txData>
          <cx:v/>
        </cx:txData>
      </cx:tx>
      <cx:txPr>
        <a:bodyPr rot="0" spcFirstLastPara="1" vertOverflow="ellipsis" vert="horz" wrap="square" lIns="38100" tIns="19050" rIns="38100" bIns="19050" anchor="ctr" anchorCtr="1" compatLnSpc="0"/>
        <a:lstStyle/>
        <a:p>
          <a:pPr algn="ctr" rtl="0">
            <a:defRPr sz="1862" b="0" i="0" u="none" strike="noStrike" kern="1200" spc="0" baseline="0">
              <a:solidFill>
                <a:prstClr val="black">
                  <a:lumMod val="65000"/>
                  <a:lumOff val="35000"/>
                </a:prstClr>
              </a:solidFill>
              <a:latin typeface="+mn-lt"/>
              <a:ea typeface="+mn-ea"/>
              <a:cs typeface="+mn-cs"/>
            </a:defRPr>
          </a:pPr>
          <a:endParaRPr kumimoji="0" lang="ar-JO" sz="1862" b="0" i="0" u="none" strike="noStrike" kern="1200" cap="none" spc="0" normalizeH="0" baseline="0" noProof="0" dirty="0">
            <a:ln>
              <a:noFill/>
            </a:ln>
            <a:solidFill>
              <a:prstClr val="black">
                <a:lumMod val="65000"/>
                <a:lumOff val="35000"/>
              </a:prstClr>
            </a:solidFill>
            <a:effectLst/>
            <a:uLnTx/>
            <a:uFillTx/>
            <a:latin typeface="Calibri" panose="020F0502020204030204"/>
            <a:cs typeface="Arial" panose="020B0604020202020204" pitchFamily="34" charset="0"/>
          </a:endParaRPr>
        </a:p>
      </cx:txPr>
    </cx:title>
    <cx:plotArea>
      <cx:plotAreaRegion>
        <cx:series layoutId="sunburst" uniqueId="{FBD23247-B7EE-49AC-91F1-5C1170C00C34}">
          <cx:tx>
            <cx:txData>
              <cx:f>Sheet1!$B$1</cx:f>
              <cx:v>معايير الخطة المستدامة</cx:v>
            </cx:txData>
          </cx:tx>
          <cx:dataLabels pos="ctr">
            <cx:txPr>
              <a:bodyPr spcFirstLastPara="1" vertOverflow="ellipsis" horzOverflow="overflow" wrap="square" lIns="0" tIns="0" rIns="0" bIns="0" anchor="ctr" anchorCtr="1"/>
              <a:lstStyle/>
              <a:p>
                <a:pPr algn="ctr" rtl="0">
                  <a:defRPr sz="800">
                    <a:latin typeface="AmmanV3 Sans Bold" panose="02000000000000000000" pitchFamily="50" charset="-78"/>
                    <a:ea typeface="AmmanV3 Sans Bold" panose="02000000000000000000" pitchFamily="50" charset="-78"/>
                    <a:cs typeface="AmmanV3 Sans Bold" panose="02000000000000000000" pitchFamily="50" charset="-78"/>
                  </a:defRPr>
                </a:pPr>
                <a:endParaRPr lang="en-US" sz="800" b="0" i="0" u="none" strike="noStrike" baseline="0">
                  <a:solidFill>
                    <a:prstClr val="black">
                      <a:lumMod val="50000"/>
                      <a:lumOff val="50000"/>
                    </a:prstClr>
                  </a:solidFill>
                  <a:latin typeface="AmmanV3 Sans Bold" panose="02000000000000000000" pitchFamily="50" charset="-78"/>
                  <a:cs typeface="AmmanV3 Sans Bold" panose="02000000000000000000" pitchFamily="50" charset="-78"/>
                </a:endParaRPr>
              </a:p>
            </cx:txPr>
            <cx:visibility seriesName="0" categoryName="1" value="0"/>
          </cx:dataLabels>
          <cx:dataId val="0"/>
        </cx:series>
      </cx:plotAreaRegion>
    </cx:plotArea>
  </cx:chart>
  <cx:spPr>
    <a:noFill/>
  </cx:spPr>
</cx:chartSpace>
</file>

<file path=ppt/charts/chartEx32.xml><?xml version="1.0" encoding="utf-8"?>
<cx:chartSpace xmlns:a="http://schemas.openxmlformats.org/drawingml/2006/main" xmlns:r="http://schemas.openxmlformats.org/officeDocument/2006/relationships" xmlns:cx="http://schemas.microsoft.com/office/drawing/2014/chartex">
  <cx:chartData>
    <cx:externalData r:id="rId1" cx:autoUpdate="0"/>
    <cx:data id="0">
      <cx:strDim type="cat">
        <cx:f>Sheet1!$A$2:$A$16</cx:f>
        <cx:lvl ptCount="15">
          <cx:pt idx="0">استهلاك الطاقة</cx:pt>
          <cx:pt idx="1">تنظيم الاراضي</cx:pt>
          <cx:pt idx="2">مصادر المياه</cx:pt>
          <cx:pt idx="3">المياه </cx:pt>
          <cx:pt idx="4">التوظيف</cx:pt>
          <cx:pt idx="5">الامن</cx:pt>
          <cx:pt idx="6">ادارة المخاطر و الازمات </cx:pt>
          <cx:pt idx="7">الصحة</cx:pt>
          <cx:pt idx="8">النقل</cx:pt>
          <cx:pt idx="9">التغير المناخي</cx:pt>
          <cx:pt idx="10">التعليم </cx:pt>
          <cx:pt idx="11">الصحة </cx:pt>
          <cx:pt idx="12">الحوكمة </cx:pt>
          <cx:pt idx="13">السكان</cx:pt>
          <cx:pt idx="14">المياه </cx:pt>
        </cx:lvl>
      </cx:strDim>
      <cx:numDim type="size">
        <cx:f>Sheet1!$B$2:$B$16</cx:f>
        <cx:lvl ptCount="15" formatCode="General">
          <cx:pt idx="0">0.10000000000000001</cx:pt>
          <cx:pt idx="1">0.10000000000000001</cx:pt>
          <cx:pt idx="2">0.10000000000000001</cx:pt>
          <cx:pt idx="3">0.10000000000000001</cx:pt>
          <cx:pt idx="4">0.10000000000000001</cx:pt>
          <cx:pt idx="5">0.10000000000000001</cx:pt>
          <cx:pt idx="6">0.10000000000000001</cx:pt>
          <cx:pt idx="7">0.10000000000000001</cx:pt>
          <cx:pt idx="8">0.10000000000000001</cx:pt>
          <cx:pt idx="9">0.10000000000000001</cx:pt>
          <cx:pt idx="10">0.10000000000000001</cx:pt>
          <cx:pt idx="11">0.10000000000000001</cx:pt>
          <cx:pt idx="12">0.10000000000000001</cx:pt>
          <cx:pt idx="13">0.10000000000000001</cx:pt>
          <cx:pt idx="14">0.10000000000000001</cx:pt>
        </cx:lvl>
      </cx:numDim>
    </cx:data>
  </cx:chartData>
  <cx:chart>
    <cx:title pos="t" align="ctr" overlay="0">
      <cx:tx>
        <cx:txData>
          <cx:v/>
        </cx:txData>
      </cx:tx>
      <cx:txPr>
        <a:bodyPr rot="0" spcFirstLastPara="1" vertOverflow="ellipsis" vert="horz" wrap="square" lIns="38100" tIns="19050" rIns="38100" bIns="19050" anchor="ctr" anchorCtr="1" compatLnSpc="0"/>
        <a:lstStyle/>
        <a:p>
          <a:pPr algn="ctr" rtl="0">
            <a:defRPr sz="1862" b="0" i="0" u="none" strike="noStrike" kern="1200" spc="0" baseline="0">
              <a:solidFill>
                <a:prstClr val="black">
                  <a:lumMod val="65000"/>
                  <a:lumOff val="35000"/>
                </a:prstClr>
              </a:solidFill>
              <a:latin typeface="+mn-lt"/>
              <a:ea typeface="+mn-ea"/>
              <a:cs typeface="+mn-cs"/>
            </a:defRPr>
          </a:pPr>
          <a:endParaRPr kumimoji="0" lang="ar-JO" sz="1862" b="0" i="0" u="none" strike="noStrike" kern="1200" cap="none" spc="0" normalizeH="0" baseline="0" noProof="0" dirty="0">
            <a:ln>
              <a:noFill/>
            </a:ln>
            <a:solidFill>
              <a:prstClr val="black">
                <a:lumMod val="65000"/>
                <a:lumOff val="35000"/>
              </a:prstClr>
            </a:solidFill>
            <a:effectLst/>
            <a:uLnTx/>
            <a:uFillTx/>
            <a:latin typeface="Calibri" panose="020F0502020204030204"/>
            <a:cs typeface="Arial" panose="020B0604020202020204" pitchFamily="34" charset="0"/>
          </a:endParaRPr>
        </a:p>
      </cx:txPr>
    </cx:title>
    <cx:plotArea>
      <cx:plotAreaRegion>
        <cx:series layoutId="sunburst" uniqueId="{FBD23247-B7EE-49AC-91F1-5C1170C00C34}">
          <cx:tx>
            <cx:txData>
              <cx:f>Sheet1!$B$1</cx:f>
              <cx:v>معايير الخطة المستدامة</cx:v>
            </cx:txData>
          </cx:tx>
          <cx:dataLabels pos="ctr">
            <cx:txPr>
              <a:bodyPr spcFirstLastPara="1" vertOverflow="ellipsis" horzOverflow="overflow" wrap="square" lIns="0" tIns="0" rIns="0" bIns="0" anchor="ctr" anchorCtr="1"/>
              <a:lstStyle/>
              <a:p>
                <a:pPr algn="ctr" rtl="0">
                  <a:defRPr sz="800">
                    <a:latin typeface="AmmanV3 Sans Bold" panose="02000000000000000000" pitchFamily="50" charset="-78"/>
                    <a:ea typeface="AmmanV3 Sans Bold" panose="02000000000000000000" pitchFamily="50" charset="-78"/>
                    <a:cs typeface="AmmanV3 Sans Bold" panose="02000000000000000000" pitchFamily="50" charset="-78"/>
                  </a:defRPr>
                </a:pPr>
                <a:endParaRPr lang="en-US" sz="800" b="0" i="0" u="none" strike="noStrike" baseline="0">
                  <a:solidFill>
                    <a:prstClr val="black">
                      <a:lumMod val="50000"/>
                      <a:lumOff val="50000"/>
                    </a:prstClr>
                  </a:solidFill>
                  <a:latin typeface="AmmanV3 Sans Bold" panose="02000000000000000000" pitchFamily="50" charset="-78"/>
                  <a:cs typeface="AmmanV3 Sans Bold" panose="02000000000000000000" pitchFamily="50" charset="-78"/>
                </a:endParaRPr>
              </a:p>
            </cx:txPr>
            <cx:visibility seriesName="0" categoryName="1" value="0"/>
          </cx:dataLabels>
          <cx:dataId val="0"/>
        </cx:series>
      </cx:plotAreaRegion>
    </cx:plotArea>
  </cx:chart>
  <cx:spPr>
    <a:noFill/>
  </cx:spPr>
</cx:chartSpace>
</file>

<file path=ppt/charts/chartEx33.xml><?xml version="1.0" encoding="utf-8"?>
<cx:chartSpace xmlns:a="http://schemas.openxmlformats.org/drawingml/2006/main" xmlns:r="http://schemas.openxmlformats.org/officeDocument/2006/relationships" xmlns:cx="http://schemas.microsoft.com/office/drawing/2014/chartex">
  <cx:chartData>
    <cx:externalData r:id="rId1" cx:autoUpdate="0"/>
    <cx:data id="0">
      <cx:strDim type="cat">
        <cx:f>Sheet1!$A$2:$A$16</cx:f>
        <cx:lvl ptCount="15">
          <cx:pt idx="0">استهلاك الطاقة</cx:pt>
          <cx:pt idx="1">تنظيم الاراضي</cx:pt>
          <cx:pt idx="2">مصادر المياه</cx:pt>
          <cx:pt idx="3">المياه </cx:pt>
          <cx:pt idx="4">التوظيف</cx:pt>
          <cx:pt idx="5">الامن</cx:pt>
          <cx:pt idx="6">ادارة المخاطر و الازمات </cx:pt>
          <cx:pt idx="7">الصحة</cx:pt>
          <cx:pt idx="8">النقل</cx:pt>
          <cx:pt idx="9">التغير المناخي</cx:pt>
          <cx:pt idx="10">التعليم </cx:pt>
          <cx:pt idx="11">الصحة </cx:pt>
          <cx:pt idx="12">الحوكمة </cx:pt>
          <cx:pt idx="13">السكان</cx:pt>
          <cx:pt idx="14">المياه </cx:pt>
        </cx:lvl>
      </cx:strDim>
      <cx:numDim type="size">
        <cx:f>Sheet1!$B$2:$B$16</cx:f>
        <cx:lvl ptCount="15" formatCode="General">
          <cx:pt idx="0">0.10000000000000001</cx:pt>
          <cx:pt idx="1">0.10000000000000001</cx:pt>
          <cx:pt idx="2">0.10000000000000001</cx:pt>
          <cx:pt idx="3">0.10000000000000001</cx:pt>
          <cx:pt idx="4">0.10000000000000001</cx:pt>
          <cx:pt idx="5">0.10000000000000001</cx:pt>
          <cx:pt idx="6">0.10000000000000001</cx:pt>
          <cx:pt idx="7">0.10000000000000001</cx:pt>
          <cx:pt idx="8">0.10000000000000001</cx:pt>
          <cx:pt idx="9">0.10000000000000001</cx:pt>
          <cx:pt idx="10">0.10000000000000001</cx:pt>
          <cx:pt idx="11">0.10000000000000001</cx:pt>
          <cx:pt idx="12">0.10000000000000001</cx:pt>
          <cx:pt idx="13">0.10000000000000001</cx:pt>
          <cx:pt idx="14">0.10000000000000001</cx:pt>
        </cx:lvl>
      </cx:numDim>
    </cx:data>
  </cx:chartData>
  <cx:chart>
    <cx:title pos="t" align="ctr" overlay="0">
      <cx:tx>
        <cx:txData>
          <cx:v/>
        </cx:txData>
      </cx:tx>
      <cx:txPr>
        <a:bodyPr rot="0" spcFirstLastPara="1" vertOverflow="ellipsis" vert="horz" wrap="square" lIns="38100" tIns="19050" rIns="38100" bIns="19050" anchor="ctr" anchorCtr="1" compatLnSpc="0"/>
        <a:lstStyle/>
        <a:p>
          <a:pPr algn="ctr" rtl="0">
            <a:defRPr sz="1862" b="0" i="0" u="none" strike="noStrike" kern="1200" spc="0" baseline="0">
              <a:solidFill>
                <a:prstClr val="black">
                  <a:lumMod val="65000"/>
                  <a:lumOff val="35000"/>
                </a:prstClr>
              </a:solidFill>
              <a:latin typeface="+mn-lt"/>
              <a:ea typeface="+mn-ea"/>
              <a:cs typeface="+mn-cs"/>
            </a:defRPr>
          </a:pPr>
          <a:endParaRPr kumimoji="0" lang="ar-JO" sz="1862" b="0" i="0" u="none" strike="noStrike" kern="1200" cap="none" spc="0" normalizeH="0" baseline="0" noProof="0" dirty="0">
            <a:ln>
              <a:noFill/>
            </a:ln>
            <a:solidFill>
              <a:prstClr val="black">
                <a:lumMod val="65000"/>
                <a:lumOff val="35000"/>
              </a:prstClr>
            </a:solidFill>
            <a:effectLst/>
            <a:uLnTx/>
            <a:uFillTx/>
            <a:latin typeface="Calibri" panose="020F0502020204030204"/>
            <a:cs typeface="Arial" panose="020B0604020202020204" pitchFamily="34" charset="0"/>
          </a:endParaRPr>
        </a:p>
      </cx:txPr>
    </cx:title>
    <cx:plotArea>
      <cx:plotAreaRegion>
        <cx:series layoutId="sunburst" uniqueId="{FBD23247-B7EE-49AC-91F1-5C1170C00C34}">
          <cx:tx>
            <cx:txData>
              <cx:f>Sheet1!$B$1</cx:f>
              <cx:v>معايير الخطة المستدامة</cx:v>
            </cx:txData>
          </cx:tx>
          <cx:dataLabels pos="ctr">
            <cx:txPr>
              <a:bodyPr spcFirstLastPara="1" vertOverflow="ellipsis" horzOverflow="overflow" wrap="square" lIns="0" tIns="0" rIns="0" bIns="0" anchor="ctr" anchorCtr="1"/>
              <a:lstStyle/>
              <a:p>
                <a:pPr algn="ctr" rtl="0">
                  <a:defRPr sz="800">
                    <a:latin typeface="AmmanV3 Sans Bold" panose="02000000000000000000" pitchFamily="50" charset="-78"/>
                    <a:ea typeface="AmmanV3 Sans Bold" panose="02000000000000000000" pitchFamily="50" charset="-78"/>
                    <a:cs typeface="AmmanV3 Sans Bold" panose="02000000000000000000" pitchFamily="50" charset="-78"/>
                  </a:defRPr>
                </a:pPr>
                <a:endParaRPr lang="en-US" sz="800" b="0" i="0" u="none" strike="noStrike" baseline="0">
                  <a:solidFill>
                    <a:prstClr val="black">
                      <a:lumMod val="50000"/>
                      <a:lumOff val="50000"/>
                    </a:prstClr>
                  </a:solidFill>
                  <a:latin typeface="AmmanV3 Sans Bold" panose="02000000000000000000" pitchFamily="50" charset="-78"/>
                  <a:cs typeface="AmmanV3 Sans Bold" panose="02000000000000000000" pitchFamily="50" charset="-78"/>
                </a:endParaRPr>
              </a:p>
            </cx:txPr>
            <cx:visibility seriesName="0" categoryName="1" value="0"/>
          </cx:dataLabels>
          <cx:dataId val="0"/>
        </cx:series>
      </cx:plotAreaRegion>
    </cx:plotArea>
  </cx:chart>
  <cx:spPr>
    <a:noFill/>
  </cx:spPr>
</cx:chartSpace>
</file>

<file path=ppt/charts/chartEx34.xml><?xml version="1.0" encoding="utf-8"?>
<cx:chartSpace xmlns:a="http://schemas.openxmlformats.org/drawingml/2006/main" xmlns:r="http://schemas.openxmlformats.org/officeDocument/2006/relationships" xmlns:cx="http://schemas.microsoft.com/office/drawing/2014/chartex">
  <cx:chartData>
    <cx:externalData r:id="rId1" cx:autoUpdate="0"/>
    <cx:data id="0">
      <cx:strDim type="cat">
        <cx:f>Sheet1!$A$2:$A$16</cx:f>
        <cx:lvl ptCount="15">
          <cx:pt idx="0">استهلاك الطاقة</cx:pt>
          <cx:pt idx="1">تنظيم الاراضي</cx:pt>
          <cx:pt idx="2">مصادر المياه</cx:pt>
          <cx:pt idx="3">المياه </cx:pt>
          <cx:pt idx="4">التوظيف</cx:pt>
          <cx:pt idx="5">الامن</cx:pt>
          <cx:pt idx="6">ادارة المخاطر و الازمات </cx:pt>
          <cx:pt idx="7">الصحة</cx:pt>
          <cx:pt idx="8">النقل</cx:pt>
          <cx:pt idx="9">التغير المناخي</cx:pt>
          <cx:pt idx="10">التعليم </cx:pt>
          <cx:pt idx="11">الصحة </cx:pt>
          <cx:pt idx="12">الحوكمة </cx:pt>
          <cx:pt idx="13">السكان</cx:pt>
          <cx:pt idx="14">المياه </cx:pt>
        </cx:lvl>
      </cx:strDim>
      <cx:numDim type="size">
        <cx:f>Sheet1!$B$2:$B$16</cx:f>
        <cx:lvl ptCount="15" formatCode="General">
          <cx:pt idx="0">0.10000000000000001</cx:pt>
          <cx:pt idx="1">0.10000000000000001</cx:pt>
          <cx:pt idx="2">0.10000000000000001</cx:pt>
          <cx:pt idx="3">0.10000000000000001</cx:pt>
          <cx:pt idx="4">0.10000000000000001</cx:pt>
          <cx:pt idx="5">0.10000000000000001</cx:pt>
          <cx:pt idx="6">0.10000000000000001</cx:pt>
          <cx:pt idx="7">0.10000000000000001</cx:pt>
          <cx:pt idx="8">0.10000000000000001</cx:pt>
          <cx:pt idx="9">0.10000000000000001</cx:pt>
          <cx:pt idx="10">0.10000000000000001</cx:pt>
          <cx:pt idx="11">0.10000000000000001</cx:pt>
          <cx:pt idx="12">0.10000000000000001</cx:pt>
          <cx:pt idx="13">0.10000000000000001</cx:pt>
          <cx:pt idx="14">0.10000000000000001</cx:pt>
        </cx:lvl>
      </cx:numDim>
    </cx:data>
  </cx:chartData>
  <cx:chart>
    <cx:title pos="t" align="ctr" overlay="0">
      <cx:tx>
        <cx:txData>
          <cx:v/>
        </cx:txData>
      </cx:tx>
      <cx:txPr>
        <a:bodyPr rot="0" spcFirstLastPara="1" vertOverflow="ellipsis" vert="horz" wrap="square" lIns="38100" tIns="19050" rIns="38100" bIns="19050" anchor="ctr" anchorCtr="1" compatLnSpc="0"/>
        <a:lstStyle/>
        <a:p>
          <a:pPr algn="ctr" rtl="0">
            <a:defRPr sz="1862" b="0" i="0" u="none" strike="noStrike" kern="1200" spc="0" baseline="0">
              <a:solidFill>
                <a:prstClr val="black">
                  <a:lumMod val="65000"/>
                  <a:lumOff val="35000"/>
                </a:prstClr>
              </a:solidFill>
              <a:latin typeface="+mn-lt"/>
              <a:ea typeface="+mn-ea"/>
              <a:cs typeface="+mn-cs"/>
            </a:defRPr>
          </a:pPr>
          <a:endParaRPr kumimoji="0" lang="ar-JO" sz="1862" b="0" i="0" u="none" strike="noStrike" kern="1200" cap="none" spc="0" normalizeH="0" baseline="0" noProof="0" dirty="0">
            <a:ln>
              <a:noFill/>
            </a:ln>
            <a:solidFill>
              <a:prstClr val="black">
                <a:lumMod val="65000"/>
                <a:lumOff val="35000"/>
              </a:prstClr>
            </a:solidFill>
            <a:effectLst/>
            <a:uLnTx/>
            <a:uFillTx/>
            <a:latin typeface="Calibri" panose="020F0502020204030204"/>
            <a:cs typeface="Arial" panose="020B0604020202020204" pitchFamily="34" charset="0"/>
          </a:endParaRPr>
        </a:p>
      </cx:txPr>
    </cx:title>
    <cx:plotArea>
      <cx:plotAreaRegion>
        <cx:series layoutId="sunburst" uniqueId="{FBD23247-B7EE-49AC-91F1-5C1170C00C34}">
          <cx:tx>
            <cx:txData>
              <cx:f>Sheet1!$B$1</cx:f>
              <cx:v>معايير الخطة المستدامة</cx:v>
            </cx:txData>
          </cx:tx>
          <cx:dataLabels pos="ctr">
            <cx:txPr>
              <a:bodyPr spcFirstLastPara="1" vertOverflow="ellipsis" horzOverflow="overflow" wrap="square" lIns="0" tIns="0" rIns="0" bIns="0" anchor="ctr" anchorCtr="1"/>
              <a:lstStyle/>
              <a:p>
                <a:pPr algn="ctr" rtl="0">
                  <a:defRPr sz="800">
                    <a:latin typeface="AmmanV3 Sans Bold" panose="02000000000000000000" pitchFamily="50" charset="-78"/>
                    <a:ea typeface="AmmanV3 Sans Bold" panose="02000000000000000000" pitchFamily="50" charset="-78"/>
                    <a:cs typeface="AmmanV3 Sans Bold" panose="02000000000000000000" pitchFamily="50" charset="-78"/>
                  </a:defRPr>
                </a:pPr>
                <a:endParaRPr lang="en-US" sz="800" b="0" i="0" u="none" strike="noStrike" baseline="0">
                  <a:solidFill>
                    <a:prstClr val="black">
                      <a:lumMod val="50000"/>
                      <a:lumOff val="50000"/>
                    </a:prstClr>
                  </a:solidFill>
                  <a:latin typeface="AmmanV3 Sans Bold" panose="02000000000000000000" pitchFamily="50" charset="-78"/>
                  <a:cs typeface="AmmanV3 Sans Bold" panose="02000000000000000000" pitchFamily="50" charset="-78"/>
                </a:endParaRPr>
              </a:p>
            </cx:txPr>
            <cx:visibility seriesName="0" categoryName="1" value="0"/>
          </cx:dataLabels>
          <cx:dataId val="0"/>
        </cx:series>
      </cx:plotAreaRegion>
    </cx:plotArea>
  </cx:chart>
  <cx:spPr>
    <a:noFill/>
  </cx:spPr>
</cx:chartSpace>
</file>

<file path=ppt/charts/chartEx35.xml><?xml version="1.0" encoding="utf-8"?>
<cx:chartSpace xmlns:a="http://schemas.openxmlformats.org/drawingml/2006/main" xmlns:r="http://schemas.openxmlformats.org/officeDocument/2006/relationships" xmlns:cx="http://schemas.microsoft.com/office/drawing/2014/chartex">
  <cx:chartData>
    <cx:externalData r:id="rId1" cx:autoUpdate="0"/>
    <cx:data id="0">
      <cx:strDim type="cat">
        <cx:f>Sheet1!$A$2:$A$16</cx:f>
        <cx:lvl ptCount="15">
          <cx:pt idx="0">استهلاك الطاقة</cx:pt>
          <cx:pt idx="1">تنظيم الاراضي</cx:pt>
          <cx:pt idx="2">مصادر المياه</cx:pt>
          <cx:pt idx="3">المياه </cx:pt>
          <cx:pt idx="4">التوظيف</cx:pt>
          <cx:pt idx="5">الامن</cx:pt>
          <cx:pt idx="6">ادارة المخاطر و الازمات </cx:pt>
          <cx:pt idx="7">الصحة</cx:pt>
          <cx:pt idx="8">النقل</cx:pt>
          <cx:pt idx="9">التغير المناخي</cx:pt>
          <cx:pt idx="10">التعليم </cx:pt>
          <cx:pt idx="11">الصحة </cx:pt>
          <cx:pt idx="12">الحوكمة </cx:pt>
          <cx:pt idx="13">السكان</cx:pt>
          <cx:pt idx="14">المياه </cx:pt>
        </cx:lvl>
      </cx:strDim>
      <cx:numDim type="size">
        <cx:f>Sheet1!$B$2:$B$16</cx:f>
        <cx:lvl ptCount="15" formatCode="General">
          <cx:pt idx="0">0.10000000000000001</cx:pt>
          <cx:pt idx="1">0.10000000000000001</cx:pt>
          <cx:pt idx="2">0.10000000000000001</cx:pt>
          <cx:pt idx="3">0.10000000000000001</cx:pt>
          <cx:pt idx="4">0.10000000000000001</cx:pt>
          <cx:pt idx="5">0.10000000000000001</cx:pt>
          <cx:pt idx="6">0.10000000000000001</cx:pt>
          <cx:pt idx="7">0.10000000000000001</cx:pt>
          <cx:pt idx="8">0.10000000000000001</cx:pt>
          <cx:pt idx="9">0.10000000000000001</cx:pt>
          <cx:pt idx="10">0.10000000000000001</cx:pt>
          <cx:pt idx="11">0.10000000000000001</cx:pt>
          <cx:pt idx="12">0.10000000000000001</cx:pt>
          <cx:pt idx="13">0.10000000000000001</cx:pt>
          <cx:pt idx="14">0.10000000000000001</cx:pt>
        </cx:lvl>
      </cx:numDim>
    </cx:data>
  </cx:chartData>
  <cx:chart>
    <cx:title pos="t" align="ctr" overlay="0">
      <cx:tx>
        <cx:txData>
          <cx:v/>
        </cx:txData>
      </cx:tx>
      <cx:txPr>
        <a:bodyPr rot="0" spcFirstLastPara="1" vertOverflow="ellipsis" vert="horz" wrap="square" lIns="38100" tIns="19050" rIns="38100" bIns="19050" anchor="ctr" anchorCtr="1" compatLnSpc="0"/>
        <a:lstStyle/>
        <a:p>
          <a:pPr algn="ctr" rtl="0">
            <a:defRPr sz="1862" b="0" i="0" u="none" strike="noStrike" kern="1200" spc="0" baseline="0">
              <a:solidFill>
                <a:prstClr val="black">
                  <a:lumMod val="65000"/>
                  <a:lumOff val="35000"/>
                </a:prstClr>
              </a:solidFill>
              <a:latin typeface="+mn-lt"/>
              <a:ea typeface="+mn-ea"/>
              <a:cs typeface="+mn-cs"/>
            </a:defRPr>
          </a:pPr>
          <a:endParaRPr kumimoji="0" lang="ar-JO" sz="1862" b="0" i="0" u="none" strike="noStrike" kern="1200" cap="none" spc="0" normalizeH="0" baseline="0" noProof="0" dirty="0">
            <a:ln>
              <a:noFill/>
            </a:ln>
            <a:solidFill>
              <a:prstClr val="black">
                <a:lumMod val="65000"/>
                <a:lumOff val="35000"/>
              </a:prstClr>
            </a:solidFill>
            <a:effectLst/>
            <a:uLnTx/>
            <a:uFillTx/>
            <a:latin typeface="Calibri" panose="020F0502020204030204"/>
            <a:cs typeface="Arial" panose="020B0604020202020204" pitchFamily="34" charset="0"/>
          </a:endParaRPr>
        </a:p>
      </cx:txPr>
    </cx:title>
    <cx:plotArea>
      <cx:plotAreaRegion>
        <cx:series layoutId="sunburst" uniqueId="{FBD23247-B7EE-49AC-91F1-5C1170C00C34}">
          <cx:tx>
            <cx:txData>
              <cx:f>Sheet1!$B$1</cx:f>
              <cx:v>معايير الخطة المستدامة</cx:v>
            </cx:txData>
          </cx:tx>
          <cx:dataLabels pos="ctr">
            <cx:txPr>
              <a:bodyPr spcFirstLastPara="1" vertOverflow="ellipsis" horzOverflow="overflow" wrap="square" lIns="0" tIns="0" rIns="0" bIns="0" anchor="ctr" anchorCtr="1"/>
              <a:lstStyle/>
              <a:p>
                <a:pPr algn="ctr" rtl="0">
                  <a:defRPr sz="800">
                    <a:latin typeface="AmmanV3 Sans Bold" panose="02000000000000000000" pitchFamily="50" charset="-78"/>
                    <a:ea typeface="AmmanV3 Sans Bold" panose="02000000000000000000" pitchFamily="50" charset="-78"/>
                    <a:cs typeface="AmmanV3 Sans Bold" panose="02000000000000000000" pitchFamily="50" charset="-78"/>
                  </a:defRPr>
                </a:pPr>
                <a:endParaRPr lang="en-US" sz="800" b="0" i="0" u="none" strike="noStrike" baseline="0">
                  <a:solidFill>
                    <a:prstClr val="black">
                      <a:lumMod val="50000"/>
                      <a:lumOff val="50000"/>
                    </a:prstClr>
                  </a:solidFill>
                  <a:latin typeface="AmmanV3 Sans Bold" panose="02000000000000000000" pitchFamily="50" charset="-78"/>
                  <a:cs typeface="AmmanV3 Sans Bold" panose="02000000000000000000" pitchFamily="50" charset="-78"/>
                </a:endParaRPr>
              </a:p>
            </cx:txPr>
            <cx:visibility seriesName="0" categoryName="1" value="0"/>
          </cx:dataLabels>
          <cx:dataId val="0"/>
        </cx:series>
      </cx:plotAreaRegion>
    </cx:plotArea>
  </cx:chart>
  <cx:spPr>
    <a:noFill/>
  </cx:spPr>
</cx:chartSpace>
</file>

<file path=ppt/charts/chartEx36.xml><?xml version="1.0" encoding="utf-8"?>
<cx:chartSpace xmlns:a="http://schemas.openxmlformats.org/drawingml/2006/main" xmlns:r="http://schemas.openxmlformats.org/officeDocument/2006/relationships" xmlns:cx="http://schemas.microsoft.com/office/drawing/2014/chartex">
  <cx:chartData>
    <cx:externalData r:id="rId1" cx:autoUpdate="0"/>
    <cx:data id="0">
      <cx:strDim type="cat">
        <cx:f>Sheet1!$A$2:$A$16</cx:f>
        <cx:lvl ptCount="15">
          <cx:pt idx="0">استهلاك الطاقة</cx:pt>
          <cx:pt idx="1">تنظيم الاراضي</cx:pt>
          <cx:pt idx="2">مصادر المياه</cx:pt>
          <cx:pt idx="3">المياه </cx:pt>
          <cx:pt idx="4">التوظيف</cx:pt>
          <cx:pt idx="5">الامن</cx:pt>
          <cx:pt idx="6">ادارة المخاطر و الازمات </cx:pt>
          <cx:pt idx="7">الصحة</cx:pt>
          <cx:pt idx="8">النقل</cx:pt>
          <cx:pt idx="9">التغير المناخي</cx:pt>
          <cx:pt idx="10">التعليم </cx:pt>
          <cx:pt idx="11">الصحة </cx:pt>
          <cx:pt idx="12">الحوكمة </cx:pt>
          <cx:pt idx="13">السكان</cx:pt>
          <cx:pt idx="14">المياه </cx:pt>
        </cx:lvl>
      </cx:strDim>
      <cx:numDim type="size">
        <cx:f>Sheet1!$B$2:$B$16</cx:f>
        <cx:lvl ptCount="15" formatCode="General">
          <cx:pt idx="0">0.10000000000000001</cx:pt>
          <cx:pt idx="1">0.10000000000000001</cx:pt>
          <cx:pt idx="2">0.10000000000000001</cx:pt>
          <cx:pt idx="3">0.10000000000000001</cx:pt>
          <cx:pt idx="4">0.10000000000000001</cx:pt>
          <cx:pt idx="5">0.10000000000000001</cx:pt>
          <cx:pt idx="6">0.10000000000000001</cx:pt>
          <cx:pt idx="7">0.10000000000000001</cx:pt>
          <cx:pt idx="8">0.10000000000000001</cx:pt>
          <cx:pt idx="9">0.10000000000000001</cx:pt>
          <cx:pt idx="10">0.10000000000000001</cx:pt>
          <cx:pt idx="11">0.10000000000000001</cx:pt>
          <cx:pt idx="12">0.10000000000000001</cx:pt>
          <cx:pt idx="13">0.10000000000000001</cx:pt>
          <cx:pt idx="14">0.10000000000000001</cx:pt>
        </cx:lvl>
      </cx:numDim>
    </cx:data>
  </cx:chartData>
  <cx:chart>
    <cx:title pos="t" align="ctr" overlay="0">
      <cx:tx>
        <cx:txData>
          <cx:v/>
        </cx:txData>
      </cx:tx>
      <cx:txPr>
        <a:bodyPr rot="0" spcFirstLastPara="1" vertOverflow="ellipsis" vert="horz" wrap="square" lIns="38100" tIns="19050" rIns="38100" bIns="19050" anchor="ctr" anchorCtr="1" compatLnSpc="0"/>
        <a:lstStyle/>
        <a:p>
          <a:pPr algn="ctr" rtl="0">
            <a:defRPr sz="1862" b="0" i="0" u="none" strike="noStrike" kern="1200" spc="0" baseline="0">
              <a:solidFill>
                <a:prstClr val="black">
                  <a:lumMod val="65000"/>
                  <a:lumOff val="35000"/>
                </a:prstClr>
              </a:solidFill>
              <a:latin typeface="+mn-lt"/>
              <a:ea typeface="+mn-ea"/>
              <a:cs typeface="+mn-cs"/>
            </a:defRPr>
          </a:pPr>
          <a:endParaRPr kumimoji="0" lang="ar-JO" sz="1862" b="0" i="0" u="none" strike="noStrike" kern="1200" cap="none" spc="0" normalizeH="0" baseline="0" noProof="0" dirty="0">
            <a:ln>
              <a:noFill/>
            </a:ln>
            <a:solidFill>
              <a:prstClr val="black">
                <a:lumMod val="65000"/>
                <a:lumOff val="35000"/>
              </a:prstClr>
            </a:solidFill>
            <a:effectLst/>
            <a:uLnTx/>
            <a:uFillTx/>
            <a:latin typeface="Calibri" panose="020F0502020204030204"/>
            <a:cs typeface="Arial" panose="020B0604020202020204" pitchFamily="34" charset="0"/>
          </a:endParaRPr>
        </a:p>
      </cx:txPr>
    </cx:title>
    <cx:plotArea>
      <cx:plotAreaRegion>
        <cx:series layoutId="sunburst" uniqueId="{FBD23247-B7EE-49AC-91F1-5C1170C00C34}">
          <cx:tx>
            <cx:txData>
              <cx:f>Sheet1!$B$1</cx:f>
              <cx:v>معايير الخطة المستدامة</cx:v>
            </cx:txData>
          </cx:tx>
          <cx:dataLabels pos="ctr">
            <cx:txPr>
              <a:bodyPr spcFirstLastPara="1" vertOverflow="ellipsis" horzOverflow="overflow" wrap="square" lIns="0" tIns="0" rIns="0" bIns="0" anchor="ctr" anchorCtr="1"/>
              <a:lstStyle/>
              <a:p>
                <a:pPr algn="ctr" rtl="0">
                  <a:defRPr sz="800">
                    <a:latin typeface="AmmanV3 Sans Bold" panose="02000000000000000000" pitchFamily="50" charset="-78"/>
                    <a:ea typeface="AmmanV3 Sans Bold" panose="02000000000000000000" pitchFamily="50" charset="-78"/>
                    <a:cs typeface="AmmanV3 Sans Bold" panose="02000000000000000000" pitchFamily="50" charset="-78"/>
                  </a:defRPr>
                </a:pPr>
                <a:endParaRPr lang="en-US" sz="800" b="0" i="0" u="none" strike="noStrike" baseline="0">
                  <a:solidFill>
                    <a:prstClr val="black">
                      <a:lumMod val="50000"/>
                      <a:lumOff val="50000"/>
                    </a:prstClr>
                  </a:solidFill>
                  <a:latin typeface="AmmanV3 Sans Bold" panose="02000000000000000000" pitchFamily="50" charset="-78"/>
                  <a:cs typeface="AmmanV3 Sans Bold" panose="02000000000000000000" pitchFamily="50" charset="-78"/>
                </a:endParaRPr>
              </a:p>
            </cx:txPr>
            <cx:visibility seriesName="0" categoryName="1" value="0"/>
          </cx:dataLabels>
          <cx:dataId val="0"/>
        </cx:series>
      </cx:plotAreaRegion>
    </cx:plotArea>
  </cx:chart>
  <cx:spPr>
    <a:noFill/>
  </cx:spPr>
</cx:chartSpace>
</file>

<file path=ppt/charts/chartEx37.xml><?xml version="1.0" encoding="utf-8"?>
<cx:chartSpace xmlns:a="http://schemas.openxmlformats.org/drawingml/2006/main" xmlns:r="http://schemas.openxmlformats.org/officeDocument/2006/relationships" xmlns:cx="http://schemas.microsoft.com/office/drawing/2014/chartex">
  <cx:chartData>
    <cx:externalData r:id="rId1" cx:autoUpdate="0"/>
    <cx:data id="0">
      <cx:strDim type="cat">
        <cx:f>Sheet1!$A$2:$A$16</cx:f>
        <cx:lvl ptCount="15">
          <cx:pt idx="0">استهلاك الطاقة</cx:pt>
          <cx:pt idx="1">تنظيم الاراضي</cx:pt>
          <cx:pt idx="2">مصادر المياه</cx:pt>
          <cx:pt idx="3">المياه </cx:pt>
          <cx:pt idx="4">التوظيف</cx:pt>
          <cx:pt idx="5">الامن</cx:pt>
          <cx:pt idx="6">ادارة المخاطر و الازمات </cx:pt>
          <cx:pt idx="7">الصحة</cx:pt>
          <cx:pt idx="8">النقل</cx:pt>
          <cx:pt idx="9">التغير المناخي</cx:pt>
          <cx:pt idx="10">التعليم </cx:pt>
          <cx:pt idx="11">الصحة </cx:pt>
          <cx:pt idx="12">الحوكمة </cx:pt>
          <cx:pt idx="13">السكان</cx:pt>
          <cx:pt idx="14">المياه </cx:pt>
        </cx:lvl>
      </cx:strDim>
      <cx:numDim type="size">
        <cx:f>Sheet1!$B$2:$B$16</cx:f>
        <cx:lvl ptCount="15" formatCode="General">
          <cx:pt idx="0">0.10000000000000001</cx:pt>
          <cx:pt idx="1">0.10000000000000001</cx:pt>
          <cx:pt idx="2">0.10000000000000001</cx:pt>
          <cx:pt idx="3">0.10000000000000001</cx:pt>
          <cx:pt idx="4">0.10000000000000001</cx:pt>
          <cx:pt idx="5">0.10000000000000001</cx:pt>
          <cx:pt idx="6">0.10000000000000001</cx:pt>
          <cx:pt idx="7">0.10000000000000001</cx:pt>
          <cx:pt idx="8">0.10000000000000001</cx:pt>
          <cx:pt idx="9">0.10000000000000001</cx:pt>
          <cx:pt idx="10">0.10000000000000001</cx:pt>
          <cx:pt idx="11">0.10000000000000001</cx:pt>
          <cx:pt idx="12">0.10000000000000001</cx:pt>
          <cx:pt idx="13">0.10000000000000001</cx:pt>
          <cx:pt idx="14">0.10000000000000001</cx:pt>
        </cx:lvl>
      </cx:numDim>
    </cx:data>
  </cx:chartData>
  <cx:chart>
    <cx:title pos="t" align="ctr" overlay="0">
      <cx:tx>
        <cx:txData>
          <cx:v/>
        </cx:txData>
      </cx:tx>
      <cx:txPr>
        <a:bodyPr rot="0" spcFirstLastPara="1" vertOverflow="ellipsis" vert="horz" wrap="square" lIns="38100" tIns="19050" rIns="38100" bIns="19050" anchor="ctr" anchorCtr="1" compatLnSpc="0"/>
        <a:lstStyle/>
        <a:p>
          <a:pPr algn="ctr" rtl="0">
            <a:defRPr sz="1862" b="0" i="0" u="none" strike="noStrike" kern="1200" spc="0" baseline="0">
              <a:solidFill>
                <a:prstClr val="black">
                  <a:lumMod val="65000"/>
                  <a:lumOff val="35000"/>
                </a:prstClr>
              </a:solidFill>
              <a:latin typeface="+mn-lt"/>
              <a:ea typeface="+mn-ea"/>
              <a:cs typeface="+mn-cs"/>
            </a:defRPr>
          </a:pPr>
          <a:endParaRPr kumimoji="0" lang="ar-JO" sz="1862" b="0" i="0" u="none" strike="noStrike" kern="1200" cap="none" spc="0" normalizeH="0" baseline="0" noProof="0" dirty="0">
            <a:ln>
              <a:noFill/>
            </a:ln>
            <a:solidFill>
              <a:prstClr val="black">
                <a:lumMod val="65000"/>
                <a:lumOff val="35000"/>
              </a:prstClr>
            </a:solidFill>
            <a:effectLst/>
            <a:uLnTx/>
            <a:uFillTx/>
            <a:latin typeface="Calibri" panose="020F0502020204030204"/>
            <a:cs typeface="Arial" panose="020B0604020202020204" pitchFamily="34" charset="0"/>
          </a:endParaRPr>
        </a:p>
      </cx:txPr>
    </cx:title>
    <cx:plotArea>
      <cx:plotAreaRegion>
        <cx:series layoutId="sunburst" uniqueId="{FBD23247-B7EE-49AC-91F1-5C1170C00C34}">
          <cx:tx>
            <cx:txData>
              <cx:f>Sheet1!$B$1</cx:f>
              <cx:v>معايير الخطة المستدامة</cx:v>
            </cx:txData>
          </cx:tx>
          <cx:dataLabels pos="ctr">
            <cx:txPr>
              <a:bodyPr spcFirstLastPara="1" vertOverflow="ellipsis" horzOverflow="overflow" wrap="square" lIns="0" tIns="0" rIns="0" bIns="0" anchor="ctr" anchorCtr="1"/>
              <a:lstStyle/>
              <a:p>
                <a:pPr algn="ctr" rtl="0">
                  <a:defRPr sz="800">
                    <a:latin typeface="AmmanV3 Sans Bold" panose="02000000000000000000" pitchFamily="50" charset="-78"/>
                    <a:ea typeface="AmmanV3 Sans Bold" panose="02000000000000000000" pitchFamily="50" charset="-78"/>
                    <a:cs typeface="AmmanV3 Sans Bold" panose="02000000000000000000" pitchFamily="50" charset="-78"/>
                  </a:defRPr>
                </a:pPr>
                <a:endParaRPr lang="en-US" sz="800" b="0" i="0" u="none" strike="noStrike" baseline="0">
                  <a:solidFill>
                    <a:prstClr val="black">
                      <a:lumMod val="50000"/>
                      <a:lumOff val="50000"/>
                    </a:prstClr>
                  </a:solidFill>
                  <a:latin typeface="AmmanV3 Sans Bold" panose="02000000000000000000" pitchFamily="50" charset="-78"/>
                  <a:cs typeface="AmmanV3 Sans Bold" panose="02000000000000000000" pitchFamily="50" charset="-78"/>
                </a:endParaRPr>
              </a:p>
            </cx:txPr>
            <cx:visibility seriesName="0" categoryName="1" value="0"/>
          </cx:dataLabels>
          <cx:dataId val="0"/>
        </cx:series>
      </cx:plotAreaRegion>
    </cx:plotArea>
  </cx:chart>
  <cx:spPr>
    <a:noFill/>
  </cx:spPr>
</cx:chartSpace>
</file>

<file path=ppt/charts/chartEx38.xml><?xml version="1.0" encoding="utf-8"?>
<cx:chartSpace xmlns:a="http://schemas.openxmlformats.org/drawingml/2006/main" xmlns:r="http://schemas.openxmlformats.org/officeDocument/2006/relationships" xmlns:cx="http://schemas.microsoft.com/office/drawing/2014/chartex">
  <cx:chartData>
    <cx:externalData r:id="rId1" cx:autoUpdate="0"/>
    <cx:data id="0">
      <cx:strDim type="cat">
        <cx:f>Sheet1!$A$2:$A$16</cx:f>
        <cx:lvl ptCount="15">
          <cx:pt idx="0">استهلاك الطاقة</cx:pt>
          <cx:pt idx="1">تنظيم الاراضي</cx:pt>
          <cx:pt idx="2">مصادر المياه</cx:pt>
          <cx:pt idx="3">المياه </cx:pt>
          <cx:pt idx="4">التوظيف</cx:pt>
          <cx:pt idx="5">الامن</cx:pt>
          <cx:pt idx="6">ادارة المخاطر و الازمات </cx:pt>
          <cx:pt idx="7">الصحة</cx:pt>
          <cx:pt idx="8">النقل</cx:pt>
          <cx:pt idx="9">التغير المناخي</cx:pt>
          <cx:pt idx="10">التعليم </cx:pt>
          <cx:pt idx="11">الصحة </cx:pt>
          <cx:pt idx="12">الحوكمة </cx:pt>
          <cx:pt idx="13">السكان</cx:pt>
          <cx:pt idx="14">المياه </cx:pt>
        </cx:lvl>
      </cx:strDim>
      <cx:numDim type="size">
        <cx:f>Sheet1!$B$2:$B$16</cx:f>
        <cx:lvl ptCount="15" formatCode="General">
          <cx:pt idx="0">0.10000000000000001</cx:pt>
          <cx:pt idx="1">0.10000000000000001</cx:pt>
          <cx:pt idx="2">0.10000000000000001</cx:pt>
          <cx:pt idx="3">0.10000000000000001</cx:pt>
          <cx:pt idx="4">0.10000000000000001</cx:pt>
          <cx:pt idx="5">0.10000000000000001</cx:pt>
          <cx:pt idx="6">0.10000000000000001</cx:pt>
          <cx:pt idx="7">0.10000000000000001</cx:pt>
          <cx:pt idx="8">0.10000000000000001</cx:pt>
          <cx:pt idx="9">0.10000000000000001</cx:pt>
          <cx:pt idx="10">0.10000000000000001</cx:pt>
          <cx:pt idx="11">0.10000000000000001</cx:pt>
          <cx:pt idx="12">0.10000000000000001</cx:pt>
          <cx:pt idx="13">0.10000000000000001</cx:pt>
          <cx:pt idx="14">0.10000000000000001</cx:pt>
        </cx:lvl>
      </cx:numDim>
    </cx:data>
  </cx:chartData>
  <cx:chart>
    <cx:title pos="t" align="ctr" overlay="0">
      <cx:tx>
        <cx:txData>
          <cx:v/>
        </cx:txData>
      </cx:tx>
      <cx:txPr>
        <a:bodyPr rot="0" spcFirstLastPara="1" vertOverflow="ellipsis" vert="horz" wrap="square" lIns="38100" tIns="19050" rIns="38100" bIns="19050" anchor="ctr" anchorCtr="1" compatLnSpc="0"/>
        <a:lstStyle/>
        <a:p>
          <a:pPr algn="ctr" rtl="0">
            <a:defRPr sz="1862" b="0" i="0" u="none" strike="noStrike" kern="1200" spc="0" baseline="0">
              <a:solidFill>
                <a:prstClr val="black">
                  <a:lumMod val="65000"/>
                  <a:lumOff val="35000"/>
                </a:prstClr>
              </a:solidFill>
              <a:latin typeface="+mn-lt"/>
              <a:ea typeface="+mn-ea"/>
              <a:cs typeface="+mn-cs"/>
            </a:defRPr>
          </a:pPr>
          <a:endParaRPr kumimoji="0" lang="ar-JO" sz="1862" b="0" i="0" u="none" strike="noStrike" kern="1200" cap="none" spc="0" normalizeH="0" baseline="0" noProof="0" dirty="0">
            <a:ln>
              <a:noFill/>
            </a:ln>
            <a:solidFill>
              <a:prstClr val="black">
                <a:lumMod val="65000"/>
                <a:lumOff val="35000"/>
              </a:prstClr>
            </a:solidFill>
            <a:effectLst/>
            <a:uLnTx/>
            <a:uFillTx/>
            <a:latin typeface="Calibri" panose="020F0502020204030204"/>
            <a:cs typeface="Arial" panose="020B0604020202020204" pitchFamily="34" charset="0"/>
          </a:endParaRPr>
        </a:p>
      </cx:txPr>
    </cx:title>
    <cx:plotArea>
      <cx:plotAreaRegion>
        <cx:series layoutId="sunburst" uniqueId="{FBD23247-B7EE-49AC-91F1-5C1170C00C34}">
          <cx:tx>
            <cx:txData>
              <cx:f>Sheet1!$B$1</cx:f>
              <cx:v>معايير الخطة المستدامة</cx:v>
            </cx:txData>
          </cx:tx>
          <cx:dataLabels pos="ctr">
            <cx:txPr>
              <a:bodyPr spcFirstLastPara="1" vertOverflow="ellipsis" horzOverflow="overflow" wrap="square" lIns="0" tIns="0" rIns="0" bIns="0" anchor="ctr" anchorCtr="1"/>
              <a:lstStyle/>
              <a:p>
                <a:pPr algn="ctr" rtl="0">
                  <a:defRPr sz="800">
                    <a:latin typeface="AmmanV3 Sans Bold" panose="02000000000000000000" pitchFamily="50" charset="-78"/>
                    <a:ea typeface="AmmanV3 Sans Bold" panose="02000000000000000000" pitchFamily="50" charset="-78"/>
                    <a:cs typeface="AmmanV3 Sans Bold" panose="02000000000000000000" pitchFamily="50" charset="-78"/>
                  </a:defRPr>
                </a:pPr>
                <a:endParaRPr lang="en-US" sz="800" b="0" i="0" u="none" strike="noStrike" baseline="0">
                  <a:solidFill>
                    <a:prstClr val="black">
                      <a:lumMod val="50000"/>
                      <a:lumOff val="50000"/>
                    </a:prstClr>
                  </a:solidFill>
                  <a:latin typeface="AmmanV3 Sans Bold" panose="02000000000000000000" pitchFamily="50" charset="-78"/>
                  <a:cs typeface="AmmanV3 Sans Bold" panose="02000000000000000000" pitchFamily="50" charset="-78"/>
                </a:endParaRPr>
              </a:p>
            </cx:txPr>
            <cx:visibility seriesName="0" categoryName="1" value="0"/>
          </cx:dataLabels>
          <cx:dataId val="0"/>
        </cx:series>
      </cx:plotAreaRegion>
    </cx:plotArea>
  </cx:chart>
  <cx:spPr>
    <a:noFill/>
  </cx:spPr>
</cx:chartSpace>
</file>

<file path=ppt/charts/chartEx39.xml><?xml version="1.0" encoding="utf-8"?>
<cx:chartSpace xmlns:a="http://schemas.openxmlformats.org/drawingml/2006/main" xmlns:r="http://schemas.openxmlformats.org/officeDocument/2006/relationships" xmlns:cx="http://schemas.microsoft.com/office/drawing/2014/chartex">
  <cx:chartData>
    <cx:externalData r:id="rId1" cx:autoUpdate="0"/>
    <cx:data id="0">
      <cx:strDim type="cat">
        <cx:f>Sheet1!$A$2:$A$16</cx:f>
        <cx:lvl ptCount="15">
          <cx:pt idx="0">استهلاك الطاقة</cx:pt>
          <cx:pt idx="1">تنظيم الاراضي</cx:pt>
          <cx:pt idx="2">مصادر المياه</cx:pt>
          <cx:pt idx="3">المياه </cx:pt>
          <cx:pt idx="4">التوظيف</cx:pt>
          <cx:pt idx="5">الامن</cx:pt>
          <cx:pt idx="6">ادارة المخاطر و الازمات </cx:pt>
          <cx:pt idx="7">الصحة</cx:pt>
          <cx:pt idx="8">النقل</cx:pt>
          <cx:pt idx="9">التغير المناخي</cx:pt>
          <cx:pt idx="10">التعليم </cx:pt>
          <cx:pt idx="11">الصحة </cx:pt>
          <cx:pt idx="12">الحوكمة </cx:pt>
          <cx:pt idx="13">السكان</cx:pt>
          <cx:pt idx="14">المياه </cx:pt>
        </cx:lvl>
      </cx:strDim>
      <cx:numDim type="size">
        <cx:f>Sheet1!$B$2:$B$16</cx:f>
        <cx:lvl ptCount="15" formatCode="General">
          <cx:pt idx="0">0.10000000000000001</cx:pt>
          <cx:pt idx="1">0.10000000000000001</cx:pt>
          <cx:pt idx="2">0.10000000000000001</cx:pt>
          <cx:pt idx="3">0.10000000000000001</cx:pt>
          <cx:pt idx="4">0.10000000000000001</cx:pt>
          <cx:pt idx="5">0.10000000000000001</cx:pt>
          <cx:pt idx="6">0.10000000000000001</cx:pt>
          <cx:pt idx="7">0.10000000000000001</cx:pt>
          <cx:pt idx="8">0.10000000000000001</cx:pt>
          <cx:pt idx="9">0.10000000000000001</cx:pt>
          <cx:pt idx="10">0.10000000000000001</cx:pt>
          <cx:pt idx="11">0.10000000000000001</cx:pt>
          <cx:pt idx="12">0.10000000000000001</cx:pt>
          <cx:pt idx="13">0.10000000000000001</cx:pt>
          <cx:pt idx="14">0.10000000000000001</cx:pt>
        </cx:lvl>
      </cx:numDim>
    </cx:data>
  </cx:chartData>
  <cx:chart>
    <cx:title pos="t" align="ctr" overlay="0">
      <cx:tx>
        <cx:txData>
          <cx:v/>
        </cx:txData>
      </cx:tx>
      <cx:txPr>
        <a:bodyPr rot="0" spcFirstLastPara="1" vertOverflow="ellipsis" vert="horz" wrap="square" lIns="38100" tIns="19050" rIns="38100" bIns="19050" anchor="ctr" anchorCtr="1" compatLnSpc="0"/>
        <a:lstStyle/>
        <a:p>
          <a:pPr algn="ctr" rtl="0">
            <a:defRPr sz="1862" b="0" i="0" u="none" strike="noStrike" kern="1200" spc="0" baseline="0">
              <a:solidFill>
                <a:prstClr val="black">
                  <a:lumMod val="65000"/>
                  <a:lumOff val="35000"/>
                </a:prstClr>
              </a:solidFill>
              <a:latin typeface="+mn-lt"/>
              <a:ea typeface="+mn-ea"/>
              <a:cs typeface="+mn-cs"/>
            </a:defRPr>
          </a:pPr>
          <a:endParaRPr kumimoji="0" lang="ar-JO" sz="1862" b="0" i="0" u="none" strike="noStrike" kern="1200" cap="none" spc="0" normalizeH="0" baseline="0" noProof="0" dirty="0">
            <a:ln>
              <a:noFill/>
            </a:ln>
            <a:solidFill>
              <a:prstClr val="black">
                <a:lumMod val="65000"/>
                <a:lumOff val="35000"/>
              </a:prstClr>
            </a:solidFill>
            <a:effectLst/>
            <a:uLnTx/>
            <a:uFillTx/>
            <a:latin typeface="Calibri" panose="020F0502020204030204"/>
            <a:cs typeface="Arial" panose="020B0604020202020204" pitchFamily="34" charset="0"/>
          </a:endParaRPr>
        </a:p>
      </cx:txPr>
    </cx:title>
    <cx:plotArea>
      <cx:plotAreaRegion>
        <cx:series layoutId="sunburst" uniqueId="{FBD23247-B7EE-49AC-91F1-5C1170C00C34}">
          <cx:tx>
            <cx:txData>
              <cx:f>Sheet1!$B$1</cx:f>
              <cx:v>معايير الخطة المستدامة</cx:v>
            </cx:txData>
          </cx:tx>
          <cx:dataLabels pos="ctr">
            <cx:txPr>
              <a:bodyPr spcFirstLastPara="1" vertOverflow="ellipsis" horzOverflow="overflow" wrap="square" lIns="0" tIns="0" rIns="0" bIns="0" anchor="ctr" anchorCtr="1"/>
              <a:lstStyle/>
              <a:p>
                <a:pPr algn="ctr" rtl="0">
                  <a:defRPr sz="800">
                    <a:latin typeface="AmmanV3 Sans Bold" panose="02000000000000000000" pitchFamily="50" charset="-78"/>
                    <a:ea typeface="AmmanV3 Sans Bold" panose="02000000000000000000" pitchFamily="50" charset="-78"/>
                    <a:cs typeface="AmmanV3 Sans Bold" panose="02000000000000000000" pitchFamily="50" charset="-78"/>
                  </a:defRPr>
                </a:pPr>
                <a:endParaRPr lang="en-US" sz="800" b="0" i="0" u="none" strike="noStrike" baseline="0">
                  <a:solidFill>
                    <a:prstClr val="black">
                      <a:lumMod val="50000"/>
                      <a:lumOff val="50000"/>
                    </a:prstClr>
                  </a:solidFill>
                  <a:latin typeface="AmmanV3 Sans Bold" panose="02000000000000000000" pitchFamily="50" charset="-78"/>
                  <a:cs typeface="AmmanV3 Sans Bold" panose="02000000000000000000" pitchFamily="50" charset="-78"/>
                </a:endParaRPr>
              </a:p>
            </cx:txPr>
            <cx:visibility seriesName="0" categoryName="1" value="0"/>
          </cx:dataLabels>
          <cx:dataId val="0"/>
        </cx:series>
      </cx:plotAreaRegion>
    </cx:plotArea>
  </cx:chart>
  <cx:spPr>
    <a:noFill/>
  </cx:spPr>
</cx:chartSpace>
</file>

<file path=ppt/charts/chartEx4.xml><?xml version="1.0" encoding="utf-8"?>
<cx:chartSpace xmlns:a="http://schemas.openxmlformats.org/drawingml/2006/main" xmlns:r="http://schemas.openxmlformats.org/officeDocument/2006/relationships" xmlns:cx="http://schemas.microsoft.com/office/drawing/2014/chartex">
  <cx:chartData>
    <cx:externalData r:id="rId1" cx:autoUpdate="0"/>
    <cx:data id="0">
      <cx:strDim type="cat">
        <cx:f>Sheet1!$A$2:$A$16</cx:f>
        <cx:lvl ptCount="15">
          <cx:pt idx="0">استهلاك الطاقة</cx:pt>
          <cx:pt idx="1">تنظيم الاراضي</cx:pt>
          <cx:pt idx="2">مصادر المياه</cx:pt>
          <cx:pt idx="3">المياه </cx:pt>
          <cx:pt idx="4">التوظيف</cx:pt>
          <cx:pt idx="5">الامن</cx:pt>
          <cx:pt idx="6">ادارة المخاطر و الازمات </cx:pt>
          <cx:pt idx="7">الصحة</cx:pt>
          <cx:pt idx="8">النقل</cx:pt>
          <cx:pt idx="9">التغير المناخي</cx:pt>
          <cx:pt idx="10">التعليم </cx:pt>
          <cx:pt idx="11">الصحة </cx:pt>
          <cx:pt idx="12">الحوكمة </cx:pt>
          <cx:pt idx="13">السكان</cx:pt>
          <cx:pt idx="14">المياه </cx:pt>
        </cx:lvl>
      </cx:strDim>
      <cx:numDim type="size">
        <cx:f>Sheet1!$B$2:$B$16</cx:f>
        <cx:lvl ptCount="15" formatCode="General">
          <cx:pt idx="0">0.10000000000000001</cx:pt>
          <cx:pt idx="1">0.10000000000000001</cx:pt>
          <cx:pt idx="2">0.10000000000000001</cx:pt>
          <cx:pt idx="3">0.10000000000000001</cx:pt>
          <cx:pt idx="4">0.10000000000000001</cx:pt>
          <cx:pt idx="5">0.10000000000000001</cx:pt>
          <cx:pt idx="6">0.10000000000000001</cx:pt>
          <cx:pt idx="7">0.10000000000000001</cx:pt>
          <cx:pt idx="8">0.10000000000000001</cx:pt>
          <cx:pt idx="9">0.10000000000000001</cx:pt>
          <cx:pt idx="10">0.10000000000000001</cx:pt>
          <cx:pt idx="11">0.10000000000000001</cx:pt>
          <cx:pt idx="12">0.10000000000000001</cx:pt>
          <cx:pt idx="13">0.10000000000000001</cx:pt>
          <cx:pt idx="14">0.10000000000000001</cx:pt>
        </cx:lvl>
      </cx:numDim>
    </cx:data>
  </cx:chartData>
  <cx:chart>
    <cx:title pos="t" align="ctr" overlay="0">
      <cx:tx>
        <cx:txData>
          <cx:v/>
        </cx:txData>
      </cx:tx>
      <cx:txPr>
        <a:bodyPr rot="0" spcFirstLastPara="1" vertOverflow="ellipsis" vert="horz" wrap="square" lIns="38100" tIns="19050" rIns="38100" bIns="19050" anchor="ctr" anchorCtr="1" compatLnSpc="0"/>
        <a:lstStyle/>
        <a:p>
          <a:pPr algn="ctr" rtl="0">
            <a:defRPr sz="1862" b="0" i="0" u="none" strike="noStrike" kern="1200" spc="0" baseline="0">
              <a:solidFill>
                <a:prstClr val="black">
                  <a:lumMod val="65000"/>
                  <a:lumOff val="35000"/>
                </a:prstClr>
              </a:solidFill>
              <a:latin typeface="+mn-lt"/>
              <a:ea typeface="+mn-ea"/>
              <a:cs typeface="+mn-cs"/>
            </a:defRPr>
          </a:pPr>
          <a:endParaRPr kumimoji="0" lang="ar-JO" sz="1862" b="0" i="0" u="none" strike="noStrike" kern="1200" cap="none" spc="0" normalizeH="0" baseline="0" noProof="0" dirty="0">
            <a:ln>
              <a:noFill/>
            </a:ln>
            <a:solidFill>
              <a:prstClr val="black">
                <a:lumMod val="65000"/>
                <a:lumOff val="35000"/>
              </a:prstClr>
            </a:solidFill>
            <a:effectLst/>
            <a:uLnTx/>
            <a:uFillTx/>
            <a:latin typeface="Calibri" panose="020F0502020204030204"/>
            <a:cs typeface="Arial" panose="020B0604020202020204" pitchFamily="34" charset="0"/>
          </a:endParaRPr>
        </a:p>
      </cx:txPr>
    </cx:title>
    <cx:plotArea>
      <cx:plotAreaRegion>
        <cx:series layoutId="sunburst" uniqueId="{FBD23247-B7EE-49AC-91F1-5C1170C00C34}">
          <cx:tx>
            <cx:txData>
              <cx:f>Sheet1!$B$1</cx:f>
              <cx:v>معايير الخطة المستدامة</cx:v>
            </cx:txData>
          </cx:tx>
          <cx:dataLabels pos="ctr">
            <cx:txPr>
              <a:bodyPr spcFirstLastPara="1" vertOverflow="ellipsis" horzOverflow="overflow" wrap="square" lIns="0" tIns="0" rIns="0" bIns="0" anchor="ctr" anchorCtr="1"/>
              <a:lstStyle/>
              <a:p>
                <a:pPr algn="ctr" rtl="0">
                  <a:defRPr sz="800">
                    <a:latin typeface="AmmanV3 Sans Bold" panose="02000000000000000000" pitchFamily="50" charset="-78"/>
                    <a:ea typeface="AmmanV3 Sans Bold" panose="02000000000000000000" pitchFamily="50" charset="-78"/>
                    <a:cs typeface="AmmanV3 Sans Bold" panose="02000000000000000000" pitchFamily="50" charset="-78"/>
                  </a:defRPr>
                </a:pPr>
                <a:endParaRPr lang="en-US" sz="800" b="0" i="0" u="none" strike="noStrike" baseline="0">
                  <a:solidFill>
                    <a:prstClr val="black">
                      <a:lumMod val="50000"/>
                      <a:lumOff val="50000"/>
                    </a:prstClr>
                  </a:solidFill>
                  <a:latin typeface="AmmanV3 Sans Bold" panose="02000000000000000000" pitchFamily="50" charset="-78"/>
                  <a:cs typeface="AmmanV3 Sans Bold" panose="02000000000000000000" pitchFamily="50" charset="-78"/>
                </a:endParaRPr>
              </a:p>
            </cx:txPr>
            <cx:visibility seriesName="0" categoryName="1" value="0"/>
          </cx:dataLabels>
          <cx:dataId val="0"/>
        </cx:series>
      </cx:plotAreaRegion>
    </cx:plotArea>
  </cx:chart>
  <cx:spPr>
    <a:noFill/>
  </cx:spPr>
</cx:chartSpace>
</file>

<file path=ppt/charts/chartEx40.xml><?xml version="1.0" encoding="utf-8"?>
<cx:chartSpace xmlns:a="http://schemas.openxmlformats.org/drawingml/2006/main" xmlns:r="http://schemas.openxmlformats.org/officeDocument/2006/relationships" xmlns:cx="http://schemas.microsoft.com/office/drawing/2014/chartex">
  <cx:chartData>
    <cx:externalData r:id="rId1" cx:autoUpdate="0"/>
    <cx:data id="0">
      <cx:strDim type="cat">
        <cx:f>Sheet1!$A$2:$A$16</cx:f>
        <cx:lvl ptCount="15">
          <cx:pt idx="0">استهلاك الطاقة</cx:pt>
          <cx:pt idx="1">تنظيم الاراضي</cx:pt>
          <cx:pt idx="2">مصادر المياه</cx:pt>
          <cx:pt idx="3">المياه </cx:pt>
          <cx:pt idx="4">التوظيف</cx:pt>
          <cx:pt idx="5">الامن</cx:pt>
          <cx:pt idx="6">ادارة المخاطر و الازمات </cx:pt>
          <cx:pt idx="7">الصحة</cx:pt>
          <cx:pt idx="8">النقل</cx:pt>
          <cx:pt idx="9">التغير المناخي</cx:pt>
          <cx:pt idx="10">التعليم </cx:pt>
          <cx:pt idx="11">الصحة </cx:pt>
          <cx:pt idx="12">الحوكمة </cx:pt>
          <cx:pt idx="13">السكان</cx:pt>
          <cx:pt idx="14">المياه </cx:pt>
        </cx:lvl>
      </cx:strDim>
      <cx:numDim type="size">
        <cx:f>Sheet1!$B$2:$B$16</cx:f>
        <cx:lvl ptCount="15" formatCode="General">
          <cx:pt idx="0">0.10000000000000001</cx:pt>
          <cx:pt idx="1">0.10000000000000001</cx:pt>
          <cx:pt idx="2">0.10000000000000001</cx:pt>
          <cx:pt idx="3">0.10000000000000001</cx:pt>
          <cx:pt idx="4">0.10000000000000001</cx:pt>
          <cx:pt idx="5">0.10000000000000001</cx:pt>
          <cx:pt idx="6">0.10000000000000001</cx:pt>
          <cx:pt idx="7">0.10000000000000001</cx:pt>
          <cx:pt idx="8">0.10000000000000001</cx:pt>
          <cx:pt idx="9">0.10000000000000001</cx:pt>
          <cx:pt idx="10">0.10000000000000001</cx:pt>
          <cx:pt idx="11">0.10000000000000001</cx:pt>
          <cx:pt idx="12">0.10000000000000001</cx:pt>
          <cx:pt idx="13">0.10000000000000001</cx:pt>
          <cx:pt idx="14">0.10000000000000001</cx:pt>
        </cx:lvl>
      </cx:numDim>
    </cx:data>
  </cx:chartData>
  <cx:chart>
    <cx:title pos="t" align="ctr" overlay="0">
      <cx:tx>
        <cx:txData>
          <cx:v/>
        </cx:txData>
      </cx:tx>
      <cx:txPr>
        <a:bodyPr rot="0" spcFirstLastPara="1" vertOverflow="ellipsis" vert="horz" wrap="square" lIns="38100" tIns="19050" rIns="38100" bIns="19050" anchor="ctr" anchorCtr="1" compatLnSpc="0"/>
        <a:lstStyle/>
        <a:p>
          <a:pPr algn="ctr" rtl="0">
            <a:defRPr sz="1862" b="0" i="0" u="none" strike="noStrike" kern="1200" spc="0" baseline="0">
              <a:solidFill>
                <a:prstClr val="black">
                  <a:lumMod val="65000"/>
                  <a:lumOff val="35000"/>
                </a:prstClr>
              </a:solidFill>
              <a:latin typeface="+mn-lt"/>
              <a:ea typeface="+mn-ea"/>
              <a:cs typeface="+mn-cs"/>
            </a:defRPr>
          </a:pPr>
          <a:endParaRPr kumimoji="0" lang="ar-JO" sz="1862" b="0" i="0" u="none" strike="noStrike" kern="1200" cap="none" spc="0" normalizeH="0" baseline="0" noProof="0" dirty="0">
            <a:ln>
              <a:noFill/>
            </a:ln>
            <a:solidFill>
              <a:prstClr val="black">
                <a:lumMod val="65000"/>
                <a:lumOff val="35000"/>
              </a:prstClr>
            </a:solidFill>
            <a:effectLst/>
            <a:uLnTx/>
            <a:uFillTx/>
            <a:latin typeface="Calibri" panose="020F0502020204030204"/>
            <a:cs typeface="Arial" panose="020B0604020202020204" pitchFamily="34" charset="0"/>
          </a:endParaRPr>
        </a:p>
      </cx:txPr>
    </cx:title>
    <cx:plotArea>
      <cx:plotAreaRegion>
        <cx:series layoutId="sunburst" uniqueId="{FBD23247-B7EE-49AC-91F1-5C1170C00C34}">
          <cx:tx>
            <cx:txData>
              <cx:f>Sheet1!$B$1</cx:f>
              <cx:v>معايير الخطة المستدامة</cx:v>
            </cx:txData>
          </cx:tx>
          <cx:dataLabels pos="ctr">
            <cx:txPr>
              <a:bodyPr spcFirstLastPara="1" vertOverflow="ellipsis" horzOverflow="overflow" wrap="square" lIns="0" tIns="0" rIns="0" bIns="0" anchor="ctr" anchorCtr="1"/>
              <a:lstStyle/>
              <a:p>
                <a:pPr algn="ctr" rtl="0">
                  <a:defRPr sz="800">
                    <a:latin typeface="AmmanV3 Sans Bold" panose="02000000000000000000" pitchFamily="50" charset="-78"/>
                    <a:ea typeface="AmmanV3 Sans Bold" panose="02000000000000000000" pitchFamily="50" charset="-78"/>
                    <a:cs typeface="AmmanV3 Sans Bold" panose="02000000000000000000" pitchFamily="50" charset="-78"/>
                  </a:defRPr>
                </a:pPr>
                <a:endParaRPr lang="en-US" sz="800" b="0" i="0" u="none" strike="noStrike" baseline="0">
                  <a:solidFill>
                    <a:prstClr val="black">
                      <a:lumMod val="50000"/>
                      <a:lumOff val="50000"/>
                    </a:prstClr>
                  </a:solidFill>
                  <a:latin typeface="AmmanV3 Sans Bold" panose="02000000000000000000" pitchFamily="50" charset="-78"/>
                  <a:cs typeface="AmmanV3 Sans Bold" panose="02000000000000000000" pitchFamily="50" charset="-78"/>
                </a:endParaRPr>
              </a:p>
            </cx:txPr>
            <cx:visibility seriesName="0" categoryName="1" value="0"/>
          </cx:dataLabels>
          <cx:dataId val="0"/>
        </cx:series>
      </cx:plotAreaRegion>
    </cx:plotArea>
  </cx:chart>
  <cx:spPr>
    <a:noFill/>
  </cx:spPr>
</cx:chartSpace>
</file>

<file path=ppt/charts/chartEx41.xml><?xml version="1.0" encoding="utf-8"?>
<cx:chartSpace xmlns:a="http://schemas.openxmlformats.org/drawingml/2006/main" xmlns:r="http://schemas.openxmlformats.org/officeDocument/2006/relationships" xmlns:cx="http://schemas.microsoft.com/office/drawing/2014/chartex">
  <cx:chartData>
    <cx:externalData r:id="rId1" cx:autoUpdate="0"/>
    <cx:data id="0">
      <cx:strDim type="cat">
        <cx:f>Sheet1!$A$2:$A$16</cx:f>
        <cx:lvl ptCount="15">
          <cx:pt idx="0">استهلاك الطاقة</cx:pt>
          <cx:pt idx="1">تنظيم الاراضي</cx:pt>
          <cx:pt idx="2">مصادر المياه</cx:pt>
          <cx:pt idx="3">المياه </cx:pt>
          <cx:pt idx="4">التوظيف</cx:pt>
          <cx:pt idx="5">الامن</cx:pt>
          <cx:pt idx="6">ادارة المخاطر و الازمات </cx:pt>
          <cx:pt idx="7">الصحة</cx:pt>
          <cx:pt idx="8">النقل</cx:pt>
          <cx:pt idx="9">التغير المناخي</cx:pt>
          <cx:pt idx="10">التعليم </cx:pt>
          <cx:pt idx="11">الصحة </cx:pt>
          <cx:pt idx="12">الحوكمة </cx:pt>
          <cx:pt idx="13">السكان</cx:pt>
          <cx:pt idx="14">المياه </cx:pt>
        </cx:lvl>
      </cx:strDim>
      <cx:numDim type="size">
        <cx:f>Sheet1!$B$2:$B$16</cx:f>
        <cx:lvl ptCount="15" formatCode="General">
          <cx:pt idx="0">0.10000000000000001</cx:pt>
          <cx:pt idx="1">0.10000000000000001</cx:pt>
          <cx:pt idx="2">0.10000000000000001</cx:pt>
          <cx:pt idx="3">0.10000000000000001</cx:pt>
          <cx:pt idx="4">0.10000000000000001</cx:pt>
          <cx:pt idx="5">0.10000000000000001</cx:pt>
          <cx:pt idx="6">0.10000000000000001</cx:pt>
          <cx:pt idx="7">0.10000000000000001</cx:pt>
          <cx:pt idx="8">0.10000000000000001</cx:pt>
          <cx:pt idx="9">0.10000000000000001</cx:pt>
          <cx:pt idx="10">0.10000000000000001</cx:pt>
          <cx:pt idx="11">0.10000000000000001</cx:pt>
          <cx:pt idx="12">0.10000000000000001</cx:pt>
          <cx:pt idx="13">0.10000000000000001</cx:pt>
          <cx:pt idx="14">0.10000000000000001</cx:pt>
        </cx:lvl>
      </cx:numDim>
    </cx:data>
  </cx:chartData>
  <cx:chart>
    <cx:title pos="t" align="ctr" overlay="0">
      <cx:tx>
        <cx:txData>
          <cx:v/>
        </cx:txData>
      </cx:tx>
      <cx:txPr>
        <a:bodyPr rot="0" spcFirstLastPara="1" vertOverflow="ellipsis" vert="horz" wrap="square" lIns="38100" tIns="19050" rIns="38100" bIns="19050" anchor="ctr" anchorCtr="1" compatLnSpc="0"/>
        <a:lstStyle/>
        <a:p>
          <a:pPr algn="ctr" rtl="0">
            <a:defRPr sz="1862" b="0" i="0" u="none" strike="noStrike" kern="1200" spc="0" baseline="0">
              <a:solidFill>
                <a:prstClr val="black">
                  <a:lumMod val="65000"/>
                  <a:lumOff val="35000"/>
                </a:prstClr>
              </a:solidFill>
              <a:latin typeface="+mn-lt"/>
              <a:ea typeface="+mn-ea"/>
              <a:cs typeface="+mn-cs"/>
            </a:defRPr>
          </a:pPr>
          <a:endParaRPr kumimoji="0" lang="ar-JO" sz="1862" b="0" i="0" u="none" strike="noStrike" kern="1200" cap="none" spc="0" normalizeH="0" baseline="0" noProof="0" dirty="0">
            <a:ln>
              <a:noFill/>
            </a:ln>
            <a:solidFill>
              <a:prstClr val="black">
                <a:lumMod val="65000"/>
                <a:lumOff val="35000"/>
              </a:prstClr>
            </a:solidFill>
            <a:effectLst/>
            <a:uLnTx/>
            <a:uFillTx/>
            <a:latin typeface="Calibri" panose="020F0502020204030204"/>
            <a:cs typeface="Arial" panose="020B0604020202020204" pitchFamily="34" charset="0"/>
          </a:endParaRPr>
        </a:p>
      </cx:txPr>
    </cx:title>
    <cx:plotArea>
      <cx:plotAreaRegion>
        <cx:series layoutId="sunburst" uniqueId="{FBD23247-B7EE-49AC-91F1-5C1170C00C34}">
          <cx:tx>
            <cx:txData>
              <cx:f>Sheet1!$B$1</cx:f>
              <cx:v>معايير الخطة المستدامة</cx:v>
            </cx:txData>
          </cx:tx>
          <cx:dataLabels pos="ctr">
            <cx:txPr>
              <a:bodyPr spcFirstLastPara="1" vertOverflow="ellipsis" horzOverflow="overflow" wrap="square" lIns="0" tIns="0" rIns="0" bIns="0" anchor="ctr" anchorCtr="1"/>
              <a:lstStyle/>
              <a:p>
                <a:pPr algn="ctr" rtl="0">
                  <a:defRPr sz="800">
                    <a:latin typeface="AmmanV3 Sans Bold" panose="02000000000000000000" pitchFamily="50" charset="-78"/>
                    <a:ea typeface="AmmanV3 Sans Bold" panose="02000000000000000000" pitchFamily="50" charset="-78"/>
                    <a:cs typeface="AmmanV3 Sans Bold" panose="02000000000000000000" pitchFamily="50" charset="-78"/>
                  </a:defRPr>
                </a:pPr>
                <a:endParaRPr lang="en-US" sz="800" b="0" i="0" u="none" strike="noStrike" baseline="0">
                  <a:solidFill>
                    <a:prstClr val="black">
                      <a:lumMod val="50000"/>
                      <a:lumOff val="50000"/>
                    </a:prstClr>
                  </a:solidFill>
                  <a:latin typeface="AmmanV3 Sans Bold" panose="02000000000000000000" pitchFamily="50" charset="-78"/>
                  <a:cs typeface="AmmanV3 Sans Bold" panose="02000000000000000000" pitchFamily="50" charset="-78"/>
                </a:endParaRPr>
              </a:p>
            </cx:txPr>
            <cx:visibility seriesName="0" categoryName="1" value="0"/>
          </cx:dataLabels>
          <cx:dataId val="0"/>
        </cx:series>
      </cx:plotAreaRegion>
    </cx:plotArea>
  </cx:chart>
  <cx:spPr>
    <a:noFill/>
  </cx:spPr>
</cx:chartSpace>
</file>

<file path=ppt/charts/chartEx5.xml><?xml version="1.0" encoding="utf-8"?>
<cx:chartSpace xmlns:a="http://schemas.openxmlformats.org/drawingml/2006/main" xmlns:r="http://schemas.openxmlformats.org/officeDocument/2006/relationships" xmlns:cx="http://schemas.microsoft.com/office/drawing/2014/chartex">
  <cx:chartData>
    <cx:externalData r:id="rId1" cx:autoUpdate="0"/>
    <cx:data id="0">
      <cx:strDim type="cat">
        <cx:f>Sheet1!$A$2:$A$16</cx:f>
        <cx:lvl ptCount="15">
          <cx:pt idx="0">استهلاك الطاقة</cx:pt>
          <cx:pt idx="1">تنظيم الاراضي</cx:pt>
          <cx:pt idx="2">مصادر المياه</cx:pt>
          <cx:pt idx="3">المياه </cx:pt>
          <cx:pt idx="4">التوظيف</cx:pt>
          <cx:pt idx="5">الامن</cx:pt>
          <cx:pt idx="6">ادارة المخاطر و الازمات </cx:pt>
          <cx:pt idx="7">الصحة</cx:pt>
          <cx:pt idx="8">النقل</cx:pt>
          <cx:pt idx="9">التغير المناخي</cx:pt>
          <cx:pt idx="10">التعليم </cx:pt>
          <cx:pt idx="11">الصحة </cx:pt>
          <cx:pt idx="12">الحوكمة </cx:pt>
          <cx:pt idx="13">السكان</cx:pt>
          <cx:pt idx="14">المياه </cx:pt>
        </cx:lvl>
      </cx:strDim>
      <cx:numDim type="size">
        <cx:f>Sheet1!$B$2:$B$16</cx:f>
        <cx:lvl ptCount="15" formatCode="General">
          <cx:pt idx="0">0.10000000000000001</cx:pt>
          <cx:pt idx="1">0.10000000000000001</cx:pt>
          <cx:pt idx="2">0.10000000000000001</cx:pt>
          <cx:pt idx="3">0.10000000000000001</cx:pt>
          <cx:pt idx="4">0.10000000000000001</cx:pt>
          <cx:pt idx="5">0.10000000000000001</cx:pt>
          <cx:pt idx="6">0.10000000000000001</cx:pt>
          <cx:pt idx="7">0.10000000000000001</cx:pt>
          <cx:pt idx="8">0.10000000000000001</cx:pt>
          <cx:pt idx="9">0.10000000000000001</cx:pt>
          <cx:pt idx="10">0.10000000000000001</cx:pt>
          <cx:pt idx="11">0.10000000000000001</cx:pt>
          <cx:pt idx="12">0.10000000000000001</cx:pt>
          <cx:pt idx="13">0.10000000000000001</cx:pt>
          <cx:pt idx="14">0.10000000000000001</cx:pt>
        </cx:lvl>
      </cx:numDim>
    </cx:data>
  </cx:chartData>
  <cx:chart>
    <cx:title pos="t" align="ctr" overlay="0">
      <cx:tx>
        <cx:txData>
          <cx:v/>
        </cx:txData>
      </cx:tx>
      <cx:txPr>
        <a:bodyPr rot="0" spcFirstLastPara="1" vertOverflow="ellipsis" vert="horz" wrap="square" lIns="38100" tIns="19050" rIns="38100" bIns="19050" anchor="ctr" anchorCtr="1" compatLnSpc="0"/>
        <a:lstStyle/>
        <a:p>
          <a:pPr algn="ctr" rtl="0">
            <a:defRPr sz="1862" b="0" i="0" u="none" strike="noStrike" kern="1200" spc="0" baseline="0">
              <a:solidFill>
                <a:prstClr val="black">
                  <a:lumMod val="65000"/>
                  <a:lumOff val="35000"/>
                </a:prstClr>
              </a:solidFill>
              <a:latin typeface="+mn-lt"/>
              <a:ea typeface="+mn-ea"/>
              <a:cs typeface="+mn-cs"/>
            </a:defRPr>
          </a:pPr>
          <a:endParaRPr kumimoji="0" lang="ar-JO" sz="1862" b="0" i="0" u="none" strike="noStrike" kern="1200" cap="none" spc="0" normalizeH="0" baseline="0" noProof="0" dirty="0">
            <a:ln>
              <a:noFill/>
            </a:ln>
            <a:solidFill>
              <a:prstClr val="black">
                <a:lumMod val="65000"/>
                <a:lumOff val="35000"/>
              </a:prstClr>
            </a:solidFill>
            <a:effectLst/>
            <a:uLnTx/>
            <a:uFillTx/>
            <a:latin typeface="Calibri" panose="020F0502020204030204"/>
            <a:cs typeface="Arial" panose="020B0604020202020204" pitchFamily="34" charset="0"/>
          </a:endParaRPr>
        </a:p>
      </cx:txPr>
    </cx:title>
    <cx:plotArea>
      <cx:plotAreaRegion>
        <cx:series layoutId="sunburst" uniqueId="{FBD23247-B7EE-49AC-91F1-5C1170C00C34}">
          <cx:tx>
            <cx:txData>
              <cx:f>Sheet1!$B$1</cx:f>
              <cx:v>معايير الخطة المستدامة</cx:v>
            </cx:txData>
          </cx:tx>
          <cx:dataLabels pos="ctr">
            <cx:txPr>
              <a:bodyPr spcFirstLastPara="1" vertOverflow="ellipsis" horzOverflow="overflow" wrap="square" lIns="0" tIns="0" rIns="0" bIns="0" anchor="ctr" anchorCtr="1"/>
              <a:lstStyle/>
              <a:p>
                <a:pPr algn="ctr" rtl="0">
                  <a:defRPr sz="800">
                    <a:latin typeface="AmmanV3 Sans Bold" panose="02000000000000000000" pitchFamily="50" charset="-78"/>
                    <a:ea typeface="AmmanV3 Sans Bold" panose="02000000000000000000" pitchFamily="50" charset="-78"/>
                    <a:cs typeface="AmmanV3 Sans Bold" panose="02000000000000000000" pitchFamily="50" charset="-78"/>
                  </a:defRPr>
                </a:pPr>
                <a:endParaRPr lang="en-US" sz="800" b="0" i="0" u="none" strike="noStrike" baseline="0">
                  <a:solidFill>
                    <a:prstClr val="black">
                      <a:lumMod val="50000"/>
                      <a:lumOff val="50000"/>
                    </a:prstClr>
                  </a:solidFill>
                  <a:latin typeface="AmmanV3 Sans Bold" panose="02000000000000000000" pitchFamily="50" charset="-78"/>
                  <a:cs typeface="AmmanV3 Sans Bold" panose="02000000000000000000" pitchFamily="50" charset="-78"/>
                </a:endParaRPr>
              </a:p>
            </cx:txPr>
            <cx:visibility seriesName="0" categoryName="1" value="0"/>
          </cx:dataLabels>
          <cx:dataId val="0"/>
        </cx:series>
      </cx:plotAreaRegion>
    </cx:plotArea>
  </cx:chart>
  <cx:spPr>
    <a:noFill/>
  </cx:spPr>
</cx:chartSpace>
</file>

<file path=ppt/charts/chartEx6.xml><?xml version="1.0" encoding="utf-8"?>
<cx:chartSpace xmlns:a="http://schemas.openxmlformats.org/drawingml/2006/main" xmlns:r="http://schemas.openxmlformats.org/officeDocument/2006/relationships" xmlns:cx="http://schemas.microsoft.com/office/drawing/2014/chartex">
  <cx:chartData>
    <cx:externalData r:id="rId1" cx:autoUpdate="0"/>
    <cx:data id="0">
      <cx:strDim type="cat">
        <cx:f>Sheet1!$A$2:$A$16</cx:f>
        <cx:lvl ptCount="15">
          <cx:pt idx="0">استهلاك الطاقة</cx:pt>
          <cx:pt idx="1">تنظيم الاراضي</cx:pt>
          <cx:pt idx="2">مصادر المياه</cx:pt>
          <cx:pt idx="3">المياه </cx:pt>
          <cx:pt idx="4">التوظيف</cx:pt>
          <cx:pt idx="5">الامن</cx:pt>
          <cx:pt idx="6">ادارة المخاطر و الازمات </cx:pt>
          <cx:pt idx="7">الصحة</cx:pt>
          <cx:pt idx="8">النقل</cx:pt>
          <cx:pt idx="9">التغير المناخي</cx:pt>
          <cx:pt idx="10">التعليم </cx:pt>
          <cx:pt idx="11">الصحة </cx:pt>
          <cx:pt idx="12">الحوكمة </cx:pt>
          <cx:pt idx="13">السكان</cx:pt>
          <cx:pt idx="14">المياه </cx:pt>
        </cx:lvl>
      </cx:strDim>
      <cx:numDim type="size">
        <cx:f>Sheet1!$B$2:$B$16</cx:f>
        <cx:lvl ptCount="15" formatCode="General">
          <cx:pt idx="0">0.10000000000000001</cx:pt>
          <cx:pt idx="1">0.10000000000000001</cx:pt>
          <cx:pt idx="2">0.10000000000000001</cx:pt>
          <cx:pt idx="3">0.10000000000000001</cx:pt>
          <cx:pt idx="4">0.10000000000000001</cx:pt>
          <cx:pt idx="5">0.10000000000000001</cx:pt>
          <cx:pt idx="6">0.10000000000000001</cx:pt>
          <cx:pt idx="7">0.10000000000000001</cx:pt>
          <cx:pt idx="8">0.10000000000000001</cx:pt>
          <cx:pt idx="9">0.10000000000000001</cx:pt>
          <cx:pt idx="10">0.10000000000000001</cx:pt>
          <cx:pt idx="11">0.10000000000000001</cx:pt>
          <cx:pt idx="12">0.10000000000000001</cx:pt>
          <cx:pt idx="13">0.10000000000000001</cx:pt>
          <cx:pt idx="14">0.10000000000000001</cx:pt>
        </cx:lvl>
      </cx:numDim>
    </cx:data>
  </cx:chartData>
  <cx:chart>
    <cx:title pos="t" align="ctr" overlay="0">
      <cx:tx>
        <cx:txData>
          <cx:v/>
        </cx:txData>
      </cx:tx>
      <cx:txPr>
        <a:bodyPr rot="0" spcFirstLastPara="1" vertOverflow="ellipsis" vert="horz" wrap="square" lIns="38100" tIns="19050" rIns="38100" bIns="19050" anchor="ctr" anchorCtr="1" compatLnSpc="0"/>
        <a:lstStyle/>
        <a:p>
          <a:pPr algn="ctr" rtl="0">
            <a:defRPr sz="1862" b="0" i="0" u="none" strike="noStrike" kern="1200" spc="0" baseline="0">
              <a:solidFill>
                <a:prstClr val="black">
                  <a:lumMod val="65000"/>
                  <a:lumOff val="35000"/>
                </a:prstClr>
              </a:solidFill>
              <a:latin typeface="+mn-lt"/>
              <a:ea typeface="+mn-ea"/>
              <a:cs typeface="+mn-cs"/>
            </a:defRPr>
          </a:pPr>
          <a:endParaRPr kumimoji="0" lang="ar-JO" sz="1862" b="0" i="0" u="none" strike="noStrike" kern="1200" cap="none" spc="0" normalizeH="0" baseline="0" noProof="0" dirty="0">
            <a:ln>
              <a:noFill/>
            </a:ln>
            <a:solidFill>
              <a:prstClr val="black">
                <a:lumMod val="65000"/>
                <a:lumOff val="35000"/>
              </a:prstClr>
            </a:solidFill>
            <a:effectLst/>
            <a:uLnTx/>
            <a:uFillTx/>
            <a:latin typeface="Calibri" panose="020F0502020204030204"/>
            <a:cs typeface="Arial" panose="020B0604020202020204" pitchFamily="34" charset="0"/>
          </a:endParaRPr>
        </a:p>
      </cx:txPr>
    </cx:title>
    <cx:plotArea>
      <cx:plotAreaRegion>
        <cx:series layoutId="sunburst" uniqueId="{FBD23247-B7EE-49AC-91F1-5C1170C00C34}">
          <cx:tx>
            <cx:txData>
              <cx:f>Sheet1!$B$1</cx:f>
              <cx:v>معايير الخطة المستدامة</cx:v>
            </cx:txData>
          </cx:tx>
          <cx:dataLabels pos="ctr">
            <cx:txPr>
              <a:bodyPr spcFirstLastPara="1" vertOverflow="ellipsis" horzOverflow="overflow" wrap="square" lIns="0" tIns="0" rIns="0" bIns="0" anchor="ctr" anchorCtr="1"/>
              <a:lstStyle/>
              <a:p>
                <a:pPr algn="ctr" rtl="0">
                  <a:defRPr sz="800">
                    <a:latin typeface="AmmanV3 Sans Bold" panose="02000000000000000000" pitchFamily="50" charset="-78"/>
                    <a:ea typeface="AmmanV3 Sans Bold" panose="02000000000000000000" pitchFamily="50" charset="-78"/>
                    <a:cs typeface="AmmanV3 Sans Bold" panose="02000000000000000000" pitchFamily="50" charset="-78"/>
                  </a:defRPr>
                </a:pPr>
                <a:endParaRPr lang="en-US" sz="800" b="0" i="0" u="none" strike="noStrike" baseline="0">
                  <a:solidFill>
                    <a:prstClr val="black">
                      <a:lumMod val="50000"/>
                      <a:lumOff val="50000"/>
                    </a:prstClr>
                  </a:solidFill>
                  <a:latin typeface="AmmanV3 Sans Bold" panose="02000000000000000000" pitchFamily="50" charset="-78"/>
                  <a:cs typeface="AmmanV3 Sans Bold" panose="02000000000000000000" pitchFamily="50" charset="-78"/>
                </a:endParaRPr>
              </a:p>
            </cx:txPr>
            <cx:visibility seriesName="0" categoryName="1" value="0"/>
          </cx:dataLabels>
          <cx:dataId val="0"/>
        </cx:series>
      </cx:plotAreaRegion>
    </cx:plotArea>
  </cx:chart>
  <cx:spPr>
    <a:noFill/>
  </cx:spPr>
</cx:chartSpace>
</file>

<file path=ppt/charts/chartEx7.xml><?xml version="1.0" encoding="utf-8"?>
<cx:chartSpace xmlns:a="http://schemas.openxmlformats.org/drawingml/2006/main" xmlns:r="http://schemas.openxmlformats.org/officeDocument/2006/relationships" xmlns:cx="http://schemas.microsoft.com/office/drawing/2014/chartex">
  <cx:chartData>
    <cx:externalData r:id="rId1" cx:autoUpdate="0"/>
    <cx:data id="0">
      <cx:strDim type="cat">
        <cx:f>Sheet1!$A$2:$A$16</cx:f>
        <cx:lvl ptCount="15">
          <cx:pt idx="0">استهلاك الطاقة</cx:pt>
          <cx:pt idx="1">تنظيم الاراضي</cx:pt>
          <cx:pt idx="2">مصادر المياه</cx:pt>
          <cx:pt idx="3">المياه </cx:pt>
          <cx:pt idx="4">التوظيف</cx:pt>
          <cx:pt idx="5">الامن</cx:pt>
          <cx:pt idx="6">ادارة المخاطر و الازمات </cx:pt>
          <cx:pt idx="7">الصحة</cx:pt>
          <cx:pt idx="8">النقل</cx:pt>
          <cx:pt idx="9">التغير المناخي</cx:pt>
          <cx:pt idx="10">التعليم </cx:pt>
          <cx:pt idx="11">الصحة </cx:pt>
          <cx:pt idx="12">الحوكمة </cx:pt>
          <cx:pt idx="13">السكان</cx:pt>
          <cx:pt idx="14">المياه </cx:pt>
        </cx:lvl>
      </cx:strDim>
      <cx:numDim type="size">
        <cx:f>Sheet1!$B$2:$B$16</cx:f>
        <cx:lvl ptCount="15" formatCode="General">
          <cx:pt idx="0">0.10000000000000001</cx:pt>
          <cx:pt idx="1">0.10000000000000001</cx:pt>
          <cx:pt idx="2">0.10000000000000001</cx:pt>
          <cx:pt idx="3">0.10000000000000001</cx:pt>
          <cx:pt idx="4">0.10000000000000001</cx:pt>
          <cx:pt idx="5">0.10000000000000001</cx:pt>
          <cx:pt idx="6">0.10000000000000001</cx:pt>
          <cx:pt idx="7">0.10000000000000001</cx:pt>
          <cx:pt idx="8">0.10000000000000001</cx:pt>
          <cx:pt idx="9">0.10000000000000001</cx:pt>
          <cx:pt idx="10">0.10000000000000001</cx:pt>
          <cx:pt idx="11">0.10000000000000001</cx:pt>
          <cx:pt idx="12">0.10000000000000001</cx:pt>
          <cx:pt idx="13">0.10000000000000001</cx:pt>
          <cx:pt idx="14">0.10000000000000001</cx:pt>
        </cx:lvl>
      </cx:numDim>
    </cx:data>
  </cx:chartData>
  <cx:chart>
    <cx:title pos="t" align="ctr" overlay="0">
      <cx:tx>
        <cx:txData>
          <cx:v/>
        </cx:txData>
      </cx:tx>
      <cx:txPr>
        <a:bodyPr rot="0" spcFirstLastPara="1" vertOverflow="ellipsis" vert="horz" wrap="square" lIns="38100" tIns="19050" rIns="38100" bIns="19050" anchor="ctr" anchorCtr="1" compatLnSpc="0"/>
        <a:lstStyle/>
        <a:p>
          <a:pPr algn="ctr" rtl="0">
            <a:defRPr sz="1862" b="0" i="0" u="none" strike="noStrike" kern="1200" spc="0" baseline="0">
              <a:solidFill>
                <a:prstClr val="black">
                  <a:lumMod val="65000"/>
                  <a:lumOff val="35000"/>
                </a:prstClr>
              </a:solidFill>
              <a:latin typeface="+mn-lt"/>
              <a:ea typeface="+mn-ea"/>
              <a:cs typeface="+mn-cs"/>
            </a:defRPr>
          </a:pPr>
          <a:endParaRPr kumimoji="0" lang="ar-JO" sz="1862" b="0" i="0" u="none" strike="noStrike" kern="1200" cap="none" spc="0" normalizeH="0" baseline="0" noProof="0" dirty="0">
            <a:ln>
              <a:noFill/>
            </a:ln>
            <a:solidFill>
              <a:prstClr val="black">
                <a:lumMod val="65000"/>
                <a:lumOff val="35000"/>
              </a:prstClr>
            </a:solidFill>
            <a:effectLst/>
            <a:uLnTx/>
            <a:uFillTx/>
            <a:latin typeface="Calibri" panose="020F0502020204030204"/>
            <a:cs typeface="Arial" panose="020B0604020202020204" pitchFamily="34" charset="0"/>
          </a:endParaRPr>
        </a:p>
      </cx:txPr>
    </cx:title>
    <cx:plotArea>
      <cx:plotAreaRegion>
        <cx:series layoutId="sunburst" uniqueId="{FBD23247-B7EE-49AC-91F1-5C1170C00C34}">
          <cx:tx>
            <cx:txData>
              <cx:f>Sheet1!$B$1</cx:f>
              <cx:v>معايير الخطة المستدامة</cx:v>
            </cx:txData>
          </cx:tx>
          <cx:dataLabels pos="ctr">
            <cx:txPr>
              <a:bodyPr spcFirstLastPara="1" vertOverflow="ellipsis" horzOverflow="overflow" wrap="square" lIns="0" tIns="0" rIns="0" bIns="0" anchor="ctr" anchorCtr="1"/>
              <a:lstStyle/>
              <a:p>
                <a:pPr algn="ctr" rtl="0">
                  <a:defRPr sz="800">
                    <a:latin typeface="AmmanV3 Sans Bold" panose="02000000000000000000" pitchFamily="50" charset="-78"/>
                    <a:ea typeface="AmmanV3 Sans Bold" panose="02000000000000000000" pitchFamily="50" charset="-78"/>
                    <a:cs typeface="AmmanV3 Sans Bold" panose="02000000000000000000" pitchFamily="50" charset="-78"/>
                  </a:defRPr>
                </a:pPr>
                <a:endParaRPr lang="en-US" sz="800" b="0" i="0" u="none" strike="noStrike" baseline="0">
                  <a:solidFill>
                    <a:prstClr val="black">
                      <a:lumMod val="50000"/>
                      <a:lumOff val="50000"/>
                    </a:prstClr>
                  </a:solidFill>
                  <a:latin typeface="AmmanV3 Sans Bold" panose="02000000000000000000" pitchFamily="50" charset="-78"/>
                  <a:cs typeface="AmmanV3 Sans Bold" panose="02000000000000000000" pitchFamily="50" charset="-78"/>
                </a:endParaRPr>
              </a:p>
            </cx:txPr>
            <cx:visibility seriesName="0" categoryName="1" value="0"/>
          </cx:dataLabels>
          <cx:dataId val="0"/>
        </cx:series>
      </cx:plotAreaRegion>
    </cx:plotArea>
  </cx:chart>
  <cx:spPr>
    <a:noFill/>
  </cx:spPr>
</cx:chartSpace>
</file>

<file path=ppt/charts/chartEx8.xml><?xml version="1.0" encoding="utf-8"?>
<cx:chartSpace xmlns:a="http://schemas.openxmlformats.org/drawingml/2006/main" xmlns:r="http://schemas.openxmlformats.org/officeDocument/2006/relationships" xmlns:cx="http://schemas.microsoft.com/office/drawing/2014/chartex">
  <cx:chartData>
    <cx:externalData r:id="rId1" cx:autoUpdate="0"/>
    <cx:data id="0">
      <cx:strDim type="cat">
        <cx:f>Sheet1!$A$2:$A$16</cx:f>
        <cx:lvl ptCount="15">
          <cx:pt idx="0">استهلاك الطاقة</cx:pt>
          <cx:pt idx="1">تنظيم الاراضي</cx:pt>
          <cx:pt idx="2">مصادر المياه</cx:pt>
          <cx:pt idx="3">المياه </cx:pt>
          <cx:pt idx="4">التوظيف</cx:pt>
          <cx:pt idx="5">الامن</cx:pt>
          <cx:pt idx="6">ادارة المخاطر و الازمات </cx:pt>
          <cx:pt idx="7">الصحة</cx:pt>
          <cx:pt idx="8">النقل</cx:pt>
          <cx:pt idx="9">التغير المناخي</cx:pt>
          <cx:pt idx="10">التعليم </cx:pt>
          <cx:pt idx="11">الصحة </cx:pt>
          <cx:pt idx="12">الحوكمة </cx:pt>
          <cx:pt idx="13">السكان</cx:pt>
          <cx:pt idx="14">المياه </cx:pt>
        </cx:lvl>
      </cx:strDim>
      <cx:numDim type="size">
        <cx:f>Sheet1!$B$2:$B$16</cx:f>
        <cx:lvl ptCount="15" formatCode="General">
          <cx:pt idx="0">0.10000000000000001</cx:pt>
          <cx:pt idx="1">0.10000000000000001</cx:pt>
          <cx:pt idx="2">0.10000000000000001</cx:pt>
          <cx:pt idx="3">0.10000000000000001</cx:pt>
          <cx:pt idx="4">0.10000000000000001</cx:pt>
          <cx:pt idx="5">0.10000000000000001</cx:pt>
          <cx:pt idx="6">0.10000000000000001</cx:pt>
          <cx:pt idx="7">0.10000000000000001</cx:pt>
          <cx:pt idx="8">0.10000000000000001</cx:pt>
          <cx:pt idx="9">0.10000000000000001</cx:pt>
          <cx:pt idx="10">0.10000000000000001</cx:pt>
          <cx:pt idx="11">0.10000000000000001</cx:pt>
          <cx:pt idx="12">0.10000000000000001</cx:pt>
          <cx:pt idx="13">0.10000000000000001</cx:pt>
          <cx:pt idx="14">0.10000000000000001</cx:pt>
        </cx:lvl>
      </cx:numDim>
    </cx:data>
  </cx:chartData>
  <cx:chart>
    <cx:title pos="t" align="ctr" overlay="0">
      <cx:tx>
        <cx:txData>
          <cx:v/>
        </cx:txData>
      </cx:tx>
      <cx:txPr>
        <a:bodyPr rot="0" spcFirstLastPara="1" vertOverflow="ellipsis" vert="horz" wrap="square" lIns="38100" tIns="19050" rIns="38100" bIns="19050" anchor="ctr" anchorCtr="1" compatLnSpc="0"/>
        <a:lstStyle/>
        <a:p>
          <a:pPr algn="ctr" rtl="0">
            <a:defRPr sz="1862" b="0" i="0" u="none" strike="noStrike" kern="1200" spc="0" baseline="0">
              <a:solidFill>
                <a:prstClr val="black">
                  <a:lumMod val="65000"/>
                  <a:lumOff val="35000"/>
                </a:prstClr>
              </a:solidFill>
              <a:latin typeface="+mn-lt"/>
              <a:ea typeface="+mn-ea"/>
              <a:cs typeface="+mn-cs"/>
            </a:defRPr>
          </a:pPr>
          <a:endParaRPr kumimoji="0" lang="ar-JO" sz="1862" b="0" i="0" u="none" strike="noStrike" kern="1200" cap="none" spc="0" normalizeH="0" baseline="0" noProof="0" dirty="0">
            <a:ln>
              <a:noFill/>
            </a:ln>
            <a:solidFill>
              <a:prstClr val="black">
                <a:lumMod val="65000"/>
                <a:lumOff val="35000"/>
              </a:prstClr>
            </a:solidFill>
            <a:effectLst/>
            <a:uLnTx/>
            <a:uFillTx/>
            <a:latin typeface="Calibri" panose="020F0502020204030204"/>
            <a:cs typeface="Arial" panose="020B0604020202020204" pitchFamily="34" charset="0"/>
          </a:endParaRPr>
        </a:p>
      </cx:txPr>
    </cx:title>
    <cx:plotArea>
      <cx:plotAreaRegion>
        <cx:series layoutId="sunburst" uniqueId="{FBD23247-B7EE-49AC-91F1-5C1170C00C34}">
          <cx:tx>
            <cx:txData>
              <cx:f>Sheet1!$B$1</cx:f>
              <cx:v>معايير الخطة المستدامة</cx:v>
            </cx:txData>
          </cx:tx>
          <cx:dataLabels pos="ctr">
            <cx:txPr>
              <a:bodyPr spcFirstLastPara="1" vertOverflow="ellipsis" horzOverflow="overflow" wrap="square" lIns="0" tIns="0" rIns="0" bIns="0" anchor="ctr" anchorCtr="1"/>
              <a:lstStyle/>
              <a:p>
                <a:pPr algn="ctr" rtl="0">
                  <a:defRPr sz="800">
                    <a:latin typeface="AmmanV3 Sans Bold" panose="02000000000000000000" pitchFamily="50" charset="-78"/>
                    <a:ea typeface="AmmanV3 Sans Bold" panose="02000000000000000000" pitchFamily="50" charset="-78"/>
                    <a:cs typeface="AmmanV3 Sans Bold" panose="02000000000000000000" pitchFamily="50" charset="-78"/>
                  </a:defRPr>
                </a:pPr>
                <a:endParaRPr lang="en-US" sz="800" b="0" i="0" u="none" strike="noStrike" baseline="0">
                  <a:solidFill>
                    <a:prstClr val="black">
                      <a:lumMod val="50000"/>
                      <a:lumOff val="50000"/>
                    </a:prstClr>
                  </a:solidFill>
                  <a:latin typeface="AmmanV3 Sans Bold" panose="02000000000000000000" pitchFamily="50" charset="-78"/>
                  <a:cs typeface="AmmanV3 Sans Bold" panose="02000000000000000000" pitchFamily="50" charset="-78"/>
                </a:endParaRPr>
              </a:p>
            </cx:txPr>
            <cx:visibility seriesName="0" categoryName="1" value="0"/>
          </cx:dataLabels>
          <cx:dataId val="0"/>
        </cx:series>
      </cx:plotAreaRegion>
    </cx:plotArea>
  </cx:chart>
  <cx:spPr>
    <a:noFill/>
  </cx:spPr>
</cx:chartSpace>
</file>

<file path=ppt/charts/chartEx9.xml><?xml version="1.0" encoding="utf-8"?>
<cx:chartSpace xmlns:a="http://schemas.openxmlformats.org/drawingml/2006/main" xmlns:r="http://schemas.openxmlformats.org/officeDocument/2006/relationships" xmlns:cx="http://schemas.microsoft.com/office/drawing/2014/chartex">
  <cx:chartData>
    <cx:externalData r:id="rId1" cx:autoUpdate="0"/>
    <cx:data id="0">
      <cx:strDim type="cat">
        <cx:f>Sheet1!$A$2:$A$16</cx:f>
        <cx:lvl ptCount="15">
          <cx:pt idx="0">استهلاك الطاقة</cx:pt>
          <cx:pt idx="1">تنظيم الاراضي</cx:pt>
          <cx:pt idx="2">مصادر المياه</cx:pt>
          <cx:pt idx="3">المياه </cx:pt>
          <cx:pt idx="4">التوظيف</cx:pt>
          <cx:pt idx="5">الامن</cx:pt>
          <cx:pt idx="6">ادارة المخاطر و الازمات </cx:pt>
          <cx:pt idx="7">الصحة</cx:pt>
          <cx:pt idx="8">النقل</cx:pt>
          <cx:pt idx="9">التغير المناخي</cx:pt>
          <cx:pt idx="10">التعليم </cx:pt>
          <cx:pt idx="11">الصحة </cx:pt>
          <cx:pt idx="12">الحوكمة </cx:pt>
          <cx:pt idx="13">السكان</cx:pt>
          <cx:pt idx="14">المياه </cx:pt>
        </cx:lvl>
      </cx:strDim>
      <cx:numDim type="size">
        <cx:f>Sheet1!$B$2:$B$16</cx:f>
        <cx:lvl ptCount="15" formatCode="General">
          <cx:pt idx="0">0.10000000000000001</cx:pt>
          <cx:pt idx="1">0.10000000000000001</cx:pt>
          <cx:pt idx="2">0.10000000000000001</cx:pt>
          <cx:pt idx="3">0.10000000000000001</cx:pt>
          <cx:pt idx="4">0.10000000000000001</cx:pt>
          <cx:pt idx="5">0.10000000000000001</cx:pt>
          <cx:pt idx="6">0.10000000000000001</cx:pt>
          <cx:pt idx="7">0.10000000000000001</cx:pt>
          <cx:pt idx="8">0.10000000000000001</cx:pt>
          <cx:pt idx="9">0.10000000000000001</cx:pt>
          <cx:pt idx="10">0.10000000000000001</cx:pt>
          <cx:pt idx="11">0.10000000000000001</cx:pt>
          <cx:pt idx="12">0.10000000000000001</cx:pt>
          <cx:pt idx="13">0.10000000000000001</cx:pt>
          <cx:pt idx="14">0.10000000000000001</cx:pt>
        </cx:lvl>
      </cx:numDim>
    </cx:data>
  </cx:chartData>
  <cx:chart>
    <cx:title pos="t" align="ctr" overlay="0">
      <cx:tx>
        <cx:txData>
          <cx:v/>
        </cx:txData>
      </cx:tx>
      <cx:txPr>
        <a:bodyPr rot="0" spcFirstLastPara="1" vertOverflow="ellipsis" vert="horz" wrap="square" lIns="38100" tIns="19050" rIns="38100" bIns="19050" anchor="ctr" anchorCtr="1" compatLnSpc="0"/>
        <a:lstStyle/>
        <a:p>
          <a:pPr algn="ctr" rtl="0">
            <a:defRPr sz="1862" b="0" i="0" u="none" strike="noStrike" kern="1200" spc="0" baseline="0">
              <a:solidFill>
                <a:prstClr val="black">
                  <a:lumMod val="65000"/>
                  <a:lumOff val="35000"/>
                </a:prstClr>
              </a:solidFill>
              <a:latin typeface="+mn-lt"/>
              <a:ea typeface="+mn-ea"/>
              <a:cs typeface="+mn-cs"/>
            </a:defRPr>
          </a:pPr>
          <a:endParaRPr kumimoji="0" lang="ar-JO" sz="1862" b="0" i="0" u="none" strike="noStrike" kern="1200" cap="none" spc="0" normalizeH="0" baseline="0" noProof="0" dirty="0">
            <a:ln>
              <a:noFill/>
            </a:ln>
            <a:solidFill>
              <a:prstClr val="black">
                <a:lumMod val="65000"/>
                <a:lumOff val="35000"/>
              </a:prstClr>
            </a:solidFill>
            <a:effectLst/>
            <a:uLnTx/>
            <a:uFillTx/>
            <a:latin typeface="Calibri" panose="020F0502020204030204"/>
            <a:cs typeface="Arial" panose="020B0604020202020204" pitchFamily="34" charset="0"/>
          </a:endParaRPr>
        </a:p>
      </cx:txPr>
    </cx:title>
    <cx:plotArea>
      <cx:plotAreaRegion>
        <cx:series layoutId="sunburst" uniqueId="{FBD23247-B7EE-49AC-91F1-5C1170C00C34}">
          <cx:tx>
            <cx:txData>
              <cx:f>Sheet1!$B$1</cx:f>
              <cx:v>معايير الخطة المستدامة</cx:v>
            </cx:txData>
          </cx:tx>
          <cx:dataLabels pos="ctr">
            <cx:txPr>
              <a:bodyPr spcFirstLastPara="1" vertOverflow="ellipsis" horzOverflow="overflow" wrap="square" lIns="0" tIns="0" rIns="0" bIns="0" anchor="ctr" anchorCtr="1"/>
              <a:lstStyle/>
              <a:p>
                <a:pPr algn="ctr" rtl="0">
                  <a:defRPr sz="800">
                    <a:latin typeface="AmmanV3 Sans Bold" panose="02000000000000000000" pitchFamily="50" charset="-78"/>
                    <a:ea typeface="AmmanV3 Sans Bold" panose="02000000000000000000" pitchFamily="50" charset="-78"/>
                    <a:cs typeface="AmmanV3 Sans Bold" panose="02000000000000000000" pitchFamily="50" charset="-78"/>
                  </a:defRPr>
                </a:pPr>
                <a:endParaRPr lang="en-US" sz="800" b="0" i="0" u="none" strike="noStrike" baseline="0">
                  <a:solidFill>
                    <a:prstClr val="black">
                      <a:lumMod val="50000"/>
                      <a:lumOff val="50000"/>
                    </a:prstClr>
                  </a:solidFill>
                  <a:latin typeface="AmmanV3 Sans Bold" panose="02000000000000000000" pitchFamily="50" charset="-78"/>
                  <a:cs typeface="AmmanV3 Sans Bold" panose="02000000000000000000" pitchFamily="50" charset="-78"/>
                </a:endParaRPr>
              </a:p>
            </cx:txPr>
            <cx:visibility seriesName="0" categoryName="1" value="0"/>
          </cx:dataLabels>
          <cx:dataId val="0"/>
        </cx:series>
      </cx:plotAreaRegion>
    </cx:plotArea>
  </cx:chart>
  <cx:spPr>
    <a:noFill/>
  </cx:spPr>
</cx:chartSpace>
</file>

<file path=ppt/charts/colors1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4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5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6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7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8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9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0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1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2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3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4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5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6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7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8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9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0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1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2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3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4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5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6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7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8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9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0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1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84">
  <cs:axisTitle>
    <cs:lnRef idx="0"/>
    <cs:fillRef idx="0"/>
    <cs:effectRef idx="0"/>
    <cs:fontRef idx="minor">
      <a:schemeClr val="tx1">
        <a:lumMod val="50000"/>
        <a:lumOff val="50000"/>
      </a:schemeClr>
    </cs:fontRef>
    <cs:defRPr sz="1197"/>
  </cs:axisTitle>
  <cs:category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/>
  </cs:chartArea>
  <cs:dataLabel>
    <cs:lnRef idx="0"/>
    <cs:fillRef idx="0"/>
    <cs:effectRef idx="0"/>
    <cs:fontRef idx="minor">
      <a:schemeClr val="tx1">
        <a:lumMod val="50000"/>
        <a:lumOff val="50000"/>
      </a:schemeClr>
    </cs:fontRef>
    <cs:defRPr sz="1197"/>
  </cs:dataLabel>
  <cs:dataLabelCallout>
    <cs:lnRef idx="0"/>
    <cs:fillRef idx="0"/>
    <cs:effectRef idx="0"/>
    <cs:fontRef idx="minor">
      <a:schemeClr val="dk1">
        <a:lumMod val="50000"/>
        <a:lumOff val="50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0">
      <cs:styleClr val="auto"/>
    </cs:fillRef>
    <cs:effectRef idx="0"/>
    <cs:fontRef idx="minor">
      <a:schemeClr val="dk1"/>
    </cs:fontRef>
    <cs:spPr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ln w="9525" cap="flat" cmpd="sng" algn="ctr">
        <a:solidFill>
          <a:schemeClr val="phClr">
            <a:alpha val="50000"/>
          </a:schemeClr>
        </a:solidFill>
        <a:round/>
      </a:ln>
    </cs:spPr>
  </cs:dataPoint>
  <cs:dataPoint3D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 cap="flat" cmpd="sng" algn="ctr">
        <a:solidFill>
          <a:schemeClr val="phClr">
            <a:shade val="95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4"/>
  <cs:dataPointWirefram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50000"/>
        <a:lumOff val="50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15000"/>
            <a:lumOff val="85000"/>
            <a:lumOff val="10000"/>
          </a:schemeClr>
        </a:solidFill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50000"/>
        <a:lumOff val="50000"/>
      </a:schemeClr>
    </cs:fontRef>
    <cs:defRPr sz="1197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/>
  </cs:seriesAxis>
  <cs:seriesLine>
    <cs:lnRef idx="0"/>
    <cs:fillRef idx="0"/>
    <cs:effectRef idx="0"/>
    <cs:fontRef idx="minor">
      <a:schemeClr val="dk1"/>
    </cs:fontRef>
    <cs:spPr>
      <a:ln w="9525" cap="flat">
        <a:solidFill>
          <a:srgbClr val="D9D9D9"/>
        </a:solidFill>
        <a:round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1862" cap="none" spc="2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50000"/>
        <a:lumOff val="50000"/>
      </a:schemeClr>
    </cs:fontRef>
    <cs:defRPr sz="1197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50000"/>
        <a:lumOff val="50000"/>
      </a:schemeClr>
    </cs:fontRef>
    <cs:defRPr sz="1197"/>
  </cs:valueAxis>
  <cs:wall>
    <cs:lnRef idx="0"/>
    <cs:fillRef idx="0"/>
    <cs:effectRef idx="0"/>
    <cs:fontRef idx="minor">
      <a:schemeClr val="dk1"/>
    </cs:fontRef>
  </cs:wall>
</cs:chartStyle>
</file>

<file path=ppt/charts/style10.xml><?xml version="1.0" encoding="utf-8"?>
<cs:chartStyle xmlns:cs="http://schemas.microsoft.com/office/drawing/2012/chartStyle" xmlns:a="http://schemas.openxmlformats.org/drawingml/2006/main" id="384">
  <cs:axisTitle>
    <cs:lnRef idx="0"/>
    <cs:fillRef idx="0"/>
    <cs:effectRef idx="0"/>
    <cs:fontRef idx="minor">
      <a:schemeClr val="tx1">
        <a:lumMod val="50000"/>
        <a:lumOff val="50000"/>
      </a:schemeClr>
    </cs:fontRef>
    <cs:defRPr sz="1197"/>
  </cs:axisTitle>
  <cs:category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/>
  </cs:chartArea>
  <cs:dataLabel>
    <cs:lnRef idx="0"/>
    <cs:fillRef idx="0"/>
    <cs:effectRef idx="0"/>
    <cs:fontRef idx="minor">
      <a:schemeClr val="tx1">
        <a:lumMod val="50000"/>
        <a:lumOff val="50000"/>
      </a:schemeClr>
    </cs:fontRef>
    <cs:defRPr sz="1197"/>
  </cs:dataLabel>
  <cs:dataLabelCallout>
    <cs:lnRef idx="0"/>
    <cs:fillRef idx="0"/>
    <cs:effectRef idx="0"/>
    <cs:fontRef idx="minor">
      <a:schemeClr val="dk1">
        <a:lumMod val="50000"/>
        <a:lumOff val="50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0">
      <cs:styleClr val="auto"/>
    </cs:fillRef>
    <cs:effectRef idx="0"/>
    <cs:fontRef idx="minor">
      <a:schemeClr val="dk1"/>
    </cs:fontRef>
    <cs:spPr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ln w="9525" cap="flat" cmpd="sng" algn="ctr">
        <a:solidFill>
          <a:schemeClr val="phClr">
            <a:alpha val="50000"/>
          </a:schemeClr>
        </a:solidFill>
        <a:round/>
      </a:ln>
    </cs:spPr>
  </cs:dataPoint>
  <cs:dataPoint3D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 cap="flat" cmpd="sng" algn="ctr">
        <a:solidFill>
          <a:schemeClr val="phClr">
            <a:shade val="95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4"/>
  <cs:dataPointWirefram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50000"/>
        <a:lumOff val="50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15000"/>
            <a:lumOff val="85000"/>
            <a:lumOff val="10000"/>
          </a:schemeClr>
        </a:solidFill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50000"/>
        <a:lumOff val="50000"/>
      </a:schemeClr>
    </cs:fontRef>
    <cs:defRPr sz="1197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/>
  </cs:seriesAxis>
  <cs:seriesLine>
    <cs:lnRef idx="0"/>
    <cs:fillRef idx="0"/>
    <cs:effectRef idx="0"/>
    <cs:fontRef idx="minor">
      <a:schemeClr val="dk1"/>
    </cs:fontRef>
    <cs:spPr>
      <a:ln w="9525" cap="flat">
        <a:solidFill>
          <a:srgbClr val="D9D9D9"/>
        </a:solidFill>
        <a:round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1862" cap="none" spc="2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50000"/>
        <a:lumOff val="50000"/>
      </a:schemeClr>
    </cs:fontRef>
    <cs:defRPr sz="1197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50000"/>
        <a:lumOff val="50000"/>
      </a:schemeClr>
    </cs:fontRef>
    <cs:defRPr sz="1197"/>
  </cs:valueAxis>
  <cs:wall>
    <cs:lnRef idx="0"/>
    <cs:fillRef idx="0"/>
    <cs:effectRef idx="0"/>
    <cs:fontRef idx="minor">
      <a:schemeClr val="dk1"/>
    </cs:fontRef>
  </cs:wall>
</cs:chartStyle>
</file>

<file path=ppt/charts/style11.xml><?xml version="1.0" encoding="utf-8"?>
<cs:chartStyle xmlns:cs="http://schemas.microsoft.com/office/drawing/2012/chartStyle" xmlns:a="http://schemas.openxmlformats.org/drawingml/2006/main" id="384">
  <cs:axisTitle>
    <cs:lnRef idx="0"/>
    <cs:fillRef idx="0"/>
    <cs:effectRef idx="0"/>
    <cs:fontRef idx="minor">
      <a:schemeClr val="tx1">
        <a:lumMod val="50000"/>
        <a:lumOff val="50000"/>
      </a:schemeClr>
    </cs:fontRef>
    <cs:defRPr sz="1197"/>
  </cs:axisTitle>
  <cs:category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/>
  </cs:chartArea>
  <cs:dataLabel>
    <cs:lnRef idx="0"/>
    <cs:fillRef idx="0"/>
    <cs:effectRef idx="0"/>
    <cs:fontRef idx="minor">
      <a:schemeClr val="tx1">
        <a:lumMod val="50000"/>
        <a:lumOff val="50000"/>
      </a:schemeClr>
    </cs:fontRef>
    <cs:defRPr sz="1197"/>
  </cs:dataLabel>
  <cs:dataLabelCallout>
    <cs:lnRef idx="0"/>
    <cs:fillRef idx="0"/>
    <cs:effectRef idx="0"/>
    <cs:fontRef idx="minor">
      <a:schemeClr val="dk1">
        <a:lumMod val="50000"/>
        <a:lumOff val="50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0">
      <cs:styleClr val="auto"/>
    </cs:fillRef>
    <cs:effectRef idx="0"/>
    <cs:fontRef idx="minor">
      <a:schemeClr val="dk1"/>
    </cs:fontRef>
    <cs:spPr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ln w="9525" cap="flat" cmpd="sng" algn="ctr">
        <a:solidFill>
          <a:schemeClr val="phClr">
            <a:alpha val="50000"/>
          </a:schemeClr>
        </a:solidFill>
        <a:round/>
      </a:ln>
    </cs:spPr>
  </cs:dataPoint>
  <cs:dataPoint3D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 cap="flat" cmpd="sng" algn="ctr">
        <a:solidFill>
          <a:schemeClr val="phClr">
            <a:shade val="95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4"/>
  <cs:dataPointWirefram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50000"/>
        <a:lumOff val="50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15000"/>
            <a:lumOff val="85000"/>
            <a:lumOff val="10000"/>
          </a:schemeClr>
        </a:solidFill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50000"/>
        <a:lumOff val="50000"/>
      </a:schemeClr>
    </cs:fontRef>
    <cs:defRPr sz="1197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/>
  </cs:seriesAxis>
  <cs:seriesLine>
    <cs:lnRef idx="0"/>
    <cs:fillRef idx="0"/>
    <cs:effectRef idx="0"/>
    <cs:fontRef idx="minor">
      <a:schemeClr val="dk1"/>
    </cs:fontRef>
    <cs:spPr>
      <a:ln w="9525" cap="flat">
        <a:solidFill>
          <a:srgbClr val="D9D9D9"/>
        </a:solidFill>
        <a:round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1862" cap="none" spc="2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50000"/>
        <a:lumOff val="50000"/>
      </a:schemeClr>
    </cs:fontRef>
    <cs:defRPr sz="1197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50000"/>
        <a:lumOff val="50000"/>
      </a:schemeClr>
    </cs:fontRef>
    <cs:defRPr sz="1197"/>
  </cs:valueAxis>
  <cs:wall>
    <cs:lnRef idx="0"/>
    <cs:fillRef idx="0"/>
    <cs:effectRef idx="0"/>
    <cs:fontRef idx="minor">
      <a:schemeClr val="dk1"/>
    </cs:fontRef>
  </cs:wall>
</cs:chartStyle>
</file>

<file path=ppt/charts/style12.xml><?xml version="1.0" encoding="utf-8"?>
<cs:chartStyle xmlns:cs="http://schemas.microsoft.com/office/drawing/2012/chartStyle" xmlns:a="http://schemas.openxmlformats.org/drawingml/2006/main" id="384">
  <cs:axisTitle>
    <cs:lnRef idx="0"/>
    <cs:fillRef idx="0"/>
    <cs:effectRef idx="0"/>
    <cs:fontRef idx="minor">
      <a:schemeClr val="tx1">
        <a:lumMod val="50000"/>
        <a:lumOff val="50000"/>
      </a:schemeClr>
    </cs:fontRef>
    <cs:defRPr sz="1197"/>
  </cs:axisTitle>
  <cs:category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/>
  </cs:chartArea>
  <cs:dataLabel>
    <cs:lnRef idx="0"/>
    <cs:fillRef idx="0"/>
    <cs:effectRef idx="0"/>
    <cs:fontRef idx="minor">
      <a:schemeClr val="tx1">
        <a:lumMod val="50000"/>
        <a:lumOff val="50000"/>
      </a:schemeClr>
    </cs:fontRef>
    <cs:defRPr sz="1197"/>
  </cs:dataLabel>
  <cs:dataLabelCallout>
    <cs:lnRef idx="0"/>
    <cs:fillRef idx="0"/>
    <cs:effectRef idx="0"/>
    <cs:fontRef idx="minor">
      <a:schemeClr val="dk1">
        <a:lumMod val="50000"/>
        <a:lumOff val="50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0">
      <cs:styleClr val="auto"/>
    </cs:fillRef>
    <cs:effectRef idx="0"/>
    <cs:fontRef idx="minor">
      <a:schemeClr val="dk1"/>
    </cs:fontRef>
    <cs:spPr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ln w="9525" cap="flat" cmpd="sng" algn="ctr">
        <a:solidFill>
          <a:schemeClr val="phClr">
            <a:alpha val="50000"/>
          </a:schemeClr>
        </a:solidFill>
        <a:round/>
      </a:ln>
    </cs:spPr>
  </cs:dataPoint>
  <cs:dataPoint3D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 cap="flat" cmpd="sng" algn="ctr">
        <a:solidFill>
          <a:schemeClr val="phClr">
            <a:shade val="95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4"/>
  <cs:dataPointWirefram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50000"/>
        <a:lumOff val="50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15000"/>
            <a:lumOff val="85000"/>
            <a:lumOff val="10000"/>
          </a:schemeClr>
        </a:solidFill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50000"/>
        <a:lumOff val="50000"/>
      </a:schemeClr>
    </cs:fontRef>
    <cs:defRPr sz="1197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/>
  </cs:seriesAxis>
  <cs:seriesLine>
    <cs:lnRef idx="0"/>
    <cs:fillRef idx="0"/>
    <cs:effectRef idx="0"/>
    <cs:fontRef idx="minor">
      <a:schemeClr val="dk1"/>
    </cs:fontRef>
    <cs:spPr>
      <a:ln w="9525" cap="flat">
        <a:solidFill>
          <a:srgbClr val="D9D9D9"/>
        </a:solidFill>
        <a:round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1862" cap="none" spc="2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50000"/>
        <a:lumOff val="50000"/>
      </a:schemeClr>
    </cs:fontRef>
    <cs:defRPr sz="1197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50000"/>
        <a:lumOff val="50000"/>
      </a:schemeClr>
    </cs:fontRef>
    <cs:defRPr sz="1197"/>
  </cs:valueAxis>
  <cs:wall>
    <cs:lnRef idx="0"/>
    <cs:fillRef idx="0"/>
    <cs:effectRef idx="0"/>
    <cs:fontRef idx="minor">
      <a:schemeClr val="dk1"/>
    </cs:fontRef>
  </cs:wall>
</cs:chartStyle>
</file>

<file path=ppt/charts/style13.xml><?xml version="1.0" encoding="utf-8"?>
<cs:chartStyle xmlns:cs="http://schemas.microsoft.com/office/drawing/2012/chartStyle" xmlns:a="http://schemas.openxmlformats.org/drawingml/2006/main" id="384">
  <cs:axisTitle>
    <cs:lnRef idx="0"/>
    <cs:fillRef idx="0"/>
    <cs:effectRef idx="0"/>
    <cs:fontRef idx="minor">
      <a:schemeClr val="tx1">
        <a:lumMod val="50000"/>
        <a:lumOff val="50000"/>
      </a:schemeClr>
    </cs:fontRef>
    <cs:defRPr sz="1197"/>
  </cs:axisTitle>
  <cs:category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/>
  </cs:chartArea>
  <cs:dataLabel>
    <cs:lnRef idx="0"/>
    <cs:fillRef idx="0"/>
    <cs:effectRef idx="0"/>
    <cs:fontRef idx="minor">
      <a:schemeClr val="tx1">
        <a:lumMod val="50000"/>
        <a:lumOff val="50000"/>
      </a:schemeClr>
    </cs:fontRef>
    <cs:defRPr sz="1197"/>
  </cs:dataLabel>
  <cs:dataLabelCallout>
    <cs:lnRef idx="0"/>
    <cs:fillRef idx="0"/>
    <cs:effectRef idx="0"/>
    <cs:fontRef idx="minor">
      <a:schemeClr val="dk1">
        <a:lumMod val="50000"/>
        <a:lumOff val="50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0">
      <cs:styleClr val="auto"/>
    </cs:fillRef>
    <cs:effectRef idx="0"/>
    <cs:fontRef idx="minor">
      <a:schemeClr val="dk1"/>
    </cs:fontRef>
    <cs:spPr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ln w="9525" cap="flat" cmpd="sng" algn="ctr">
        <a:solidFill>
          <a:schemeClr val="phClr">
            <a:alpha val="50000"/>
          </a:schemeClr>
        </a:solidFill>
        <a:round/>
      </a:ln>
    </cs:spPr>
  </cs:dataPoint>
  <cs:dataPoint3D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 cap="flat" cmpd="sng" algn="ctr">
        <a:solidFill>
          <a:schemeClr val="phClr">
            <a:shade val="95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4"/>
  <cs:dataPointWirefram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50000"/>
        <a:lumOff val="50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15000"/>
            <a:lumOff val="85000"/>
            <a:lumOff val="10000"/>
          </a:schemeClr>
        </a:solidFill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50000"/>
        <a:lumOff val="50000"/>
      </a:schemeClr>
    </cs:fontRef>
    <cs:defRPr sz="1197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/>
  </cs:seriesAxis>
  <cs:seriesLine>
    <cs:lnRef idx="0"/>
    <cs:fillRef idx="0"/>
    <cs:effectRef idx="0"/>
    <cs:fontRef idx="minor">
      <a:schemeClr val="dk1"/>
    </cs:fontRef>
    <cs:spPr>
      <a:ln w="9525" cap="flat">
        <a:solidFill>
          <a:srgbClr val="D9D9D9"/>
        </a:solidFill>
        <a:round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1862" cap="none" spc="2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50000"/>
        <a:lumOff val="50000"/>
      </a:schemeClr>
    </cs:fontRef>
    <cs:defRPr sz="1197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50000"/>
        <a:lumOff val="50000"/>
      </a:schemeClr>
    </cs:fontRef>
    <cs:defRPr sz="1197"/>
  </cs:valueAxis>
  <cs:wall>
    <cs:lnRef idx="0"/>
    <cs:fillRef idx="0"/>
    <cs:effectRef idx="0"/>
    <cs:fontRef idx="minor">
      <a:schemeClr val="dk1"/>
    </cs:fontRef>
  </cs:wall>
</cs:chartStyle>
</file>

<file path=ppt/charts/style14.xml><?xml version="1.0" encoding="utf-8"?>
<cs:chartStyle xmlns:cs="http://schemas.microsoft.com/office/drawing/2012/chartStyle" xmlns:a="http://schemas.openxmlformats.org/drawingml/2006/main" id="384">
  <cs:axisTitle>
    <cs:lnRef idx="0"/>
    <cs:fillRef idx="0"/>
    <cs:effectRef idx="0"/>
    <cs:fontRef idx="minor">
      <a:schemeClr val="tx1">
        <a:lumMod val="50000"/>
        <a:lumOff val="50000"/>
      </a:schemeClr>
    </cs:fontRef>
    <cs:defRPr sz="1197"/>
  </cs:axisTitle>
  <cs:category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/>
  </cs:chartArea>
  <cs:dataLabel>
    <cs:lnRef idx="0"/>
    <cs:fillRef idx="0"/>
    <cs:effectRef idx="0"/>
    <cs:fontRef idx="minor">
      <a:schemeClr val="tx1">
        <a:lumMod val="50000"/>
        <a:lumOff val="50000"/>
      </a:schemeClr>
    </cs:fontRef>
    <cs:defRPr sz="1197"/>
  </cs:dataLabel>
  <cs:dataLabelCallout>
    <cs:lnRef idx="0"/>
    <cs:fillRef idx="0"/>
    <cs:effectRef idx="0"/>
    <cs:fontRef idx="minor">
      <a:schemeClr val="dk1">
        <a:lumMod val="50000"/>
        <a:lumOff val="50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0">
      <cs:styleClr val="auto"/>
    </cs:fillRef>
    <cs:effectRef idx="0"/>
    <cs:fontRef idx="minor">
      <a:schemeClr val="dk1"/>
    </cs:fontRef>
    <cs:spPr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ln w="9525" cap="flat" cmpd="sng" algn="ctr">
        <a:solidFill>
          <a:schemeClr val="phClr">
            <a:alpha val="50000"/>
          </a:schemeClr>
        </a:solidFill>
        <a:round/>
      </a:ln>
    </cs:spPr>
  </cs:dataPoint>
  <cs:dataPoint3D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 cap="flat" cmpd="sng" algn="ctr">
        <a:solidFill>
          <a:schemeClr val="phClr">
            <a:shade val="95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4"/>
  <cs:dataPointWirefram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50000"/>
        <a:lumOff val="50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15000"/>
            <a:lumOff val="85000"/>
            <a:lumOff val="10000"/>
          </a:schemeClr>
        </a:solidFill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50000"/>
        <a:lumOff val="50000"/>
      </a:schemeClr>
    </cs:fontRef>
    <cs:defRPr sz="1197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/>
  </cs:seriesAxis>
  <cs:seriesLine>
    <cs:lnRef idx="0"/>
    <cs:fillRef idx="0"/>
    <cs:effectRef idx="0"/>
    <cs:fontRef idx="minor">
      <a:schemeClr val="dk1"/>
    </cs:fontRef>
    <cs:spPr>
      <a:ln w="9525" cap="flat">
        <a:solidFill>
          <a:srgbClr val="D9D9D9"/>
        </a:solidFill>
        <a:round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1862" cap="none" spc="2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50000"/>
        <a:lumOff val="50000"/>
      </a:schemeClr>
    </cs:fontRef>
    <cs:defRPr sz="1197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50000"/>
        <a:lumOff val="50000"/>
      </a:schemeClr>
    </cs:fontRef>
    <cs:defRPr sz="1197"/>
  </cs:valueAxis>
  <cs:wall>
    <cs:lnRef idx="0"/>
    <cs:fillRef idx="0"/>
    <cs:effectRef idx="0"/>
    <cs:fontRef idx="minor">
      <a:schemeClr val="dk1"/>
    </cs:fontRef>
  </cs:wall>
</cs:chartStyle>
</file>

<file path=ppt/charts/style15.xml><?xml version="1.0" encoding="utf-8"?>
<cs:chartStyle xmlns:cs="http://schemas.microsoft.com/office/drawing/2012/chartStyle" xmlns:a="http://schemas.openxmlformats.org/drawingml/2006/main" id="384">
  <cs:axisTitle>
    <cs:lnRef idx="0"/>
    <cs:fillRef idx="0"/>
    <cs:effectRef idx="0"/>
    <cs:fontRef idx="minor">
      <a:schemeClr val="tx1">
        <a:lumMod val="50000"/>
        <a:lumOff val="50000"/>
      </a:schemeClr>
    </cs:fontRef>
    <cs:defRPr sz="1197"/>
  </cs:axisTitle>
  <cs:category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/>
  </cs:chartArea>
  <cs:dataLabel>
    <cs:lnRef idx="0"/>
    <cs:fillRef idx="0"/>
    <cs:effectRef idx="0"/>
    <cs:fontRef idx="minor">
      <a:schemeClr val="tx1">
        <a:lumMod val="50000"/>
        <a:lumOff val="50000"/>
      </a:schemeClr>
    </cs:fontRef>
    <cs:defRPr sz="1197"/>
  </cs:dataLabel>
  <cs:dataLabelCallout>
    <cs:lnRef idx="0"/>
    <cs:fillRef idx="0"/>
    <cs:effectRef idx="0"/>
    <cs:fontRef idx="minor">
      <a:schemeClr val="dk1">
        <a:lumMod val="50000"/>
        <a:lumOff val="50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0">
      <cs:styleClr val="auto"/>
    </cs:fillRef>
    <cs:effectRef idx="0"/>
    <cs:fontRef idx="minor">
      <a:schemeClr val="dk1"/>
    </cs:fontRef>
    <cs:spPr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ln w="9525" cap="flat" cmpd="sng" algn="ctr">
        <a:solidFill>
          <a:schemeClr val="phClr">
            <a:alpha val="50000"/>
          </a:schemeClr>
        </a:solidFill>
        <a:round/>
      </a:ln>
    </cs:spPr>
  </cs:dataPoint>
  <cs:dataPoint3D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 cap="flat" cmpd="sng" algn="ctr">
        <a:solidFill>
          <a:schemeClr val="phClr">
            <a:shade val="95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4"/>
  <cs:dataPointWirefram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50000"/>
        <a:lumOff val="50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15000"/>
            <a:lumOff val="85000"/>
            <a:lumOff val="10000"/>
          </a:schemeClr>
        </a:solidFill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50000"/>
        <a:lumOff val="50000"/>
      </a:schemeClr>
    </cs:fontRef>
    <cs:defRPr sz="1197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/>
  </cs:seriesAxis>
  <cs:seriesLine>
    <cs:lnRef idx="0"/>
    <cs:fillRef idx="0"/>
    <cs:effectRef idx="0"/>
    <cs:fontRef idx="minor">
      <a:schemeClr val="dk1"/>
    </cs:fontRef>
    <cs:spPr>
      <a:ln w="9525" cap="flat">
        <a:solidFill>
          <a:srgbClr val="D9D9D9"/>
        </a:solidFill>
        <a:round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1862" cap="none" spc="2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50000"/>
        <a:lumOff val="50000"/>
      </a:schemeClr>
    </cs:fontRef>
    <cs:defRPr sz="1197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50000"/>
        <a:lumOff val="50000"/>
      </a:schemeClr>
    </cs:fontRef>
    <cs:defRPr sz="1197"/>
  </cs:valueAxis>
  <cs:wall>
    <cs:lnRef idx="0"/>
    <cs:fillRef idx="0"/>
    <cs:effectRef idx="0"/>
    <cs:fontRef idx="minor">
      <a:schemeClr val="dk1"/>
    </cs:fontRef>
  </cs:wall>
</cs:chartStyle>
</file>

<file path=ppt/charts/style16.xml><?xml version="1.0" encoding="utf-8"?>
<cs:chartStyle xmlns:cs="http://schemas.microsoft.com/office/drawing/2012/chartStyle" xmlns:a="http://schemas.openxmlformats.org/drawingml/2006/main" id="384">
  <cs:axisTitle>
    <cs:lnRef idx="0"/>
    <cs:fillRef idx="0"/>
    <cs:effectRef idx="0"/>
    <cs:fontRef idx="minor">
      <a:schemeClr val="tx1">
        <a:lumMod val="50000"/>
        <a:lumOff val="50000"/>
      </a:schemeClr>
    </cs:fontRef>
    <cs:defRPr sz="1197"/>
  </cs:axisTitle>
  <cs:category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/>
  </cs:chartArea>
  <cs:dataLabel>
    <cs:lnRef idx="0"/>
    <cs:fillRef idx="0"/>
    <cs:effectRef idx="0"/>
    <cs:fontRef idx="minor">
      <a:schemeClr val="tx1">
        <a:lumMod val="50000"/>
        <a:lumOff val="50000"/>
      </a:schemeClr>
    </cs:fontRef>
    <cs:defRPr sz="1197"/>
  </cs:dataLabel>
  <cs:dataLabelCallout>
    <cs:lnRef idx="0"/>
    <cs:fillRef idx="0"/>
    <cs:effectRef idx="0"/>
    <cs:fontRef idx="minor">
      <a:schemeClr val="dk1">
        <a:lumMod val="50000"/>
        <a:lumOff val="50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0">
      <cs:styleClr val="auto"/>
    </cs:fillRef>
    <cs:effectRef idx="0"/>
    <cs:fontRef idx="minor">
      <a:schemeClr val="dk1"/>
    </cs:fontRef>
    <cs:spPr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ln w="9525" cap="flat" cmpd="sng" algn="ctr">
        <a:solidFill>
          <a:schemeClr val="phClr">
            <a:alpha val="50000"/>
          </a:schemeClr>
        </a:solidFill>
        <a:round/>
      </a:ln>
    </cs:spPr>
  </cs:dataPoint>
  <cs:dataPoint3D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 cap="flat" cmpd="sng" algn="ctr">
        <a:solidFill>
          <a:schemeClr val="phClr">
            <a:shade val="95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4"/>
  <cs:dataPointWirefram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50000"/>
        <a:lumOff val="50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15000"/>
            <a:lumOff val="85000"/>
            <a:lumOff val="10000"/>
          </a:schemeClr>
        </a:solidFill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50000"/>
        <a:lumOff val="50000"/>
      </a:schemeClr>
    </cs:fontRef>
    <cs:defRPr sz="1197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/>
  </cs:seriesAxis>
  <cs:seriesLine>
    <cs:lnRef idx="0"/>
    <cs:fillRef idx="0"/>
    <cs:effectRef idx="0"/>
    <cs:fontRef idx="minor">
      <a:schemeClr val="dk1"/>
    </cs:fontRef>
    <cs:spPr>
      <a:ln w="9525" cap="flat">
        <a:solidFill>
          <a:srgbClr val="D9D9D9"/>
        </a:solidFill>
        <a:round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1862" cap="none" spc="2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50000"/>
        <a:lumOff val="50000"/>
      </a:schemeClr>
    </cs:fontRef>
    <cs:defRPr sz="1197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50000"/>
        <a:lumOff val="50000"/>
      </a:schemeClr>
    </cs:fontRef>
    <cs:defRPr sz="1197"/>
  </cs:valueAxis>
  <cs:wall>
    <cs:lnRef idx="0"/>
    <cs:fillRef idx="0"/>
    <cs:effectRef idx="0"/>
    <cs:fontRef idx="minor">
      <a:schemeClr val="dk1"/>
    </cs:fontRef>
  </cs:wall>
</cs:chartStyle>
</file>

<file path=ppt/charts/style17.xml><?xml version="1.0" encoding="utf-8"?>
<cs:chartStyle xmlns:cs="http://schemas.microsoft.com/office/drawing/2012/chartStyle" xmlns:a="http://schemas.openxmlformats.org/drawingml/2006/main" id="384">
  <cs:axisTitle>
    <cs:lnRef idx="0"/>
    <cs:fillRef idx="0"/>
    <cs:effectRef idx="0"/>
    <cs:fontRef idx="minor">
      <a:schemeClr val="tx1">
        <a:lumMod val="50000"/>
        <a:lumOff val="50000"/>
      </a:schemeClr>
    </cs:fontRef>
    <cs:defRPr sz="1197"/>
  </cs:axisTitle>
  <cs:category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/>
  </cs:chartArea>
  <cs:dataLabel>
    <cs:lnRef idx="0"/>
    <cs:fillRef idx="0"/>
    <cs:effectRef idx="0"/>
    <cs:fontRef idx="minor">
      <a:schemeClr val="tx1">
        <a:lumMod val="50000"/>
        <a:lumOff val="50000"/>
      </a:schemeClr>
    </cs:fontRef>
    <cs:defRPr sz="1197"/>
  </cs:dataLabel>
  <cs:dataLabelCallout>
    <cs:lnRef idx="0"/>
    <cs:fillRef idx="0"/>
    <cs:effectRef idx="0"/>
    <cs:fontRef idx="minor">
      <a:schemeClr val="dk1">
        <a:lumMod val="50000"/>
        <a:lumOff val="50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0">
      <cs:styleClr val="auto"/>
    </cs:fillRef>
    <cs:effectRef idx="0"/>
    <cs:fontRef idx="minor">
      <a:schemeClr val="dk1"/>
    </cs:fontRef>
    <cs:spPr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ln w="9525" cap="flat" cmpd="sng" algn="ctr">
        <a:solidFill>
          <a:schemeClr val="phClr">
            <a:alpha val="50000"/>
          </a:schemeClr>
        </a:solidFill>
        <a:round/>
      </a:ln>
    </cs:spPr>
  </cs:dataPoint>
  <cs:dataPoint3D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 cap="flat" cmpd="sng" algn="ctr">
        <a:solidFill>
          <a:schemeClr val="phClr">
            <a:shade val="95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4"/>
  <cs:dataPointWirefram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50000"/>
        <a:lumOff val="50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15000"/>
            <a:lumOff val="85000"/>
            <a:lumOff val="10000"/>
          </a:schemeClr>
        </a:solidFill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50000"/>
        <a:lumOff val="50000"/>
      </a:schemeClr>
    </cs:fontRef>
    <cs:defRPr sz="1197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/>
  </cs:seriesAxis>
  <cs:seriesLine>
    <cs:lnRef idx="0"/>
    <cs:fillRef idx="0"/>
    <cs:effectRef idx="0"/>
    <cs:fontRef idx="minor">
      <a:schemeClr val="dk1"/>
    </cs:fontRef>
    <cs:spPr>
      <a:ln w="9525" cap="flat">
        <a:solidFill>
          <a:srgbClr val="D9D9D9"/>
        </a:solidFill>
        <a:round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1862" cap="none" spc="2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50000"/>
        <a:lumOff val="50000"/>
      </a:schemeClr>
    </cs:fontRef>
    <cs:defRPr sz="1197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50000"/>
        <a:lumOff val="50000"/>
      </a:schemeClr>
    </cs:fontRef>
    <cs:defRPr sz="1197"/>
  </cs:valueAxis>
  <cs:wall>
    <cs:lnRef idx="0"/>
    <cs:fillRef idx="0"/>
    <cs:effectRef idx="0"/>
    <cs:fontRef idx="minor">
      <a:schemeClr val="dk1"/>
    </cs:fontRef>
  </cs:wall>
</cs:chartStyle>
</file>

<file path=ppt/charts/style18.xml><?xml version="1.0" encoding="utf-8"?>
<cs:chartStyle xmlns:cs="http://schemas.microsoft.com/office/drawing/2012/chartStyle" xmlns:a="http://schemas.openxmlformats.org/drawingml/2006/main" id="384">
  <cs:axisTitle>
    <cs:lnRef idx="0"/>
    <cs:fillRef idx="0"/>
    <cs:effectRef idx="0"/>
    <cs:fontRef idx="minor">
      <a:schemeClr val="tx1">
        <a:lumMod val="50000"/>
        <a:lumOff val="50000"/>
      </a:schemeClr>
    </cs:fontRef>
    <cs:defRPr sz="1197"/>
  </cs:axisTitle>
  <cs:category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/>
  </cs:chartArea>
  <cs:dataLabel>
    <cs:lnRef idx="0"/>
    <cs:fillRef idx="0"/>
    <cs:effectRef idx="0"/>
    <cs:fontRef idx="minor">
      <a:schemeClr val="tx1">
        <a:lumMod val="50000"/>
        <a:lumOff val="50000"/>
      </a:schemeClr>
    </cs:fontRef>
    <cs:defRPr sz="1197"/>
  </cs:dataLabel>
  <cs:dataLabelCallout>
    <cs:lnRef idx="0"/>
    <cs:fillRef idx="0"/>
    <cs:effectRef idx="0"/>
    <cs:fontRef idx="minor">
      <a:schemeClr val="dk1">
        <a:lumMod val="50000"/>
        <a:lumOff val="50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0">
      <cs:styleClr val="auto"/>
    </cs:fillRef>
    <cs:effectRef idx="0"/>
    <cs:fontRef idx="minor">
      <a:schemeClr val="dk1"/>
    </cs:fontRef>
    <cs:spPr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ln w="9525" cap="flat" cmpd="sng" algn="ctr">
        <a:solidFill>
          <a:schemeClr val="phClr">
            <a:alpha val="50000"/>
          </a:schemeClr>
        </a:solidFill>
        <a:round/>
      </a:ln>
    </cs:spPr>
  </cs:dataPoint>
  <cs:dataPoint3D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 cap="flat" cmpd="sng" algn="ctr">
        <a:solidFill>
          <a:schemeClr val="phClr">
            <a:shade val="95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4"/>
  <cs:dataPointWirefram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50000"/>
        <a:lumOff val="50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15000"/>
            <a:lumOff val="85000"/>
            <a:lumOff val="10000"/>
          </a:schemeClr>
        </a:solidFill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50000"/>
        <a:lumOff val="50000"/>
      </a:schemeClr>
    </cs:fontRef>
    <cs:defRPr sz="1197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/>
  </cs:seriesAxis>
  <cs:seriesLine>
    <cs:lnRef idx="0"/>
    <cs:fillRef idx="0"/>
    <cs:effectRef idx="0"/>
    <cs:fontRef idx="minor">
      <a:schemeClr val="dk1"/>
    </cs:fontRef>
    <cs:spPr>
      <a:ln w="9525" cap="flat">
        <a:solidFill>
          <a:srgbClr val="D9D9D9"/>
        </a:solidFill>
        <a:round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1862" cap="none" spc="2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50000"/>
        <a:lumOff val="50000"/>
      </a:schemeClr>
    </cs:fontRef>
    <cs:defRPr sz="1197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50000"/>
        <a:lumOff val="50000"/>
      </a:schemeClr>
    </cs:fontRef>
    <cs:defRPr sz="1197"/>
  </cs:valueAxis>
  <cs:wall>
    <cs:lnRef idx="0"/>
    <cs:fillRef idx="0"/>
    <cs:effectRef idx="0"/>
    <cs:fontRef idx="minor">
      <a:schemeClr val="dk1"/>
    </cs:fontRef>
  </cs:wall>
</cs:chartStyle>
</file>

<file path=ppt/charts/style19.xml><?xml version="1.0" encoding="utf-8"?>
<cs:chartStyle xmlns:cs="http://schemas.microsoft.com/office/drawing/2012/chartStyle" xmlns:a="http://schemas.openxmlformats.org/drawingml/2006/main" id="384">
  <cs:axisTitle>
    <cs:lnRef idx="0"/>
    <cs:fillRef idx="0"/>
    <cs:effectRef idx="0"/>
    <cs:fontRef idx="minor">
      <a:schemeClr val="tx1">
        <a:lumMod val="50000"/>
        <a:lumOff val="50000"/>
      </a:schemeClr>
    </cs:fontRef>
    <cs:defRPr sz="1197"/>
  </cs:axisTitle>
  <cs:category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/>
  </cs:chartArea>
  <cs:dataLabel>
    <cs:lnRef idx="0"/>
    <cs:fillRef idx="0"/>
    <cs:effectRef idx="0"/>
    <cs:fontRef idx="minor">
      <a:schemeClr val="tx1">
        <a:lumMod val="50000"/>
        <a:lumOff val="50000"/>
      </a:schemeClr>
    </cs:fontRef>
    <cs:defRPr sz="1197"/>
  </cs:dataLabel>
  <cs:dataLabelCallout>
    <cs:lnRef idx="0"/>
    <cs:fillRef idx="0"/>
    <cs:effectRef idx="0"/>
    <cs:fontRef idx="minor">
      <a:schemeClr val="dk1">
        <a:lumMod val="50000"/>
        <a:lumOff val="50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0">
      <cs:styleClr val="auto"/>
    </cs:fillRef>
    <cs:effectRef idx="0"/>
    <cs:fontRef idx="minor">
      <a:schemeClr val="dk1"/>
    </cs:fontRef>
    <cs:spPr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ln w="9525" cap="flat" cmpd="sng" algn="ctr">
        <a:solidFill>
          <a:schemeClr val="phClr">
            <a:alpha val="50000"/>
          </a:schemeClr>
        </a:solidFill>
        <a:round/>
      </a:ln>
    </cs:spPr>
  </cs:dataPoint>
  <cs:dataPoint3D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 cap="flat" cmpd="sng" algn="ctr">
        <a:solidFill>
          <a:schemeClr val="phClr">
            <a:shade val="95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4"/>
  <cs:dataPointWirefram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50000"/>
        <a:lumOff val="50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15000"/>
            <a:lumOff val="85000"/>
            <a:lumOff val="10000"/>
          </a:schemeClr>
        </a:solidFill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50000"/>
        <a:lumOff val="50000"/>
      </a:schemeClr>
    </cs:fontRef>
    <cs:defRPr sz="1197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/>
  </cs:seriesAxis>
  <cs:seriesLine>
    <cs:lnRef idx="0"/>
    <cs:fillRef idx="0"/>
    <cs:effectRef idx="0"/>
    <cs:fontRef idx="minor">
      <a:schemeClr val="dk1"/>
    </cs:fontRef>
    <cs:spPr>
      <a:ln w="9525" cap="flat">
        <a:solidFill>
          <a:srgbClr val="D9D9D9"/>
        </a:solidFill>
        <a:round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1862" cap="none" spc="2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50000"/>
        <a:lumOff val="50000"/>
      </a:schemeClr>
    </cs:fontRef>
    <cs:defRPr sz="1197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50000"/>
        <a:lumOff val="50000"/>
      </a:schemeClr>
    </cs:fontRef>
    <cs:defRPr sz="1197"/>
  </cs:valueAxis>
  <cs:wall>
    <cs:lnRef idx="0"/>
    <cs:fillRef idx="0"/>
    <cs:effectRef idx="0"/>
    <cs:fontRef idx="minor">
      <a:schemeClr val="dk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384">
  <cs:axisTitle>
    <cs:lnRef idx="0"/>
    <cs:fillRef idx="0"/>
    <cs:effectRef idx="0"/>
    <cs:fontRef idx="minor">
      <a:schemeClr val="tx1">
        <a:lumMod val="50000"/>
        <a:lumOff val="50000"/>
      </a:schemeClr>
    </cs:fontRef>
    <cs:defRPr sz="1197"/>
  </cs:axisTitle>
  <cs:category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/>
  </cs:chartArea>
  <cs:dataLabel>
    <cs:lnRef idx="0"/>
    <cs:fillRef idx="0"/>
    <cs:effectRef idx="0"/>
    <cs:fontRef idx="minor">
      <a:schemeClr val="tx1">
        <a:lumMod val="50000"/>
        <a:lumOff val="50000"/>
      </a:schemeClr>
    </cs:fontRef>
    <cs:defRPr sz="1197"/>
  </cs:dataLabel>
  <cs:dataLabelCallout>
    <cs:lnRef idx="0"/>
    <cs:fillRef idx="0"/>
    <cs:effectRef idx="0"/>
    <cs:fontRef idx="minor">
      <a:schemeClr val="dk1">
        <a:lumMod val="50000"/>
        <a:lumOff val="50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0">
      <cs:styleClr val="auto"/>
    </cs:fillRef>
    <cs:effectRef idx="0"/>
    <cs:fontRef idx="minor">
      <a:schemeClr val="dk1"/>
    </cs:fontRef>
    <cs:spPr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ln w="9525" cap="flat" cmpd="sng" algn="ctr">
        <a:solidFill>
          <a:schemeClr val="phClr">
            <a:alpha val="50000"/>
          </a:schemeClr>
        </a:solidFill>
        <a:round/>
      </a:ln>
    </cs:spPr>
  </cs:dataPoint>
  <cs:dataPoint3D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 cap="flat" cmpd="sng" algn="ctr">
        <a:solidFill>
          <a:schemeClr val="phClr">
            <a:shade val="95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4"/>
  <cs:dataPointWirefram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50000"/>
        <a:lumOff val="50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15000"/>
            <a:lumOff val="85000"/>
            <a:lumOff val="10000"/>
          </a:schemeClr>
        </a:solidFill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50000"/>
        <a:lumOff val="50000"/>
      </a:schemeClr>
    </cs:fontRef>
    <cs:defRPr sz="1197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/>
  </cs:seriesAxis>
  <cs:seriesLine>
    <cs:lnRef idx="0"/>
    <cs:fillRef idx="0"/>
    <cs:effectRef idx="0"/>
    <cs:fontRef idx="minor">
      <a:schemeClr val="dk1"/>
    </cs:fontRef>
    <cs:spPr>
      <a:ln w="9525" cap="flat">
        <a:solidFill>
          <a:srgbClr val="D9D9D9"/>
        </a:solidFill>
        <a:round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1862" cap="none" spc="2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50000"/>
        <a:lumOff val="50000"/>
      </a:schemeClr>
    </cs:fontRef>
    <cs:defRPr sz="1197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50000"/>
        <a:lumOff val="50000"/>
      </a:schemeClr>
    </cs:fontRef>
    <cs:defRPr sz="1197"/>
  </cs:valueAxis>
  <cs:wall>
    <cs:lnRef idx="0"/>
    <cs:fillRef idx="0"/>
    <cs:effectRef idx="0"/>
    <cs:fontRef idx="minor">
      <a:schemeClr val="dk1"/>
    </cs:fontRef>
  </cs:wall>
</cs:chartStyle>
</file>

<file path=ppt/charts/style20.xml><?xml version="1.0" encoding="utf-8"?>
<cs:chartStyle xmlns:cs="http://schemas.microsoft.com/office/drawing/2012/chartStyle" xmlns:a="http://schemas.openxmlformats.org/drawingml/2006/main" id="384">
  <cs:axisTitle>
    <cs:lnRef idx="0"/>
    <cs:fillRef idx="0"/>
    <cs:effectRef idx="0"/>
    <cs:fontRef idx="minor">
      <a:schemeClr val="tx1">
        <a:lumMod val="50000"/>
        <a:lumOff val="50000"/>
      </a:schemeClr>
    </cs:fontRef>
    <cs:defRPr sz="1197"/>
  </cs:axisTitle>
  <cs:category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/>
  </cs:chartArea>
  <cs:dataLabel>
    <cs:lnRef idx="0"/>
    <cs:fillRef idx="0"/>
    <cs:effectRef idx="0"/>
    <cs:fontRef idx="minor">
      <a:schemeClr val="tx1">
        <a:lumMod val="50000"/>
        <a:lumOff val="50000"/>
      </a:schemeClr>
    </cs:fontRef>
    <cs:defRPr sz="1197"/>
  </cs:dataLabel>
  <cs:dataLabelCallout>
    <cs:lnRef idx="0"/>
    <cs:fillRef idx="0"/>
    <cs:effectRef idx="0"/>
    <cs:fontRef idx="minor">
      <a:schemeClr val="dk1">
        <a:lumMod val="50000"/>
        <a:lumOff val="50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0">
      <cs:styleClr val="auto"/>
    </cs:fillRef>
    <cs:effectRef idx="0"/>
    <cs:fontRef idx="minor">
      <a:schemeClr val="dk1"/>
    </cs:fontRef>
    <cs:spPr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ln w="9525" cap="flat" cmpd="sng" algn="ctr">
        <a:solidFill>
          <a:schemeClr val="phClr">
            <a:alpha val="50000"/>
          </a:schemeClr>
        </a:solidFill>
        <a:round/>
      </a:ln>
    </cs:spPr>
  </cs:dataPoint>
  <cs:dataPoint3D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 cap="flat" cmpd="sng" algn="ctr">
        <a:solidFill>
          <a:schemeClr val="phClr">
            <a:shade val="95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4"/>
  <cs:dataPointWirefram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50000"/>
        <a:lumOff val="50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15000"/>
            <a:lumOff val="85000"/>
            <a:lumOff val="10000"/>
          </a:schemeClr>
        </a:solidFill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50000"/>
        <a:lumOff val="50000"/>
      </a:schemeClr>
    </cs:fontRef>
    <cs:defRPr sz="1197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/>
  </cs:seriesAxis>
  <cs:seriesLine>
    <cs:lnRef idx="0"/>
    <cs:fillRef idx="0"/>
    <cs:effectRef idx="0"/>
    <cs:fontRef idx="minor">
      <a:schemeClr val="dk1"/>
    </cs:fontRef>
    <cs:spPr>
      <a:ln w="9525" cap="flat">
        <a:solidFill>
          <a:srgbClr val="D9D9D9"/>
        </a:solidFill>
        <a:round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1862" cap="none" spc="2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50000"/>
        <a:lumOff val="50000"/>
      </a:schemeClr>
    </cs:fontRef>
    <cs:defRPr sz="1197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50000"/>
        <a:lumOff val="50000"/>
      </a:schemeClr>
    </cs:fontRef>
    <cs:defRPr sz="1197"/>
  </cs:valueAxis>
  <cs:wall>
    <cs:lnRef idx="0"/>
    <cs:fillRef idx="0"/>
    <cs:effectRef idx="0"/>
    <cs:fontRef idx="minor">
      <a:schemeClr val="dk1"/>
    </cs:fontRef>
  </cs:wall>
</cs:chartStyle>
</file>

<file path=ppt/charts/style21.xml><?xml version="1.0" encoding="utf-8"?>
<cs:chartStyle xmlns:cs="http://schemas.microsoft.com/office/drawing/2012/chartStyle" xmlns:a="http://schemas.openxmlformats.org/drawingml/2006/main" id="384">
  <cs:axisTitle>
    <cs:lnRef idx="0"/>
    <cs:fillRef idx="0"/>
    <cs:effectRef idx="0"/>
    <cs:fontRef idx="minor">
      <a:schemeClr val="tx1">
        <a:lumMod val="50000"/>
        <a:lumOff val="50000"/>
      </a:schemeClr>
    </cs:fontRef>
    <cs:defRPr sz="1197"/>
  </cs:axisTitle>
  <cs:category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/>
  </cs:chartArea>
  <cs:dataLabel>
    <cs:lnRef idx="0"/>
    <cs:fillRef idx="0"/>
    <cs:effectRef idx="0"/>
    <cs:fontRef idx="minor">
      <a:schemeClr val="tx1">
        <a:lumMod val="50000"/>
        <a:lumOff val="50000"/>
      </a:schemeClr>
    </cs:fontRef>
    <cs:defRPr sz="1197"/>
  </cs:dataLabel>
  <cs:dataLabelCallout>
    <cs:lnRef idx="0"/>
    <cs:fillRef idx="0"/>
    <cs:effectRef idx="0"/>
    <cs:fontRef idx="minor">
      <a:schemeClr val="dk1">
        <a:lumMod val="50000"/>
        <a:lumOff val="50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0">
      <cs:styleClr val="auto"/>
    </cs:fillRef>
    <cs:effectRef idx="0"/>
    <cs:fontRef idx="minor">
      <a:schemeClr val="dk1"/>
    </cs:fontRef>
    <cs:spPr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ln w="9525" cap="flat" cmpd="sng" algn="ctr">
        <a:solidFill>
          <a:schemeClr val="phClr">
            <a:alpha val="50000"/>
          </a:schemeClr>
        </a:solidFill>
        <a:round/>
      </a:ln>
    </cs:spPr>
  </cs:dataPoint>
  <cs:dataPoint3D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 cap="flat" cmpd="sng" algn="ctr">
        <a:solidFill>
          <a:schemeClr val="phClr">
            <a:shade val="95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4"/>
  <cs:dataPointWirefram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50000"/>
        <a:lumOff val="50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15000"/>
            <a:lumOff val="85000"/>
            <a:lumOff val="10000"/>
          </a:schemeClr>
        </a:solidFill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50000"/>
        <a:lumOff val="50000"/>
      </a:schemeClr>
    </cs:fontRef>
    <cs:defRPr sz="1197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/>
  </cs:seriesAxis>
  <cs:seriesLine>
    <cs:lnRef idx="0"/>
    <cs:fillRef idx="0"/>
    <cs:effectRef idx="0"/>
    <cs:fontRef idx="minor">
      <a:schemeClr val="dk1"/>
    </cs:fontRef>
    <cs:spPr>
      <a:ln w="9525" cap="flat">
        <a:solidFill>
          <a:srgbClr val="D9D9D9"/>
        </a:solidFill>
        <a:round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1862" cap="none" spc="2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50000"/>
        <a:lumOff val="50000"/>
      </a:schemeClr>
    </cs:fontRef>
    <cs:defRPr sz="1197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50000"/>
        <a:lumOff val="50000"/>
      </a:schemeClr>
    </cs:fontRef>
    <cs:defRPr sz="1197"/>
  </cs:valueAxis>
  <cs:wall>
    <cs:lnRef idx="0"/>
    <cs:fillRef idx="0"/>
    <cs:effectRef idx="0"/>
    <cs:fontRef idx="minor">
      <a:schemeClr val="dk1"/>
    </cs:fontRef>
  </cs:wall>
</cs:chartStyle>
</file>

<file path=ppt/charts/style22.xml><?xml version="1.0" encoding="utf-8"?>
<cs:chartStyle xmlns:cs="http://schemas.microsoft.com/office/drawing/2012/chartStyle" xmlns:a="http://schemas.openxmlformats.org/drawingml/2006/main" id="384">
  <cs:axisTitle>
    <cs:lnRef idx="0"/>
    <cs:fillRef idx="0"/>
    <cs:effectRef idx="0"/>
    <cs:fontRef idx="minor">
      <a:schemeClr val="tx1">
        <a:lumMod val="50000"/>
        <a:lumOff val="50000"/>
      </a:schemeClr>
    </cs:fontRef>
    <cs:defRPr sz="1197"/>
  </cs:axisTitle>
  <cs:category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/>
  </cs:chartArea>
  <cs:dataLabel>
    <cs:lnRef idx="0"/>
    <cs:fillRef idx="0"/>
    <cs:effectRef idx="0"/>
    <cs:fontRef idx="minor">
      <a:schemeClr val="tx1">
        <a:lumMod val="50000"/>
        <a:lumOff val="50000"/>
      </a:schemeClr>
    </cs:fontRef>
    <cs:defRPr sz="1197"/>
  </cs:dataLabel>
  <cs:dataLabelCallout>
    <cs:lnRef idx="0"/>
    <cs:fillRef idx="0"/>
    <cs:effectRef idx="0"/>
    <cs:fontRef idx="minor">
      <a:schemeClr val="dk1">
        <a:lumMod val="50000"/>
        <a:lumOff val="50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0">
      <cs:styleClr val="auto"/>
    </cs:fillRef>
    <cs:effectRef idx="0"/>
    <cs:fontRef idx="minor">
      <a:schemeClr val="dk1"/>
    </cs:fontRef>
    <cs:spPr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ln w="9525" cap="flat" cmpd="sng" algn="ctr">
        <a:solidFill>
          <a:schemeClr val="phClr">
            <a:alpha val="50000"/>
          </a:schemeClr>
        </a:solidFill>
        <a:round/>
      </a:ln>
    </cs:spPr>
  </cs:dataPoint>
  <cs:dataPoint3D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 cap="flat" cmpd="sng" algn="ctr">
        <a:solidFill>
          <a:schemeClr val="phClr">
            <a:shade val="95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4"/>
  <cs:dataPointWirefram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50000"/>
        <a:lumOff val="50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15000"/>
            <a:lumOff val="85000"/>
            <a:lumOff val="10000"/>
          </a:schemeClr>
        </a:solidFill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50000"/>
        <a:lumOff val="50000"/>
      </a:schemeClr>
    </cs:fontRef>
    <cs:defRPr sz="1197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/>
  </cs:seriesAxis>
  <cs:seriesLine>
    <cs:lnRef idx="0"/>
    <cs:fillRef idx="0"/>
    <cs:effectRef idx="0"/>
    <cs:fontRef idx="minor">
      <a:schemeClr val="dk1"/>
    </cs:fontRef>
    <cs:spPr>
      <a:ln w="9525" cap="flat">
        <a:solidFill>
          <a:srgbClr val="D9D9D9"/>
        </a:solidFill>
        <a:round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1862" cap="none" spc="2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50000"/>
        <a:lumOff val="50000"/>
      </a:schemeClr>
    </cs:fontRef>
    <cs:defRPr sz="1197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50000"/>
        <a:lumOff val="50000"/>
      </a:schemeClr>
    </cs:fontRef>
    <cs:defRPr sz="1197"/>
  </cs:valueAxis>
  <cs:wall>
    <cs:lnRef idx="0"/>
    <cs:fillRef idx="0"/>
    <cs:effectRef idx="0"/>
    <cs:fontRef idx="minor">
      <a:schemeClr val="dk1"/>
    </cs:fontRef>
  </cs:wall>
</cs:chartStyle>
</file>

<file path=ppt/charts/style23.xml><?xml version="1.0" encoding="utf-8"?>
<cs:chartStyle xmlns:cs="http://schemas.microsoft.com/office/drawing/2012/chartStyle" xmlns:a="http://schemas.openxmlformats.org/drawingml/2006/main" id="384">
  <cs:axisTitle>
    <cs:lnRef idx="0"/>
    <cs:fillRef idx="0"/>
    <cs:effectRef idx="0"/>
    <cs:fontRef idx="minor">
      <a:schemeClr val="tx1">
        <a:lumMod val="50000"/>
        <a:lumOff val="50000"/>
      </a:schemeClr>
    </cs:fontRef>
    <cs:defRPr sz="1197"/>
  </cs:axisTitle>
  <cs:category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/>
  </cs:chartArea>
  <cs:dataLabel>
    <cs:lnRef idx="0"/>
    <cs:fillRef idx="0"/>
    <cs:effectRef idx="0"/>
    <cs:fontRef idx="minor">
      <a:schemeClr val="tx1">
        <a:lumMod val="50000"/>
        <a:lumOff val="50000"/>
      </a:schemeClr>
    </cs:fontRef>
    <cs:defRPr sz="1197"/>
  </cs:dataLabel>
  <cs:dataLabelCallout>
    <cs:lnRef idx="0"/>
    <cs:fillRef idx="0"/>
    <cs:effectRef idx="0"/>
    <cs:fontRef idx="minor">
      <a:schemeClr val="dk1">
        <a:lumMod val="50000"/>
        <a:lumOff val="50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0">
      <cs:styleClr val="auto"/>
    </cs:fillRef>
    <cs:effectRef idx="0"/>
    <cs:fontRef idx="minor">
      <a:schemeClr val="dk1"/>
    </cs:fontRef>
    <cs:spPr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ln w="9525" cap="flat" cmpd="sng" algn="ctr">
        <a:solidFill>
          <a:schemeClr val="phClr">
            <a:alpha val="50000"/>
          </a:schemeClr>
        </a:solidFill>
        <a:round/>
      </a:ln>
    </cs:spPr>
  </cs:dataPoint>
  <cs:dataPoint3D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 cap="flat" cmpd="sng" algn="ctr">
        <a:solidFill>
          <a:schemeClr val="phClr">
            <a:shade val="95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4"/>
  <cs:dataPointWirefram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50000"/>
        <a:lumOff val="50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15000"/>
            <a:lumOff val="85000"/>
            <a:lumOff val="10000"/>
          </a:schemeClr>
        </a:solidFill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50000"/>
        <a:lumOff val="50000"/>
      </a:schemeClr>
    </cs:fontRef>
    <cs:defRPr sz="1197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/>
  </cs:seriesAxis>
  <cs:seriesLine>
    <cs:lnRef idx="0"/>
    <cs:fillRef idx="0"/>
    <cs:effectRef idx="0"/>
    <cs:fontRef idx="minor">
      <a:schemeClr val="dk1"/>
    </cs:fontRef>
    <cs:spPr>
      <a:ln w="9525" cap="flat">
        <a:solidFill>
          <a:srgbClr val="D9D9D9"/>
        </a:solidFill>
        <a:round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1862" cap="none" spc="2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50000"/>
        <a:lumOff val="50000"/>
      </a:schemeClr>
    </cs:fontRef>
    <cs:defRPr sz="1197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50000"/>
        <a:lumOff val="50000"/>
      </a:schemeClr>
    </cs:fontRef>
    <cs:defRPr sz="1197"/>
  </cs:valueAxis>
  <cs:wall>
    <cs:lnRef idx="0"/>
    <cs:fillRef idx="0"/>
    <cs:effectRef idx="0"/>
    <cs:fontRef idx="minor">
      <a:schemeClr val="dk1"/>
    </cs:fontRef>
  </cs:wall>
</cs:chartStyle>
</file>

<file path=ppt/charts/style24.xml><?xml version="1.0" encoding="utf-8"?>
<cs:chartStyle xmlns:cs="http://schemas.microsoft.com/office/drawing/2012/chartStyle" xmlns:a="http://schemas.openxmlformats.org/drawingml/2006/main" id="384">
  <cs:axisTitle>
    <cs:lnRef idx="0"/>
    <cs:fillRef idx="0"/>
    <cs:effectRef idx="0"/>
    <cs:fontRef idx="minor">
      <a:schemeClr val="tx1">
        <a:lumMod val="50000"/>
        <a:lumOff val="50000"/>
      </a:schemeClr>
    </cs:fontRef>
    <cs:defRPr sz="1197"/>
  </cs:axisTitle>
  <cs:category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/>
  </cs:chartArea>
  <cs:dataLabel>
    <cs:lnRef idx="0"/>
    <cs:fillRef idx="0"/>
    <cs:effectRef idx="0"/>
    <cs:fontRef idx="minor">
      <a:schemeClr val="tx1">
        <a:lumMod val="50000"/>
        <a:lumOff val="50000"/>
      </a:schemeClr>
    </cs:fontRef>
    <cs:defRPr sz="1197"/>
  </cs:dataLabel>
  <cs:dataLabelCallout>
    <cs:lnRef idx="0"/>
    <cs:fillRef idx="0"/>
    <cs:effectRef idx="0"/>
    <cs:fontRef idx="minor">
      <a:schemeClr val="dk1">
        <a:lumMod val="50000"/>
        <a:lumOff val="50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0">
      <cs:styleClr val="auto"/>
    </cs:fillRef>
    <cs:effectRef idx="0"/>
    <cs:fontRef idx="minor">
      <a:schemeClr val="dk1"/>
    </cs:fontRef>
    <cs:spPr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ln w="9525" cap="flat" cmpd="sng" algn="ctr">
        <a:solidFill>
          <a:schemeClr val="phClr">
            <a:alpha val="50000"/>
          </a:schemeClr>
        </a:solidFill>
        <a:round/>
      </a:ln>
    </cs:spPr>
  </cs:dataPoint>
  <cs:dataPoint3D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 cap="flat" cmpd="sng" algn="ctr">
        <a:solidFill>
          <a:schemeClr val="phClr">
            <a:shade val="95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4"/>
  <cs:dataPointWirefram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50000"/>
        <a:lumOff val="50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15000"/>
            <a:lumOff val="85000"/>
            <a:lumOff val="10000"/>
          </a:schemeClr>
        </a:solidFill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50000"/>
        <a:lumOff val="50000"/>
      </a:schemeClr>
    </cs:fontRef>
    <cs:defRPr sz="1197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/>
  </cs:seriesAxis>
  <cs:seriesLine>
    <cs:lnRef idx="0"/>
    <cs:fillRef idx="0"/>
    <cs:effectRef idx="0"/>
    <cs:fontRef idx="minor">
      <a:schemeClr val="dk1"/>
    </cs:fontRef>
    <cs:spPr>
      <a:ln w="9525" cap="flat">
        <a:solidFill>
          <a:srgbClr val="D9D9D9"/>
        </a:solidFill>
        <a:round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1862" cap="none" spc="2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50000"/>
        <a:lumOff val="50000"/>
      </a:schemeClr>
    </cs:fontRef>
    <cs:defRPr sz="1197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50000"/>
        <a:lumOff val="50000"/>
      </a:schemeClr>
    </cs:fontRef>
    <cs:defRPr sz="1197"/>
  </cs:valueAxis>
  <cs:wall>
    <cs:lnRef idx="0"/>
    <cs:fillRef idx="0"/>
    <cs:effectRef idx="0"/>
    <cs:fontRef idx="minor">
      <a:schemeClr val="dk1"/>
    </cs:fontRef>
  </cs:wall>
</cs:chartStyle>
</file>

<file path=ppt/charts/style25.xml><?xml version="1.0" encoding="utf-8"?>
<cs:chartStyle xmlns:cs="http://schemas.microsoft.com/office/drawing/2012/chartStyle" xmlns:a="http://schemas.openxmlformats.org/drawingml/2006/main" id="384">
  <cs:axisTitle>
    <cs:lnRef idx="0"/>
    <cs:fillRef idx="0"/>
    <cs:effectRef idx="0"/>
    <cs:fontRef idx="minor">
      <a:schemeClr val="tx1">
        <a:lumMod val="50000"/>
        <a:lumOff val="50000"/>
      </a:schemeClr>
    </cs:fontRef>
    <cs:defRPr sz="1197"/>
  </cs:axisTitle>
  <cs:category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/>
  </cs:chartArea>
  <cs:dataLabel>
    <cs:lnRef idx="0"/>
    <cs:fillRef idx="0"/>
    <cs:effectRef idx="0"/>
    <cs:fontRef idx="minor">
      <a:schemeClr val="tx1">
        <a:lumMod val="50000"/>
        <a:lumOff val="50000"/>
      </a:schemeClr>
    </cs:fontRef>
    <cs:defRPr sz="1197"/>
  </cs:dataLabel>
  <cs:dataLabelCallout>
    <cs:lnRef idx="0"/>
    <cs:fillRef idx="0"/>
    <cs:effectRef idx="0"/>
    <cs:fontRef idx="minor">
      <a:schemeClr val="dk1">
        <a:lumMod val="50000"/>
        <a:lumOff val="50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0">
      <cs:styleClr val="auto"/>
    </cs:fillRef>
    <cs:effectRef idx="0"/>
    <cs:fontRef idx="minor">
      <a:schemeClr val="dk1"/>
    </cs:fontRef>
    <cs:spPr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ln w="9525" cap="flat" cmpd="sng" algn="ctr">
        <a:solidFill>
          <a:schemeClr val="phClr">
            <a:alpha val="50000"/>
          </a:schemeClr>
        </a:solidFill>
        <a:round/>
      </a:ln>
    </cs:spPr>
  </cs:dataPoint>
  <cs:dataPoint3D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 cap="flat" cmpd="sng" algn="ctr">
        <a:solidFill>
          <a:schemeClr val="phClr">
            <a:shade val="95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4"/>
  <cs:dataPointWirefram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50000"/>
        <a:lumOff val="50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15000"/>
            <a:lumOff val="85000"/>
            <a:lumOff val="10000"/>
          </a:schemeClr>
        </a:solidFill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50000"/>
        <a:lumOff val="50000"/>
      </a:schemeClr>
    </cs:fontRef>
    <cs:defRPr sz="1197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/>
  </cs:seriesAxis>
  <cs:seriesLine>
    <cs:lnRef idx="0"/>
    <cs:fillRef idx="0"/>
    <cs:effectRef idx="0"/>
    <cs:fontRef idx="minor">
      <a:schemeClr val="dk1"/>
    </cs:fontRef>
    <cs:spPr>
      <a:ln w="9525" cap="flat">
        <a:solidFill>
          <a:srgbClr val="D9D9D9"/>
        </a:solidFill>
        <a:round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1862" cap="none" spc="2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50000"/>
        <a:lumOff val="50000"/>
      </a:schemeClr>
    </cs:fontRef>
    <cs:defRPr sz="1197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50000"/>
        <a:lumOff val="50000"/>
      </a:schemeClr>
    </cs:fontRef>
    <cs:defRPr sz="1197"/>
  </cs:valueAxis>
  <cs:wall>
    <cs:lnRef idx="0"/>
    <cs:fillRef idx="0"/>
    <cs:effectRef idx="0"/>
    <cs:fontRef idx="minor">
      <a:schemeClr val="dk1"/>
    </cs:fontRef>
  </cs:wall>
</cs:chartStyle>
</file>

<file path=ppt/charts/style26.xml><?xml version="1.0" encoding="utf-8"?>
<cs:chartStyle xmlns:cs="http://schemas.microsoft.com/office/drawing/2012/chartStyle" xmlns:a="http://schemas.openxmlformats.org/drawingml/2006/main" id="384">
  <cs:axisTitle>
    <cs:lnRef idx="0"/>
    <cs:fillRef idx="0"/>
    <cs:effectRef idx="0"/>
    <cs:fontRef idx="minor">
      <a:schemeClr val="tx1">
        <a:lumMod val="50000"/>
        <a:lumOff val="50000"/>
      </a:schemeClr>
    </cs:fontRef>
    <cs:defRPr sz="1197"/>
  </cs:axisTitle>
  <cs:category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/>
  </cs:chartArea>
  <cs:dataLabel>
    <cs:lnRef idx="0"/>
    <cs:fillRef idx="0"/>
    <cs:effectRef idx="0"/>
    <cs:fontRef idx="minor">
      <a:schemeClr val="tx1">
        <a:lumMod val="50000"/>
        <a:lumOff val="50000"/>
      </a:schemeClr>
    </cs:fontRef>
    <cs:defRPr sz="1197"/>
  </cs:dataLabel>
  <cs:dataLabelCallout>
    <cs:lnRef idx="0"/>
    <cs:fillRef idx="0"/>
    <cs:effectRef idx="0"/>
    <cs:fontRef idx="minor">
      <a:schemeClr val="dk1">
        <a:lumMod val="50000"/>
        <a:lumOff val="50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0">
      <cs:styleClr val="auto"/>
    </cs:fillRef>
    <cs:effectRef idx="0"/>
    <cs:fontRef idx="minor">
      <a:schemeClr val="dk1"/>
    </cs:fontRef>
    <cs:spPr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ln w="9525" cap="flat" cmpd="sng" algn="ctr">
        <a:solidFill>
          <a:schemeClr val="phClr">
            <a:alpha val="50000"/>
          </a:schemeClr>
        </a:solidFill>
        <a:round/>
      </a:ln>
    </cs:spPr>
  </cs:dataPoint>
  <cs:dataPoint3D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 cap="flat" cmpd="sng" algn="ctr">
        <a:solidFill>
          <a:schemeClr val="phClr">
            <a:shade val="95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4"/>
  <cs:dataPointWirefram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50000"/>
        <a:lumOff val="50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15000"/>
            <a:lumOff val="85000"/>
            <a:lumOff val="10000"/>
          </a:schemeClr>
        </a:solidFill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50000"/>
        <a:lumOff val="50000"/>
      </a:schemeClr>
    </cs:fontRef>
    <cs:defRPr sz="1197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/>
  </cs:seriesAxis>
  <cs:seriesLine>
    <cs:lnRef idx="0"/>
    <cs:fillRef idx="0"/>
    <cs:effectRef idx="0"/>
    <cs:fontRef idx="minor">
      <a:schemeClr val="dk1"/>
    </cs:fontRef>
    <cs:spPr>
      <a:ln w="9525" cap="flat">
        <a:solidFill>
          <a:srgbClr val="D9D9D9"/>
        </a:solidFill>
        <a:round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1862" cap="none" spc="2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50000"/>
        <a:lumOff val="50000"/>
      </a:schemeClr>
    </cs:fontRef>
    <cs:defRPr sz="1197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50000"/>
        <a:lumOff val="50000"/>
      </a:schemeClr>
    </cs:fontRef>
    <cs:defRPr sz="1197"/>
  </cs:valueAxis>
  <cs:wall>
    <cs:lnRef idx="0"/>
    <cs:fillRef idx="0"/>
    <cs:effectRef idx="0"/>
    <cs:fontRef idx="minor">
      <a:schemeClr val="dk1"/>
    </cs:fontRef>
  </cs:wall>
</cs:chartStyle>
</file>

<file path=ppt/charts/style27.xml><?xml version="1.0" encoding="utf-8"?>
<cs:chartStyle xmlns:cs="http://schemas.microsoft.com/office/drawing/2012/chartStyle" xmlns:a="http://schemas.openxmlformats.org/drawingml/2006/main" id="384">
  <cs:axisTitle>
    <cs:lnRef idx="0"/>
    <cs:fillRef idx="0"/>
    <cs:effectRef idx="0"/>
    <cs:fontRef idx="minor">
      <a:schemeClr val="tx1">
        <a:lumMod val="50000"/>
        <a:lumOff val="50000"/>
      </a:schemeClr>
    </cs:fontRef>
    <cs:defRPr sz="1197"/>
  </cs:axisTitle>
  <cs:category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/>
  </cs:chartArea>
  <cs:dataLabel>
    <cs:lnRef idx="0"/>
    <cs:fillRef idx="0"/>
    <cs:effectRef idx="0"/>
    <cs:fontRef idx="minor">
      <a:schemeClr val="tx1">
        <a:lumMod val="50000"/>
        <a:lumOff val="50000"/>
      </a:schemeClr>
    </cs:fontRef>
    <cs:defRPr sz="1197"/>
  </cs:dataLabel>
  <cs:dataLabelCallout>
    <cs:lnRef idx="0"/>
    <cs:fillRef idx="0"/>
    <cs:effectRef idx="0"/>
    <cs:fontRef idx="minor">
      <a:schemeClr val="dk1">
        <a:lumMod val="50000"/>
        <a:lumOff val="50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0">
      <cs:styleClr val="auto"/>
    </cs:fillRef>
    <cs:effectRef idx="0"/>
    <cs:fontRef idx="minor">
      <a:schemeClr val="dk1"/>
    </cs:fontRef>
    <cs:spPr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ln w="9525" cap="flat" cmpd="sng" algn="ctr">
        <a:solidFill>
          <a:schemeClr val="phClr">
            <a:alpha val="50000"/>
          </a:schemeClr>
        </a:solidFill>
        <a:round/>
      </a:ln>
    </cs:spPr>
  </cs:dataPoint>
  <cs:dataPoint3D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 cap="flat" cmpd="sng" algn="ctr">
        <a:solidFill>
          <a:schemeClr val="phClr">
            <a:shade val="95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4"/>
  <cs:dataPointWirefram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50000"/>
        <a:lumOff val="50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15000"/>
            <a:lumOff val="85000"/>
            <a:lumOff val="10000"/>
          </a:schemeClr>
        </a:solidFill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50000"/>
        <a:lumOff val="50000"/>
      </a:schemeClr>
    </cs:fontRef>
    <cs:defRPr sz="1197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/>
  </cs:seriesAxis>
  <cs:seriesLine>
    <cs:lnRef idx="0"/>
    <cs:fillRef idx="0"/>
    <cs:effectRef idx="0"/>
    <cs:fontRef idx="minor">
      <a:schemeClr val="dk1"/>
    </cs:fontRef>
    <cs:spPr>
      <a:ln w="9525" cap="flat">
        <a:solidFill>
          <a:srgbClr val="D9D9D9"/>
        </a:solidFill>
        <a:round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1862" cap="none" spc="2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50000"/>
        <a:lumOff val="50000"/>
      </a:schemeClr>
    </cs:fontRef>
    <cs:defRPr sz="1197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50000"/>
        <a:lumOff val="50000"/>
      </a:schemeClr>
    </cs:fontRef>
    <cs:defRPr sz="1197"/>
  </cs:valueAxis>
  <cs:wall>
    <cs:lnRef idx="0"/>
    <cs:fillRef idx="0"/>
    <cs:effectRef idx="0"/>
    <cs:fontRef idx="minor">
      <a:schemeClr val="dk1"/>
    </cs:fontRef>
  </cs:wall>
</cs:chartStyle>
</file>

<file path=ppt/charts/style28.xml><?xml version="1.0" encoding="utf-8"?>
<cs:chartStyle xmlns:cs="http://schemas.microsoft.com/office/drawing/2012/chartStyle" xmlns:a="http://schemas.openxmlformats.org/drawingml/2006/main" id="384">
  <cs:axisTitle>
    <cs:lnRef idx="0"/>
    <cs:fillRef idx="0"/>
    <cs:effectRef idx="0"/>
    <cs:fontRef idx="minor">
      <a:schemeClr val="tx1">
        <a:lumMod val="50000"/>
        <a:lumOff val="50000"/>
      </a:schemeClr>
    </cs:fontRef>
    <cs:defRPr sz="1197"/>
  </cs:axisTitle>
  <cs:category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/>
  </cs:chartArea>
  <cs:dataLabel>
    <cs:lnRef idx="0"/>
    <cs:fillRef idx="0"/>
    <cs:effectRef idx="0"/>
    <cs:fontRef idx="minor">
      <a:schemeClr val="tx1">
        <a:lumMod val="50000"/>
        <a:lumOff val="50000"/>
      </a:schemeClr>
    </cs:fontRef>
    <cs:defRPr sz="1197"/>
  </cs:dataLabel>
  <cs:dataLabelCallout>
    <cs:lnRef idx="0"/>
    <cs:fillRef idx="0"/>
    <cs:effectRef idx="0"/>
    <cs:fontRef idx="minor">
      <a:schemeClr val="dk1">
        <a:lumMod val="50000"/>
        <a:lumOff val="50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0">
      <cs:styleClr val="auto"/>
    </cs:fillRef>
    <cs:effectRef idx="0"/>
    <cs:fontRef idx="minor">
      <a:schemeClr val="dk1"/>
    </cs:fontRef>
    <cs:spPr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ln w="9525" cap="flat" cmpd="sng" algn="ctr">
        <a:solidFill>
          <a:schemeClr val="phClr">
            <a:alpha val="50000"/>
          </a:schemeClr>
        </a:solidFill>
        <a:round/>
      </a:ln>
    </cs:spPr>
  </cs:dataPoint>
  <cs:dataPoint3D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 cap="flat" cmpd="sng" algn="ctr">
        <a:solidFill>
          <a:schemeClr val="phClr">
            <a:shade val="95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4"/>
  <cs:dataPointWirefram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50000"/>
        <a:lumOff val="50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15000"/>
            <a:lumOff val="85000"/>
            <a:lumOff val="10000"/>
          </a:schemeClr>
        </a:solidFill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50000"/>
        <a:lumOff val="50000"/>
      </a:schemeClr>
    </cs:fontRef>
    <cs:defRPr sz="1197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/>
  </cs:seriesAxis>
  <cs:seriesLine>
    <cs:lnRef idx="0"/>
    <cs:fillRef idx="0"/>
    <cs:effectRef idx="0"/>
    <cs:fontRef idx="minor">
      <a:schemeClr val="dk1"/>
    </cs:fontRef>
    <cs:spPr>
      <a:ln w="9525" cap="flat">
        <a:solidFill>
          <a:srgbClr val="D9D9D9"/>
        </a:solidFill>
        <a:round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1862" cap="none" spc="2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50000"/>
        <a:lumOff val="50000"/>
      </a:schemeClr>
    </cs:fontRef>
    <cs:defRPr sz="1197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50000"/>
        <a:lumOff val="50000"/>
      </a:schemeClr>
    </cs:fontRef>
    <cs:defRPr sz="1197"/>
  </cs:valueAxis>
  <cs:wall>
    <cs:lnRef idx="0"/>
    <cs:fillRef idx="0"/>
    <cs:effectRef idx="0"/>
    <cs:fontRef idx="minor">
      <a:schemeClr val="dk1"/>
    </cs:fontRef>
  </cs:wall>
</cs:chartStyle>
</file>

<file path=ppt/charts/style29.xml><?xml version="1.0" encoding="utf-8"?>
<cs:chartStyle xmlns:cs="http://schemas.microsoft.com/office/drawing/2012/chartStyle" xmlns:a="http://schemas.openxmlformats.org/drawingml/2006/main" id="384">
  <cs:axisTitle>
    <cs:lnRef idx="0"/>
    <cs:fillRef idx="0"/>
    <cs:effectRef idx="0"/>
    <cs:fontRef idx="minor">
      <a:schemeClr val="tx1">
        <a:lumMod val="50000"/>
        <a:lumOff val="50000"/>
      </a:schemeClr>
    </cs:fontRef>
    <cs:defRPr sz="1197"/>
  </cs:axisTitle>
  <cs:category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/>
  </cs:chartArea>
  <cs:dataLabel>
    <cs:lnRef idx="0"/>
    <cs:fillRef idx="0"/>
    <cs:effectRef idx="0"/>
    <cs:fontRef idx="minor">
      <a:schemeClr val="tx1">
        <a:lumMod val="50000"/>
        <a:lumOff val="50000"/>
      </a:schemeClr>
    </cs:fontRef>
    <cs:defRPr sz="1197"/>
  </cs:dataLabel>
  <cs:dataLabelCallout>
    <cs:lnRef idx="0"/>
    <cs:fillRef idx="0"/>
    <cs:effectRef idx="0"/>
    <cs:fontRef idx="minor">
      <a:schemeClr val="dk1">
        <a:lumMod val="50000"/>
        <a:lumOff val="50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0">
      <cs:styleClr val="auto"/>
    </cs:fillRef>
    <cs:effectRef idx="0"/>
    <cs:fontRef idx="minor">
      <a:schemeClr val="dk1"/>
    </cs:fontRef>
    <cs:spPr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ln w="9525" cap="flat" cmpd="sng" algn="ctr">
        <a:solidFill>
          <a:schemeClr val="phClr">
            <a:alpha val="50000"/>
          </a:schemeClr>
        </a:solidFill>
        <a:round/>
      </a:ln>
    </cs:spPr>
  </cs:dataPoint>
  <cs:dataPoint3D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 cap="flat" cmpd="sng" algn="ctr">
        <a:solidFill>
          <a:schemeClr val="phClr">
            <a:shade val="95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4"/>
  <cs:dataPointWirefram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50000"/>
        <a:lumOff val="50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15000"/>
            <a:lumOff val="85000"/>
            <a:lumOff val="10000"/>
          </a:schemeClr>
        </a:solidFill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50000"/>
        <a:lumOff val="50000"/>
      </a:schemeClr>
    </cs:fontRef>
    <cs:defRPr sz="1197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/>
  </cs:seriesAxis>
  <cs:seriesLine>
    <cs:lnRef idx="0"/>
    <cs:fillRef idx="0"/>
    <cs:effectRef idx="0"/>
    <cs:fontRef idx="minor">
      <a:schemeClr val="dk1"/>
    </cs:fontRef>
    <cs:spPr>
      <a:ln w="9525" cap="flat">
        <a:solidFill>
          <a:srgbClr val="D9D9D9"/>
        </a:solidFill>
        <a:round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1862" cap="none" spc="2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50000"/>
        <a:lumOff val="50000"/>
      </a:schemeClr>
    </cs:fontRef>
    <cs:defRPr sz="1197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50000"/>
        <a:lumOff val="50000"/>
      </a:schemeClr>
    </cs:fontRef>
    <cs:defRPr sz="1197"/>
  </cs:valueAxis>
  <cs:wall>
    <cs:lnRef idx="0"/>
    <cs:fillRef idx="0"/>
    <cs:effectRef idx="0"/>
    <cs:fontRef idx="minor">
      <a:schemeClr val="dk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384">
  <cs:axisTitle>
    <cs:lnRef idx="0"/>
    <cs:fillRef idx="0"/>
    <cs:effectRef idx="0"/>
    <cs:fontRef idx="minor">
      <a:schemeClr val="tx1">
        <a:lumMod val="50000"/>
        <a:lumOff val="50000"/>
      </a:schemeClr>
    </cs:fontRef>
    <cs:defRPr sz="1197"/>
  </cs:axisTitle>
  <cs:category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/>
  </cs:chartArea>
  <cs:dataLabel>
    <cs:lnRef idx="0"/>
    <cs:fillRef idx="0"/>
    <cs:effectRef idx="0"/>
    <cs:fontRef idx="minor">
      <a:schemeClr val="tx1">
        <a:lumMod val="50000"/>
        <a:lumOff val="50000"/>
      </a:schemeClr>
    </cs:fontRef>
    <cs:defRPr sz="1197"/>
  </cs:dataLabel>
  <cs:dataLabelCallout>
    <cs:lnRef idx="0"/>
    <cs:fillRef idx="0"/>
    <cs:effectRef idx="0"/>
    <cs:fontRef idx="minor">
      <a:schemeClr val="dk1">
        <a:lumMod val="50000"/>
        <a:lumOff val="50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0">
      <cs:styleClr val="auto"/>
    </cs:fillRef>
    <cs:effectRef idx="0"/>
    <cs:fontRef idx="minor">
      <a:schemeClr val="dk1"/>
    </cs:fontRef>
    <cs:spPr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ln w="9525" cap="flat" cmpd="sng" algn="ctr">
        <a:solidFill>
          <a:schemeClr val="phClr">
            <a:alpha val="50000"/>
          </a:schemeClr>
        </a:solidFill>
        <a:round/>
      </a:ln>
    </cs:spPr>
  </cs:dataPoint>
  <cs:dataPoint3D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 cap="flat" cmpd="sng" algn="ctr">
        <a:solidFill>
          <a:schemeClr val="phClr">
            <a:shade val="95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4"/>
  <cs:dataPointWirefram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50000"/>
        <a:lumOff val="50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15000"/>
            <a:lumOff val="85000"/>
            <a:lumOff val="10000"/>
          </a:schemeClr>
        </a:solidFill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50000"/>
        <a:lumOff val="50000"/>
      </a:schemeClr>
    </cs:fontRef>
    <cs:defRPr sz="1197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/>
  </cs:seriesAxis>
  <cs:seriesLine>
    <cs:lnRef idx="0"/>
    <cs:fillRef idx="0"/>
    <cs:effectRef idx="0"/>
    <cs:fontRef idx="minor">
      <a:schemeClr val="dk1"/>
    </cs:fontRef>
    <cs:spPr>
      <a:ln w="9525" cap="flat">
        <a:solidFill>
          <a:srgbClr val="D9D9D9"/>
        </a:solidFill>
        <a:round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1862" cap="none" spc="2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50000"/>
        <a:lumOff val="50000"/>
      </a:schemeClr>
    </cs:fontRef>
    <cs:defRPr sz="1197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50000"/>
        <a:lumOff val="50000"/>
      </a:schemeClr>
    </cs:fontRef>
    <cs:defRPr sz="1197"/>
  </cs:valueAxis>
  <cs:wall>
    <cs:lnRef idx="0"/>
    <cs:fillRef idx="0"/>
    <cs:effectRef idx="0"/>
    <cs:fontRef idx="minor">
      <a:schemeClr val="dk1"/>
    </cs:fontRef>
  </cs:wall>
</cs:chartStyle>
</file>

<file path=ppt/charts/style30.xml><?xml version="1.0" encoding="utf-8"?>
<cs:chartStyle xmlns:cs="http://schemas.microsoft.com/office/drawing/2012/chartStyle" xmlns:a="http://schemas.openxmlformats.org/drawingml/2006/main" id="384">
  <cs:axisTitle>
    <cs:lnRef idx="0"/>
    <cs:fillRef idx="0"/>
    <cs:effectRef idx="0"/>
    <cs:fontRef idx="minor">
      <a:schemeClr val="tx1">
        <a:lumMod val="50000"/>
        <a:lumOff val="50000"/>
      </a:schemeClr>
    </cs:fontRef>
    <cs:defRPr sz="1197"/>
  </cs:axisTitle>
  <cs:category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/>
  </cs:chartArea>
  <cs:dataLabel>
    <cs:lnRef idx="0"/>
    <cs:fillRef idx="0"/>
    <cs:effectRef idx="0"/>
    <cs:fontRef idx="minor">
      <a:schemeClr val="tx1">
        <a:lumMod val="50000"/>
        <a:lumOff val="50000"/>
      </a:schemeClr>
    </cs:fontRef>
    <cs:defRPr sz="1197"/>
  </cs:dataLabel>
  <cs:dataLabelCallout>
    <cs:lnRef idx="0"/>
    <cs:fillRef idx="0"/>
    <cs:effectRef idx="0"/>
    <cs:fontRef idx="minor">
      <a:schemeClr val="dk1">
        <a:lumMod val="50000"/>
        <a:lumOff val="50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0">
      <cs:styleClr val="auto"/>
    </cs:fillRef>
    <cs:effectRef idx="0"/>
    <cs:fontRef idx="minor">
      <a:schemeClr val="dk1"/>
    </cs:fontRef>
    <cs:spPr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ln w="9525" cap="flat" cmpd="sng" algn="ctr">
        <a:solidFill>
          <a:schemeClr val="phClr">
            <a:alpha val="50000"/>
          </a:schemeClr>
        </a:solidFill>
        <a:round/>
      </a:ln>
    </cs:spPr>
  </cs:dataPoint>
  <cs:dataPoint3D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 cap="flat" cmpd="sng" algn="ctr">
        <a:solidFill>
          <a:schemeClr val="phClr">
            <a:shade val="95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4"/>
  <cs:dataPointWirefram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50000"/>
        <a:lumOff val="50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15000"/>
            <a:lumOff val="85000"/>
            <a:lumOff val="10000"/>
          </a:schemeClr>
        </a:solidFill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50000"/>
        <a:lumOff val="50000"/>
      </a:schemeClr>
    </cs:fontRef>
    <cs:defRPr sz="1197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/>
  </cs:seriesAxis>
  <cs:seriesLine>
    <cs:lnRef idx="0"/>
    <cs:fillRef idx="0"/>
    <cs:effectRef idx="0"/>
    <cs:fontRef idx="minor">
      <a:schemeClr val="dk1"/>
    </cs:fontRef>
    <cs:spPr>
      <a:ln w="9525" cap="flat">
        <a:solidFill>
          <a:srgbClr val="D9D9D9"/>
        </a:solidFill>
        <a:round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1862" cap="none" spc="2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50000"/>
        <a:lumOff val="50000"/>
      </a:schemeClr>
    </cs:fontRef>
    <cs:defRPr sz="1197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50000"/>
        <a:lumOff val="50000"/>
      </a:schemeClr>
    </cs:fontRef>
    <cs:defRPr sz="1197"/>
  </cs:valueAxis>
  <cs:wall>
    <cs:lnRef idx="0"/>
    <cs:fillRef idx="0"/>
    <cs:effectRef idx="0"/>
    <cs:fontRef idx="minor">
      <a:schemeClr val="dk1"/>
    </cs:fontRef>
  </cs:wall>
</cs:chartStyle>
</file>

<file path=ppt/charts/style31.xml><?xml version="1.0" encoding="utf-8"?>
<cs:chartStyle xmlns:cs="http://schemas.microsoft.com/office/drawing/2012/chartStyle" xmlns:a="http://schemas.openxmlformats.org/drawingml/2006/main" id="384">
  <cs:axisTitle>
    <cs:lnRef idx="0"/>
    <cs:fillRef idx="0"/>
    <cs:effectRef idx="0"/>
    <cs:fontRef idx="minor">
      <a:schemeClr val="tx1">
        <a:lumMod val="50000"/>
        <a:lumOff val="50000"/>
      </a:schemeClr>
    </cs:fontRef>
    <cs:defRPr sz="1197"/>
  </cs:axisTitle>
  <cs:category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/>
  </cs:chartArea>
  <cs:dataLabel>
    <cs:lnRef idx="0"/>
    <cs:fillRef idx="0"/>
    <cs:effectRef idx="0"/>
    <cs:fontRef idx="minor">
      <a:schemeClr val="tx1">
        <a:lumMod val="50000"/>
        <a:lumOff val="50000"/>
      </a:schemeClr>
    </cs:fontRef>
    <cs:defRPr sz="1197"/>
  </cs:dataLabel>
  <cs:dataLabelCallout>
    <cs:lnRef idx="0"/>
    <cs:fillRef idx="0"/>
    <cs:effectRef idx="0"/>
    <cs:fontRef idx="minor">
      <a:schemeClr val="dk1">
        <a:lumMod val="50000"/>
        <a:lumOff val="50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0">
      <cs:styleClr val="auto"/>
    </cs:fillRef>
    <cs:effectRef idx="0"/>
    <cs:fontRef idx="minor">
      <a:schemeClr val="dk1"/>
    </cs:fontRef>
    <cs:spPr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ln w="9525" cap="flat" cmpd="sng" algn="ctr">
        <a:solidFill>
          <a:schemeClr val="phClr">
            <a:alpha val="50000"/>
          </a:schemeClr>
        </a:solidFill>
        <a:round/>
      </a:ln>
    </cs:spPr>
  </cs:dataPoint>
  <cs:dataPoint3D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 cap="flat" cmpd="sng" algn="ctr">
        <a:solidFill>
          <a:schemeClr val="phClr">
            <a:shade val="95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4"/>
  <cs:dataPointWirefram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50000"/>
        <a:lumOff val="50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15000"/>
            <a:lumOff val="85000"/>
            <a:lumOff val="10000"/>
          </a:schemeClr>
        </a:solidFill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50000"/>
        <a:lumOff val="50000"/>
      </a:schemeClr>
    </cs:fontRef>
    <cs:defRPr sz="1197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/>
  </cs:seriesAxis>
  <cs:seriesLine>
    <cs:lnRef idx="0"/>
    <cs:fillRef idx="0"/>
    <cs:effectRef idx="0"/>
    <cs:fontRef idx="minor">
      <a:schemeClr val="dk1"/>
    </cs:fontRef>
    <cs:spPr>
      <a:ln w="9525" cap="flat">
        <a:solidFill>
          <a:srgbClr val="D9D9D9"/>
        </a:solidFill>
        <a:round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1862" cap="none" spc="2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50000"/>
        <a:lumOff val="50000"/>
      </a:schemeClr>
    </cs:fontRef>
    <cs:defRPr sz="1197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50000"/>
        <a:lumOff val="50000"/>
      </a:schemeClr>
    </cs:fontRef>
    <cs:defRPr sz="1197"/>
  </cs:valueAxis>
  <cs:wall>
    <cs:lnRef idx="0"/>
    <cs:fillRef idx="0"/>
    <cs:effectRef idx="0"/>
    <cs:fontRef idx="minor">
      <a:schemeClr val="dk1"/>
    </cs:fontRef>
  </cs:wall>
</cs:chartStyle>
</file>

<file path=ppt/charts/style32.xml><?xml version="1.0" encoding="utf-8"?>
<cs:chartStyle xmlns:cs="http://schemas.microsoft.com/office/drawing/2012/chartStyle" xmlns:a="http://schemas.openxmlformats.org/drawingml/2006/main" id="384">
  <cs:axisTitle>
    <cs:lnRef idx="0"/>
    <cs:fillRef idx="0"/>
    <cs:effectRef idx="0"/>
    <cs:fontRef idx="minor">
      <a:schemeClr val="tx1">
        <a:lumMod val="50000"/>
        <a:lumOff val="50000"/>
      </a:schemeClr>
    </cs:fontRef>
    <cs:defRPr sz="1197"/>
  </cs:axisTitle>
  <cs:category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/>
  </cs:chartArea>
  <cs:dataLabel>
    <cs:lnRef idx="0"/>
    <cs:fillRef idx="0"/>
    <cs:effectRef idx="0"/>
    <cs:fontRef idx="minor">
      <a:schemeClr val="tx1">
        <a:lumMod val="50000"/>
        <a:lumOff val="50000"/>
      </a:schemeClr>
    </cs:fontRef>
    <cs:defRPr sz="1197"/>
  </cs:dataLabel>
  <cs:dataLabelCallout>
    <cs:lnRef idx="0"/>
    <cs:fillRef idx="0"/>
    <cs:effectRef idx="0"/>
    <cs:fontRef idx="minor">
      <a:schemeClr val="dk1">
        <a:lumMod val="50000"/>
        <a:lumOff val="50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0">
      <cs:styleClr val="auto"/>
    </cs:fillRef>
    <cs:effectRef idx="0"/>
    <cs:fontRef idx="minor">
      <a:schemeClr val="dk1"/>
    </cs:fontRef>
    <cs:spPr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ln w="9525" cap="flat" cmpd="sng" algn="ctr">
        <a:solidFill>
          <a:schemeClr val="phClr">
            <a:alpha val="50000"/>
          </a:schemeClr>
        </a:solidFill>
        <a:round/>
      </a:ln>
    </cs:spPr>
  </cs:dataPoint>
  <cs:dataPoint3D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 cap="flat" cmpd="sng" algn="ctr">
        <a:solidFill>
          <a:schemeClr val="phClr">
            <a:shade val="95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4"/>
  <cs:dataPointWirefram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50000"/>
        <a:lumOff val="50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15000"/>
            <a:lumOff val="85000"/>
            <a:lumOff val="10000"/>
          </a:schemeClr>
        </a:solidFill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50000"/>
        <a:lumOff val="50000"/>
      </a:schemeClr>
    </cs:fontRef>
    <cs:defRPr sz="1197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/>
  </cs:seriesAxis>
  <cs:seriesLine>
    <cs:lnRef idx="0"/>
    <cs:fillRef idx="0"/>
    <cs:effectRef idx="0"/>
    <cs:fontRef idx="minor">
      <a:schemeClr val="dk1"/>
    </cs:fontRef>
    <cs:spPr>
      <a:ln w="9525" cap="flat">
        <a:solidFill>
          <a:srgbClr val="D9D9D9"/>
        </a:solidFill>
        <a:round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1862" cap="none" spc="2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50000"/>
        <a:lumOff val="50000"/>
      </a:schemeClr>
    </cs:fontRef>
    <cs:defRPr sz="1197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50000"/>
        <a:lumOff val="50000"/>
      </a:schemeClr>
    </cs:fontRef>
    <cs:defRPr sz="1197"/>
  </cs:valueAxis>
  <cs:wall>
    <cs:lnRef idx="0"/>
    <cs:fillRef idx="0"/>
    <cs:effectRef idx="0"/>
    <cs:fontRef idx="minor">
      <a:schemeClr val="dk1"/>
    </cs:fontRef>
  </cs:wall>
</cs:chartStyle>
</file>

<file path=ppt/charts/style33.xml><?xml version="1.0" encoding="utf-8"?>
<cs:chartStyle xmlns:cs="http://schemas.microsoft.com/office/drawing/2012/chartStyle" xmlns:a="http://schemas.openxmlformats.org/drawingml/2006/main" id="384">
  <cs:axisTitle>
    <cs:lnRef idx="0"/>
    <cs:fillRef idx="0"/>
    <cs:effectRef idx="0"/>
    <cs:fontRef idx="minor">
      <a:schemeClr val="tx1">
        <a:lumMod val="50000"/>
        <a:lumOff val="50000"/>
      </a:schemeClr>
    </cs:fontRef>
    <cs:defRPr sz="1197"/>
  </cs:axisTitle>
  <cs:category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/>
  </cs:chartArea>
  <cs:dataLabel>
    <cs:lnRef idx="0"/>
    <cs:fillRef idx="0"/>
    <cs:effectRef idx="0"/>
    <cs:fontRef idx="minor">
      <a:schemeClr val="tx1">
        <a:lumMod val="50000"/>
        <a:lumOff val="50000"/>
      </a:schemeClr>
    </cs:fontRef>
    <cs:defRPr sz="1197"/>
  </cs:dataLabel>
  <cs:dataLabelCallout>
    <cs:lnRef idx="0"/>
    <cs:fillRef idx="0"/>
    <cs:effectRef idx="0"/>
    <cs:fontRef idx="minor">
      <a:schemeClr val="dk1">
        <a:lumMod val="50000"/>
        <a:lumOff val="50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0">
      <cs:styleClr val="auto"/>
    </cs:fillRef>
    <cs:effectRef idx="0"/>
    <cs:fontRef idx="minor">
      <a:schemeClr val="dk1"/>
    </cs:fontRef>
    <cs:spPr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ln w="9525" cap="flat" cmpd="sng" algn="ctr">
        <a:solidFill>
          <a:schemeClr val="phClr">
            <a:alpha val="50000"/>
          </a:schemeClr>
        </a:solidFill>
        <a:round/>
      </a:ln>
    </cs:spPr>
  </cs:dataPoint>
  <cs:dataPoint3D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 cap="flat" cmpd="sng" algn="ctr">
        <a:solidFill>
          <a:schemeClr val="phClr">
            <a:shade val="95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4"/>
  <cs:dataPointWirefram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50000"/>
        <a:lumOff val="50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15000"/>
            <a:lumOff val="85000"/>
            <a:lumOff val="10000"/>
          </a:schemeClr>
        </a:solidFill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50000"/>
        <a:lumOff val="50000"/>
      </a:schemeClr>
    </cs:fontRef>
    <cs:defRPr sz="1197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/>
  </cs:seriesAxis>
  <cs:seriesLine>
    <cs:lnRef idx="0"/>
    <cs:fillRef idx="0"/>
    <cs:effectRef idx="0"/>
    <cs:fontRef idx="minor">
      <a:schemeClr val="dk1"/>
    </cs:fontRef>
    <cs:spPr>
      <a:ln w="9525" cap="flat">
        <a:solidFill>
          <a:srgbClr val="D9D9D9"/>
        </a:solidFill>
        <a:round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1862" cap="none" spc="2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50000"/>
        <a:lumOff val="50000"/>
      </a:schemeClr>
    </cs:fontRef>
    <cs:defRPr sz="1197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50000"/>
        <a:lumOff val="50000"/>
      </a:schemeClr>
    </cs:fontRef>
    <cs:defRPr sz="1197"/>
  </cs:valueAxis>
  <cs:wall>
    <cs:lnRef idx="0"/>
    <cs:fillRef idx="0"/>
    <cs:effectRef idx="0"/>
    <cs:fontRef idx="minor">
      <a:schemeClr val="dk1"/>
    </cs:fontRef>
  </cs:wall>
</cs:chartStyle>
</file>

<file path=ppt/charts/style34.xml><?xml version="1.0" encoding="utf-8"?>
<cs:chartStyle xmlns:cs="http://schemas.microsoft.com/office/drawing/2012/chartStyle" xmlns:a="http://schemas.openxmlformats.org/drawingml/2006/main" id="384">
  <cs:axisTitle>
    <cs:lnRef idx="0"/>
    <cs:fillRef idx="0"/>
    <cs:effectRef idx="0"/>
    <cs:fontRef idx="minor">
      <a:schemeClr val="tx1">
        <a:lumMod val="50000"/>
        <a:lumOff val="50000"/>
      </a:schemeClr>
    </cs:fontRef>
    <cs:defRPr sz="1197"/>
  </cs:axisTitle>
  <cs:category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/>
  </cs:chartArea>
  <cs:dataLabel>
    <cs:lnRef idx="0"/>
    <cs:fillRef idx="0"/>
    <cs:effectRef idx="0"/>
    <cs:fontRef idx="minor">
      <a:schemeClr val="tx1">
        <a:lumMod val="50000"/>
        <a:lumOff val="50000"/>
      </a:schemeClr>
    </cs:fontRef>
    <cs:defRPr sz="1197"/>
  </cs:dataLabel>
  <cs:dataLabelCallout>
    <cs:lnRef idx="0"/>
    <cs:fillRef idx="0"/>
    <cs:effectRef idx="0"/>
    <cs:fontRef idx="minor">
      <a:schemeClr val="dk1">
        <a:lumMod val="50000"/>
        <a:lumOff val="50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0">
      <cs:styleClr val="auto"/>
    </cs:fillRef>
    <cs:effectRef idx="0"/>
    <cs:fontRef idx="minor">
      <a:schemeClr val="dk1"/>
    </cs:fontRef>
    <cs:spPr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ln w="9525" cap="flat" cmpd="sng" algn="ctr">
        <a:solidFill>
          <a:schemeClr val="phClr">
            <a:alpha val="50000"/>
          </a:schemeClr>
        </a:solidFill>
        <a:round/>
      </a:ln>
    </cs:spPr>
  </cs:dataPoint>
  <cs:dataPoint3D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 cap="flat" cmpd="sng" algn="ctr">
        <a:solidFill>
          <a:schemeClr val="phClr">
            <a:shade val="95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4"/>
  <cs:dataPointWirefram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50000"/>
        <a:lumOff val="50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15000"/>
            <a:lumOff val="85000"/>
            <a:lumOff val="10000"/>
          </a:schemeClr>
        </a:solidFill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50000"/>
        <a:lumOff val="50000"/>
      </a:schemeClr>
    </cs:fontRef>
    <cs:defRPr sz="1197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/>
  </cs:seriesAxis>
  <cs:seriesLine>
    <cs:lnRef idx="0"/>
    <cs:fillRef idx="0"/>
    <cs:effectRef idx="0"/>
    <cs:fontRef idx="minor">
      <a:schemeClr val="dk1"/>
    </cs:fontRef>
    <cs:spPr>
      <a:ln w="9525" cap="flat">
        <a:solidFill>
          <a:srgbClr val="D9D9D9"/>
        </a:solidFill>
        <a:round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1862" cap="none" spc="2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50000"/>
        <a:lumOff val="50000"/>
      </a:schemeClr>
    </cs:fontRef>
    <cs:defRPr sz="1197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50000"/>
        <a:lumOff val="50000"/>
      </a:schemeClr>
    </cs:fontRef>
    <cs:defRPr sz="1197"/>
  </cs:valueAxis>
  <cs:wall>
    <cs:lnRef idx="0"/>
    <cs:fillRef idx="0"/>
    <cs:effectRef idx="0"/>
    <cs:fontRef idx="minor">
      <a:schemeClr val="dk1"/>
    </cs:fontRef>
  </cs:wall>
</cs:chartStyle>
</file>

<file path=ppt/charts/style35.xml><?xml version="1.0" encoding="utf-8"?>
<cs:chartStyle xmlns:cs="http://schemas.microsoft.com/office/drawing/2012/chartStyle" xmlns:a="http://schemas.openxmlformats.org/drawingml/2006/main" id="384">
  <cs:axisTitle>
    <cs:lnRef idx="0"/>
    <cs:fillRef idx="0"/>
    <cs:effectRef idx="0"/>
    <cs:fontRef idx="minor">
      <a:schemeClr val="tx1">
        <a:lumMod val="50000"/>
        <a:lumOff val="50000"/>
      </a:schemeClr>
    </cs:fontRef>
    <cs:defRPr sz="1197"/>
  </cs:axisTitle>
  <cs:category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/>
  </cs:chartArea>
  <cs:dataLabel>
    <cs:lnRef idx="0"/>
    <cs:fillRef idx="0"/>
    <cs:effectRef idx="0"/>
    <cs:fontRef idx="minor">
      <a:schemeClr val="tx1">
        <a:lumMod val="50000"/>
        <a:lumOff val="50000"/>
      </a:schemeClr>
    </cs:fontRef>
    <cs:defRPr sz="1197"/>
  </cs:dataLabel>
  <cs:dataLabelCallout>
    <cs:lnRef idx="0"/>
    <cs:fillRef idx="0"/>
    <cs:effectRef idx="0"/>
    <cs:fontRef idx="minor">
      <a:schemeClr val="dk1">
        <a:lumMod val="50000"/>
        <a:lumOff val="50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0">
      <cs:styleClr val="auto"/>
    </cs:fillRef>
    <cs:effectRef idx="0"/>
    <cs:fontRef idx="minor">
      <a:schemeClr val="dk1"/>
    </cs:fontRef>
    <cs:spPr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ln w="9525" cap="flat" cmpd="sng" algn="ctr">
        <a:solidFill>
          <a:schemeClr val="phClr">
            <a:alpha val="50000"/>
          </a:schemeClr>
        </a:solidFill>
        <a:round/>
      </a:ln>
    </cs:spPr>
  </cs:dataPoint>
  <cs:dataPoint3D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 cap="flat" cmpd="sng" algn="ctr">
        <a:solidFill>
          <a:schemeClr val="phClr">
            <a:shade val="95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4"/>
  <cs:dataPointWirefram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50000"/>
        <a:lumOff val="50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15000"/>
            <a:lumOff val="85000"/>
            <a:lumOff val="10000"/>
          </a:schemeClr>
        </a:solidFill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50000"/>
        <a:lumOff val="50000"/>
      </a:schemeClr>
    </cs:fontRef>
    <cs:defRPr sz="1197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/>
  </cs:seriesAxis>
  <cs:seriesLine>
    <cs:lnRef idx="0"/>
    <cs:fillRef idx="0"/>
    <cs:effectRef idx="0"/>
    <cs:fontRef idx="minor">
      <a:schemeClr val="dk1"/>
    </cs:fontRef>
    <cs:spPr>
      <a:ln w="9525" cap="flat">
        <a:solidFill>
          <a:srgbClr val="D9D9D9"/>
        </a:solidFill>
        <a:round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1862" cap="none" spc="2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50000"/>
        <a:lumOff val="50000"/>
      </a:schemeClr>
    </cs:fontRef>
    <cs:defRPr sz="1197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50000"/>
        <a:lumOff val="50000"/>
      </a:schemeClr>
    </cs:fontRef>
    <cs:defRPr sz="1197"/>
  </cs:valueAxis>
  <cs:wall>
    <cs:lnRef idx="0"/>
    <cs:fillRef idx="0"/>
    <cs:effectRef idx="0"/>
    <cs:fontRef idx="minor">
      <a:schemeClr val="dk1"/>
    </cs:fontRef>
  </cs:wall>
</cs:chartStyle>
</file>

<file path=ppt/charts/style36.xml><?xml version="1.0" encoding="utf-8"?>
<cs:chartStyle xmlns:cs="http://schemas.microsoft.com/office/drawing/2012/chartStyle" xmlns:a="http://schemas.openxmlformats.org/drawingml/2006/main" id="384">
  <cs:axisTitle>
    <cs:lnRef idx="0"/>
    <cs:fillRef idx="0"/>
    <cs:effectRef idx="0"/>
    <cs:fontRef idx="minor">
      <a:schemeClr val="tx1">
        <a:lumMod val="50000"/>
        <a:lumOff val="50000"/>
      </a:schemeClr>
    </cs:fontRef>
    <cs:defRPr sz="1197"/>
  </cs:axisTitle>
  <cs:category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/>
  </cs:chartArea>
  <cs:dataLabel>
    <cs:lnRef idx="0"/>
    <cs:fillRef idx="0"/>
    <cs:effectRef idx="0"/>
    <cs:fontRef idx="minor">
      <a:schemeClr val="tx1">
        <a:lumMod val="50000"/>
        <a:lumOff val="50000"/>
      </a:schemeClr>
    </cs:fontRef>
    <cs:defRPr sz="1197"/>
  </cs:dataLabel>
  <cs:dataLabelCallout>
    <cs:lnRef idx="0"/>
    <cs:fillRef idx="0"/>
    <cs:effectRef idx="0"/>
    <cs:fontRef idx="minor">
      <a:schemeClr val="dk1">
        <a:lumMod val="50000"/>
        <a:lumOff val="50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0">
      <cs:styleClr val="auto"/>
    </cs:fillRef>
    <cs:effectRef idx="0"/>
    <cs:fontRef idx="minor">
      <a:schemeClr val="dk1"/>
    </cs:fontRef>
    <cs:spPr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ln w="9525" cap="flat" cmpd="sng" algn="ctr">
        <a:solidFill>
          <a:schemeClr val="phClr">
            <a:alpha val="50000"/>
          </a:schemeClr>
        </a:solidFill>
        <a:round/>
      </a:ln>
    </cs:spPr>
  </cs:dataPoint>
  <cs:dataPoint3D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 cap="flat" cmpd="sng" algn="ctr">
        <a:solidFill>
          <a:schemeClr val="phClr">
            <a:shade val="95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4"/>
  <cs:dataPointWirefram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50000"/>
        <a:lumOff val="50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15000"/>
            <a:lumOff val="85000"/>
            <a:lumOff val="10000"/>
          </a:schemeClr>
        </a:solidFill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50000"/>
        <a:lumOff val="50000"/>
      </a:schemeClr>
    </cs:fontRef>
    <cs:defRPr sz="1197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/>
  </cs:seriesAxis>
  <cs:seriesLine>
    <cs:lnRef idx="0"/>
    <cs:fillRef idx="0"/>
    <cs:effectRef idx="0"/>
    <cs:fontRef idx="minor">
      <a:schemeClr val="dk1"/>
    </cs:fontRef>
    <cs:spPr>
      <a:ln w="9525" cap="flat">
        <a:solidFill>
          <a:srgbClr val="D9D9D9"/>
        </a:solidFill>
        <a:round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1862" cap="none" spc="2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50000"/>
        <a:lumOff val="50000"/>
      </a:schemeClr>
    </cs:fontRef>
    <cs:defRPr sz="1197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50000"/>
        <a:lumOff val="50000"/>
      </a:schemeClr>
    </cs:fontRef>
    <cs:defRPr sz="1197"/>
  </cs:valueAxis>
  <cs:wall>
    <cs:lnRef idx="0"/>
    <cs:fillRef idx="0"/>
    <cs:effectRef idx="0"/>
    <cs:fontRef idx="minor">
      <a:schemeClr val="dk1"/>
    </cs:fontRef>
  </cs:wall>
</cs:chartStyle>
</file>

<file path=ppt/charts/style37.xml><?xml version="1.0" encoding="utf-8"?>
<cs:chartStyle xmlns:cs="http://schemas.microsoft.com/office/drawing/2012/chartStyle" xmlns:a="http://schemas.openxmlformats.org/drawingml/2006/main" id="384">
  <cs:axisTitle>
    <cs:lnRef idx="0"/>
    <cs:fillRef idx="0"/>
    <cs:effectRef idx="0"/>
    <cs:fontRef idx="minor">
      <a:schemeClr val="tx1">
        <a:lumMod val="50000"/>
        <a:lumOff val="50000"/>
      </a:schemeClr>
    </cs:fontRef>
    <cs:defRPr sz="1197"/>
  </cs:axisTitle>
  <cs:category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/>
  </cs:chartArea>
  <cs:dataLabel>
    <cs:lnRef idx="0"/>
    <cs:fillRef idx="0"/>
    <cs:effectRef idx="0"/>
    <cs:fontRef idx="minor">
      <a:schemeClr val="tx1">
        <a:lumMod val="50000"/>
        <a:lumOff val="50000"/>
      </a:schemeClr>
    </cs:fontRef>
    <cs:defRPr sz="1197"/>
  </cs:dataLabel>
  <cs:dataLabelCallout>
    <cs:lnRef idx="0"/>
    <cs:fillRef idx="0"/>
    <cs:effectRef idx="0"/>
    <cs:fontRef idx="minor">
      <a:schemeClr val="dk1">
        <a:lumMod val="50000"/>
        <a:lumOff val="50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0">
      <cs:styleClr val="auto"/>
    </cs:fillRef>
    <cs:effectRef idx="0"/>
    <cs:fontRef idx="minor">
      <a:schemeClr val="dk1"/>
    </cs:fontRef>
    <cs:spPr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ln w="9525" cap="flat" cmpd="sng" algn="ctr">
        <a:solidFill>
          <a:schemeClr val="phClr">
            <a:alpha val="50000"/>
          </a:schemeClr>
        </a:solidFill>
        <a:round/>
      </a:ln>
    </cs:spPr>
  </cs:dataPoint>
  <cs:dataPoint3D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 cap="flat" cmpd="sng" algn="ctr">
        <a:solidFill>
          <a:schemeClr val="phClr">
            <a:shade val="95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4"/>
  <cs:dataPointWirefram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50000"/>
        <a:lumOff val="50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15000"/>
            <a:lumOff val="85000"/>
            <a:lumOff val="10000"/>
          </a:schemeClr>
        </a:solidFill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50000"/>
        <a:lumOff val="50000"/>
      </a:schemeClr>
    </cs:fontRef>
    <cs:defRPr sz="1197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/>
  </cs:seriesAxis>
  <cs:seriesLine>
    <cs:lnRef idx="0"/>
    <cs:fillRef idx="0"/>
    <cs:effectRef idx="0"/>
    <cs:fontRef idx="minor">
      <a:schemeClr val="dk1"/>
    </cs:fontRef>
    <cs:spPr>
      <a:ln w="9525" cap="flat">
        <a:solidFill>
          <a:srgbClr val="D9D9D9"/>
        </a:solidFill>
        <a:round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1862" cap="none" spc="2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50000"/>
        <a:lumOff val="50000"/>
      </a:schemeClr>
    </cs:fontRef>
    <cs:defRPr sz="1197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50000"/>
        <a:lumOff val="50000"/>
      </a:schemeClr>
    </cs:fontRef>
    <cs:defRPr sz="1197"/>
  </cs:valueAxis>
  <cs:wall>
    <cs:lnRef idx="0"/>
    <cs:fillRef idx="0"/>
    <cs:effectRef idx="0"/>
    <cs:fontRef idx="minor">
      <a:schemeClr val="dk1"/>
    </cs:fontRef>
  </cs:wall>
</cs:chartStyle>
</file>

<file path=ppt/charts/style38.xml><?xml version="1.0" encoding="utf-8"?>
<cs:chartStyle xmlns:cs="http://schemas.microsoft.com/office/drawing/2012/chartStyle" xmlns:a="http://schemas.openxmlformats.org/drawingml/2006/main" id="384">
  <cs:axisTitle>
    <cs:lnRef idx="0"/>
    <cs:fillRef idx="0"/>
    <cs:effectRef idx="0"/>
    <cs:fontRef idx="minor">
      <a:schemeClr val="tx1">
        <a:lumMod val="50000"/>
        <a:lumOff val="50000"/>
      </a:schemeClr>
    </cs:fontRef>
    <cs:defRPr sz="1197"/>
  </cs:axisTitle>
  <cs:category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/>
  </cs:chartArea>
  <cs:dataLabel>
    <cs:lnRef idx="0"/>
    <cs:fillRef idx="0"/>
    <cs:effectRef idx="0"/>
    <cs:fontRef idx="minor">
      <a:schemeClr val="tx1">
        <a:lumMod val="50000"/>
        <a:lumOff val="50000"/>
      </a:schemeClr>
    </cs:fontRef>
    <cs:defRPr sz="1197"/>
  </cs:dataLabel>
  <cs:dataLabelCallout>
    <cs:lnRef idx="0"/>
    <cs:fillRef idx="0"/>
    <cs:effectRef idx="0"/>
    <cs:fontRef idx="minor">
      <a:schemeClr val="dk1">
        <a:lumMod val="50000"/>
        <a:lumOff val="50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0">
      <cs:styleClr val="auto"/>
    </cs:fillRef>
    <cs:effectRef idx="0"/>
    <cs:fontRef idx="minor">
      <a:schemeClr val="dk1"/>
    </cs:fontRef>
    <cs:spPr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ln w="9525" cap="flat" cmpd="sng" algn="ctr">
        <a:solidFill>
          <a:schemeClr val="phClr">
            <a:alpha val="50000"/>
          </a:schemeClr>
        </a:solidFill>
        <a:round/>
      </a:ln>
    </cs:spPr>
  </cs:dataPoint>
  <cs:dataPoint3D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 cap="flat" cmpd="sng" algn="ctr">
        <a:solidFill>
          <a:schemeClr val="phClr">
            <a:shade val="95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4"/>
  <cs:dataPointWirefram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50000"/>
        <a:lumOff val="50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15000"/>
            <a:lumOff val="85000"/>
            <a:lumOff val="10000"/>
          </a:schemeClr>
        </a:solidFill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50000"/>
        <a:lumOff val="50000"/>
      </a:schemeClr>
    </cs:fontRef>
    <cs:defRPr sz="1197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/>
  </cs:seriesAxis>
  <cs:seriesLine>
    <cs:lnRef idx="0"/>
    <cs:fillRef idx="0"/>
    <cs:effectRef idx="0"/>
    <cs:fontRef idx="minor">
      <a:schemeClr val="dk1"/>
    </cs:fontRef>
    <cs:spPr>
      <a:ln w="9525" cap="flat">
        <a:solidFill>
          <a:srgbClr val="D9D9D9"/>
        </a:solidFill>
        <a:round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1862" cap="none" spc="2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50000"/>
        <a:lumOff val="50000"/>
      </a:schemeClr>
    </cs:fontRef>
    <cs:defRPr sz="1197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50000"/>
        <a:lumOff val="50000"/>
      </a:schemeClr>
    </cs:fontRef>
    <cs:defRPr sz="1197"/>
  </cs:valueAxis>
  <cs:wall>
    <cs:lnRef idx="0"/>
    <cs:fillRef idx="0"/>
    <cs:effectRef idx="0"/>
    <cs:fontRef idx="minor">
      <a:schemeClr val="dk1"/>
    </cs:fontRef>
  </cs:wall>
</cs:chartStyle>
</file>

<file path=ppt/charts/style39.xml><?xml version="1.0" encoding="utf-8"?>
<cs:chartStyle xmlns:cs="http://schemas.microsoft.com/office/drawing/2012/chartStyle" xmlns:a="http://schemas.openxmlformats.org/drawingml/2006/main" id="384">
  <cs:axisTitle>
    <cs:lnRef idx="0"/>
    <cs:fillRef idx="0"/>
    <cs:effectRef idx="0"/>
    <cs:fontRef idx="minor">
      <a:schemeClr val="tx1">
        <a:lumMod val="50000"/>
        <a:lumOff val="50000"/>
      </a:schemeClr>
    </cs:fontRef>
    <cs:defRPr sz="1197"/>
  </cs:axisTitle>
  <cs:category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/>
  </cs:chartArea>
  <cs:dataLabel>
    <cs:lnRef idx="0"/>
    <cs:fillRef idx="0"/>
    <cs:effectRef idx="0"/>
    <cs:fontRef idx="minor">
      <a:schemeClr val="tx1">
        <a:lumMod val="50000"/>
        <a:lumOff val="50000"/>
      </a:schemeClr>
    </cs:fontRef>
    <cs:defRPr sz="1197"/>
  </cs:dataLabel>
  <cs:dataLabelCallout>
    <cs:lnRef idx="0"/>
    <cs:fillRef idx="0"/>
    <cs:effectRef idx="0"/>
    <cs:fontRef idx="minor">
      <a:schemeClr val="dk1">
        <a:lumMod val="50000"/>
        <a:lumOff val="50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0">
      <cs:styleClr val="auto"/>
    </cs:fillRef>
    <cs:effectRef idx="0"/>
    <cs:fontRef idx="minor">
      <a:schemeClr val="dk1"/>
    </cs:fontRef>
    <cs:spPr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ln w="9525" cap="flat" cmpd="sng" algn="ctr">
        <a:solidFill>
          <a:schemeClr val="phClr">
            <a:alpha val="50000"/>
          </a:schemeClr>
        </a:solidFill>
        <a:round/>
      </a:ln>
    </cs:spPr>
  </cs:dataPoint>
  <cs:dataPoint3D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 cap="flat" cmpd="sng" algn="ctr">
        <a:solidFill>
          <a:schemeClr val="phClr">
            <a:shade val="95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4"/>
  <cs:dataPointWirefram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50000"/>
        <a:lumOff val="50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15000"/>
            <a:lumOff val="85000"/>
            <a:lumOff val="10000"/>
          </a:schemeClr>
        </a:solidFill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50000"/>
        <a:lumOff val="50000"/>
      </a:schemeClr>
    </cs:fontRef>
    <cs:defRPr sz="1197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/>
  </cs:seriesAxis>
  <cs:seriesLine>
    <cs:lnRef idx="0"/>
    <cs:fillRef idx="0"/>
    <cs:effectRef idx="0"/>
    <cs:fontRef idx="minor">
      <a:schemeClr val="dk1"/>
    </cs:fontRef>
    <cs:spPr>
      <a:ln w="9525" cap="flat">
        <a:solidFill>
          <a:srgbClr val="D9D9D9"/>
        </a:solidFill>
        <a:round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1862" cap="none" spc="2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50000"/>
        <a:lumOff val="50000"/>
      </a:schemeClr>
    </cs:fontRef>
    <cs:defRPr sz="1197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50000"/>
        <a:lumOff val="50000"/>
      </a:schemeClr>
    </cs:fontRef>
    <cs:defRPr sz="1197"/>
  </cs:valueAxis>
  <cs:wall>
    <cs:lnRef idx="0"/>
    <cs:fillRef idx="0"/>
    <cs:effectRef idx="0"/>
    <cs:fontRef idx="minor">
      <a:schemeClr val="dk1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384">
  <cs:axisTitle>
    <cs:lnRef idx="0"/>
    <cs:fillRef idx="0"/>
    <cs:effectRef idx="0"/>
    <cs:fontRef idx="minor">
      <a:schemeClr val="tx1">
        <a:lumMod val="50000"/>
        <a:lumOff val="50000"/>
      </a:schemeClr>
    </cs:fontRef>
    <cs:defRPr sz="1197"/>
  </cs:axisTitle>
  <cs:category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/>
  </cs:chartArea>
  <cs:dataLabel>
    <cs:lnRef idx="0"/>
    <cs:fillRef idx="0"/>
    <cs:effectRef idx="0"/>
    <cs:fontRef idx="minor">
      <a:schemeClr val="tx1">
        <a:lumMod val="50000"/>
        <a:lumOff val="50000"/>
      </a:schemeClr>
    </cs:fontRef>
    <cs:defRPr sz="1197"/>
  </cs:dataLabel>
  <cs:dataLabelCallout>
    <cs:lnRef idx="0"/>
    <cs:fillRef idx="0"/>
    <cs:effectRef idx="0"/>
    <cs:fontRef idx="minor">
      <a:schemeClr val="dk1">
        <a:lumMod val="50000"/>
        <a:lumOff val="50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0">
      <cs:styleClr val="auto"/>
    </cs:fillRef>
    <cs:effectRef idx="0"/>
    <cs:fontRef idx="minor">
      <a:schemeClr val="dk1"/>
    </cs:fontRef>
    <cs:spPr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ln w="9525" cap="flat" cmpd="sng" algn="ctr">
        <a:solidFill>
          <a:schemeClr val="phClr">
            <a:alpha val="50000"/>
          </a:schemeClr>
        </a:solidFill>
        <a:round/>
      </a:ln>
    </cs:spPr>
  </cs:dataPoint>
  <cs:dataPoint3D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 cap="flat" cmpd="sng" algn="ctr">
        <a:solidFill>
          <a:schemeClr val="phClr">
            <a:shade val="95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4"/>
  <cs:dataPointWirefram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50000"/>
        <a:lumOff val="50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15000"/>
            <a:lumOff val="85000"/>
            <a:lumOff val="10000"/>
          </a:schemeClr>
        </a:solidFill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50000"/>
        <a:lumOff val="50000"/>
      </a:schemeClr>
    </cs:fontRef>
    <cs:defRPr sz="1197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/>
  </cs:seriesAxis>
  <cs:seriesLine>
    <cs:lnRef idx="0"/>
    <cs:fillRef idx="0"/>
    <cs:effectRef idx="0"/>
    <cs:fontRef idx="minor">
      <a:schemeClr val="dk1"/>
    </cs:fontRef>
    <cs:spPr>
      <a:ln w="9525" cap="flat">
        <a:solidFill>
          <a:srgbClr val="D9D9D9"/>
        </a:solidFill>
        <a:round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1862" cap="none" spc="2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50000"/>
        <a:lumOff val="50000"/>
      </a:schemeClr>
    </cs:fontRef>
    <cs:defRPr sz="1197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50000"/>
        <a:lumOff val="50000"/>
      </a:schemeClr>
    </cs:fontRef>
    <cs:defRPr sz="1197"/>
  </cs:valueAxis>
  <cs:wall>
    <cs:lnRef idx="0"/>
    <cs:fillRef idx="0"/>
    <cs:effectRef idx="0"/>
    <cs:fontRef idx="minor">
      <a:schemeClr val="dk1"/>
    </cs:fontRef>
  </cs:wall>
</cs:chartStyle>
</file>

<file path=ppt/charts/style40.xml><?xml version="1.0" encoding="utf-8"?>
<cs:chartStyle xmlns:cs="http://schemas.microsoft.com/office/drawing/2012/chartStyle" xmlns:a="http://schemas.openxmlformats.org/drawingml/2006/main" id="384">
  <cs:axisTitle>
    <cs:lnRef idx="0"/>
    <cs:fillRef idx="0"/>
    <cs:effectRef idx="0"/>
    <cs:fontRef idx="minor">
      <a:schemeClr val="tx1">
        <a:lumMod val="50000"/>
        <a:lumOff val="50000"/>
      </a:schemeClr>
    </cs:fontRef>
    <cs:defRPr sz="1197"/>
  </cs:axisTitle>
  <cs:category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/>
  </cs:chartArea>
  <cs:dataLabel>
    <cs:lnRef idx="0"/>
    <cs:fillRef idx="0"/>
    <cs:effectRef idx="0"/>
    <cs:fontRef idx="minor">
      <a:schemeClr val="tx1">
        <a:lumMod val="50000"/>
        <a:lumOff val="50000"/>
      </a:schemeClr>
    </cs:fontRef>
    <cs:defRPr sz="1197"/>
  </cs:dataLabel>
  <cs:dataLabelCallout>
    <cs:lnRef idx="0"/>
    <cs:fillRef idx="0"/>
    <cs:effectRef idx="0"/>
    <cs:fontRef idx="minor">
      <a:schemeClr val="dk1">
        <a:lumMod val="50000"/>
        <a:lumOff val="50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0">
      <cs:styleClr val="auto"/>
    </cs:fillRef>
    <cs:effectRef idx="0"/>
    <cs:fontRef idx="minor">
      <a:schemeClr val="dk1"/>
    </cs:fontRef>
    <cs:spPr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ln w="9525" cap="flat" cmpd="sng" algn="ctr">
        <a:solidFill>
          <a:schemeClr val="phClr">
            <a:alpha val="50000"/>
          </a:schemeClr>
        </a:solidFill>
        <a:round/>
      </a:ln>
    </cs:spPr>
  </cs:dataPoint>
  <cs:dataPoint3D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 cap="flat" cmpd="sng" algn="ctr">
        <a:solidFill>
          <a:schemeClr val="phClr">
            <a:shade val="95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4"/>
  <cs:dataPointWirefram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50000"/>
        <a:lumOff val="50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15000"/>
            <a:lumOff val="85000"/>
            <a:lumOff val="10000"/>
          </a:schemeClr>
        </a:solidFill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50000"/>
        <a:lumOff val="50000"/>
      </a:schemeClr>
    </cs:fontRef>
    <cs:defRPr sz="1197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/>
  </cs:seriesAxis>
  <cs:seriesLine>
    <cs:lnRef idx="0"/>
    <cs:fillRef idx="0"/>
    <cs:effectRef idx="0"/>
    <cs:fontRef idx="minor">
      <a:schemeClr val="dk1"/>
    </cs:fontRef>
    <cs:spPr>
      <a:ln w="9525" cap="flat">
        <a:solidFill>
          <a:srgbClr val="D9D9D9"/>
        </a:solidFill>
        <a:round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1862" cap="none" spc="2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50000"/>
        <a:lumOff val="50000"/>
      </a:schemeClr>
    </cs:fontRef>
    <cs:defRPr sz="1197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50000"/>
        <a:lumOff val="50000"/>
      </a:schemeClr>
    </cs:fontRef>
    <cs:defRPr sz="1197"/>
  </cs:valueAxis>
  <cs:wall>
    <cs:lnRef idx="0"/>
    <cs:fillRef idx="0"/>
    <cs:effectRef idx="0"/>
    <cs:fontRef idx="minor">
      <a:schemeClr val="dk1"/>
    </cs:fontRef>
  </cs:wall>
</cs:chartStyle>
</file>

<file path=ppt/charts/style41.xml><?xml version="1.0" encoding="utf-8"?>
<cs:chartStyle xmlns:cs="http://schemas.microsoft.com/office/drawing/2012/chartStyle" xmlns:a="http://schemas.openxmlformats.org/drawingml/2006/main" id="384">
  <cs:axisTitle>
    <cs:lnRef idx="0"/>
    <cs:fillRef idx="0"/>
    <cs:effectRef idx="0"/>
    <cs:fontRef idx="minor">
      <a:schemeClr val="tx1">
        <a:lumMod val="50000"/>
        <a:lumOff val="50000"/>
      </a:schemeClr>
    </cs:fontRef>
    <cs:defRPr sz="1197"/>
  </cs:axisTitle>
  <cs:category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/>
  </cs:chartArea>
  <cs:dataLabel>
    <cs:lnRef idx="0"/>
    <cs:fillRef idx="0"/>
    <cs:effectRef idx="0"/>
    <cs:fontRef idx="minor">
      <a:schemeClr val="tx1">
        <a:lumMod val="50000"/>
        <a:lumOff val="50000"/>
      </a:schemeClr>
    </cs:fontRef>
    <cs:defRPr sz="1197"/>
  </cs:dataLabel>
  <cs:dataLabelCallout>
    <cs:lnRef idx="0"/>
    <cs:fillRef idx="0"/>
    <cs:effectRef idx="0"/>
    <cs:fontRef idx="minor">
      <a:schemeClr val="dk1">
        <a:lumMod val="50000"/>
        <a:lumOff val="50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0">
      <cs:styleClr val="auto"/>
    </cs:fillRef>
    <cs:effectRef idx="0"/>
    <cs:fontRef idx="minor">
      <a:schemeClr val="dk1"/>
    </cs:fontRef>
    <cs:spPr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ln w="9525" cap="flat" cmpd="sng" algn="ctr">
        <a:solidFill>
          <a:schemeClr val="phClr">
            <a:alpha val="50000"/>
          </a:schemeClr>
        </a:solidFill>
        <a:round/>
      </a:ln>
    </cs:spPr>
  </cs:dataPoint>
  <cs:dataPoint3D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 cap="flat" cmpd="sng" algn="ctr">
        <a:solidFill>
          <a:schemeClr val="phClr">
            <a:shade val="95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4"/>
  <cs:dataPointWirefram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50000"/>
        <a:lumOff val="50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15000"/>
            <a:lumOff val="85000"/>
            <a:lumOff val="10000"/>
          </a:schemeClr>
        </a:solidFill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50000"/>
        <a:lumOff val="50000"/>
      </a:schemeClr>
    </cs:fontRef>
    <cs:defRPr sz="1197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/>
  </cs:seriesAxis>
  <cs:seriesLine>
    <cs:lnRef idx="0"/>
    <cs:fillRef idx="0"/>
    <cs:effectRef idx="0"/>
    <cs:fontRef idx="minor">
      <a:schemeClr val="dk1"/>
    </cs:fontRef>
    <cs:spPr>
      <a:ln w="9525" cap="flat">
        <a:solidFill>
          <a:srgbClr val="D9D9D9"/>
        </a:solidFill>
        <a:round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1862" cap="none" spc="2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50000"/>
        <a:lumOff val="50000"/>
      </a:schemeClr>
    </cs:fontRef>
    <cs:defRPr sz="1197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50000"/>
        <a:lumOff val="50000"/>
      </a:schemeClr>
    </cs:fontRef>
    <cs:defRPr sz="1197"/>
  </cs:valueAxis>
  <cs:wall>
    <cs:lnRef idx="0"/>
    <cs:fillRef idx="0"/>
    <cs:effectRef idx="0"/>
    <cs:fontRef idx="minor">
      <a:schemeClr val="dk1"/>
    </cs:fontRef>
  </cs:wall>
</cs:chartStyle>
</file>

<file path=ppt/charts/style5.xml><?xml version="1.0" encoding="utf-8"?>
<cs:chartStyle xmlns:cs="http://schemas.microsoft.com/office/drawing/2012/chartStyle" xmlns:a="http://schemas.openxmlformats.org/drawingml/2006/main" id="384">
  <cs:axisTitle>
    <cs:lnRef idx="0"/>
    <cs:fillRef idx="0"/>
    <cs:effectRef idx="0"/>
    <cs:fontRef idx="minor">
      <a:schemeClr val="tx1">
        <a:lumMod val="50000"/>
        <a:lumOff val="50000"/>
      </a:schemeClr>
    </cs:fontRef>
    <cs:defRPr sz="1197"/>
  </cs:axisTitle>
  <cs:category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/>
  </cs:chartArea>
  <cs:dataLabel>
    <cs:lnRef idx="0"/>
    <cs:fillRef idx="0"/>
    <cs:effectRef idx="0"/>
    <cs:fontRef idx="minor">
      <a:schemeClr val="tx1">
        <a:lumMod val="50000"/>
        <a:lumOff val="50000"/>
      </a:schemeClr>
    </cs:fontRef>
    <cs:defRPr sz="1197"/>
  </cs:dataLabel>
  <cs:dataLabelCallout>
    <cs:lnRef idx="0"/>
    <cs:fillRef idx="0"/>
    <cs:effectRef idx="0"/>
    <cs:fontRef idx="minor">
      <a:schemeClr val="dk1">
        <a:lumMod val="50000"/>
        <a:lumOff val="50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0">
      <cs:styleClr val="auto"/>
    </cs:fillRef>
    <cs:effectRef idx="0"/>
    <cs:fontRef idx="minor">
      <a:schemeClr val="dk1"/>
    </cs:fontRef>
    <cs:spPr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ln w="9525" cap="flat" cmpd="sng" algn="ctr">
        <a:solidFill>
          <a:schemeClr val="phClr">
            <a:alpha val="50000"/>
          </a:schemeClr>
        </a:solidFill>
        <a:round/>
      </a:ln>
    </cs:spPr>
  </cs:dataPoint>
  <cs:dataPoint3D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 cap="flat" cmpd="sng" algn="ctr">
        <a:solidFill>
          <a:schemeClr val="phClr">
            <a:shade val="95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4"/>
  <cs:dataPointWirefram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50000"/>
        <a:lumOff val="50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15000"/>
            <a:lumOff val="85000"/>
            <a:lumOff val="10000"/>
          </a:schemeClr>
        </a:solidFill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50000"/>
        <a:lumOff val="50000"/>
      </a:schemeClr>
    </cs:fontRef>
    <cs:defRPr sz="1197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/>
  </cs:seriesAxis>
  <cs:seriesLine>
    <cs:lnRef idx="0"/>
    <cs:fillRef idx="0"/>
    <cs:effectRef idx="0"/>
    <cs:fontRef idx="minor">
      <a:schemeClr val="dk1"/>
    </cs:fontRef>
    <cs:spPr>
      <a:ln w="9525" cap="flat">
        <a:solidFill>
          <a:srgbClr val="D9D9D9"/>
        </a:solidFill>
        <a:round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1862" cap="none" spc="2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50000"/>
        <a:lumOff val="50000"/>
      </a:schemeClr>
    </cs:fontRef>
    <cs:defRPr sz="1197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50000"/>
        <a:lumOff val="50000"/>
      </a:schemeClr>
    </cs:fontRef>
    <cs:defRPr sz="1197"/>
  </cs:valueAxis>
  <cs:wall>
    <cs:lnRef idx="0"/>
    <cs:fillRef idx="0"/>
    <cs:effectRef idx="0"/>
    <cs:fontRef idx="minor">
      <a:schemeClr val="dk1"/>
    </cs:fontRef>
  </cs:wall>
</cs:chartStyle>
</file>

<file path=ppt/charts/style6.xml><?xml version="1.0" encoding="utf-8"?>
<cs:chartStyle xmlns:cs="http://schemas.microsoft.com/office/drawing/2012/chartStyle" xmlns:a="http://schemas.openxmlformats.org/drawingml/2006/main" id="384">
  <cs:axisTitle>
    <cs:lnRef idx="0"/>
    <cs:fillRef idx="0"/>
    <cs:effectRef idx="0"/>
    <cs:fontRef idx="minor">
      <a:schemeClr val="tx1">
        <a:lumMod val="50000"/>
        <a:lumOff val="50000"/>
      </a:schemeClr>
    </cs:fontRef>
    <cs:defRPr sz="1197"/>
  </cs:axisTitle>
  <cs:category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/>
  </cs:chartArea>
  <cs:dataLabel>
    <cs:lnRef idx="0"/>
    <cs:fillRef idx="0"/>
    <cs:effectRef idx="0"/>
    <cs:fontRef idx="minor">
      <a:schemeClr val="tx1">
        <a:lumMod val="50000"/>
        <a:lumOff val="50000"/>
      </a:schemeClr>
    </cs:fontRef>
    <cs:defRPr sz="1197"/>
  </cs:dataLabel>
  <cs:dataLabelCallout>
    <cs:lnRef idx="0"/>
    <cs:fillRef idx="0"/>
    <cs:effectRef idx="0"/>
    <cs:fontRef idx="minor">
      <a:schemeClr val="dk1">
        <a:lumMod val="50000"/>
        <a:lumOff val="50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0">
      <cs:styleClr val="auto"/>
    </cs:fillRef>
    <cs:effectRef idx="0"/>
    <cs:fontRef idx="minor">
      <a:schemeClr val="dk1"/>
    </cs:fontRef>
    <cs:spPr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ln w="9525" cap="flat" cmpd="sng" algn="ctr">
        <a:solidFill>
          <a:schemeClr val="phClr">
            <a:alpha val="50000"/>
          </a:schemeClr>
        </a:solidFill>
        <a:round/>
      </a:ln>
    </cs:spPr>
  </cs:dataPoint>
  <cs:dataPoint3D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 cap="flat" cmpd="sng" algn="ctr">
        <a:solidFill>
          <a:schemeClr val="phClr">
            <a:shade val="95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4"/>
  <cs:dataPointWirefram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50000"/>
        <a:lumOff val="50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15000"/>
            <a:lumOff val="85000"/>
            <a:lumOff val="10000"/>
          </a:schemeClr>
        </a:solidFill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50000"/>
        <a:lumOff val="50000"/>
      </a:schemeClr>
    </cs:fontRef>
    <cs:defRPr sz="1197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/>
  </cs:seriesAxis>
  <cs:seriesLine>
    <cs:lnRef idx="0"/>
    <cs:fillRef idx="0"/>
    <cs:effectRef idx="0"/>
    <cs:fontRef idx="minor">
      <a:schemeClr val="dk1"/>
    </cs:fontRef>
    <cs:spPr>
      <a:ln w="9525" cap="flat">
        <a:solidFill>
          <a:srgbClr val="D9D9D9"/>
        </a:solidFill>
        <a:round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1862" cap="none" spc="2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50000"/>
        <a:lumOff val="50000"/>
      </a:schemeClr>
    </cs:fontRef>
    <cs:defRPr sz="1197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50000"/>
        <a:lumOff val="50000"/>
      </a:schemeClr>
    </cs:fontRef>
    <cs:defRPr sz="1197"/>
  </cs:valueAxis>
  <cs:wall>
    <cs:lnRef idx="0"/>
    <cs:fillRef idx="0"/>
    <cs:effectRef idx="0"/>
    <cs:fontRef idx="minor">
      <a:schemeClr val="dk1"/>
    </cs:fontRef>
  </cs:wall>
</cs:chartStyle>
</file>

<file path=ppt/charts/style7.xml><?xml version="1.0" encoding="utf-8"?>
<cs:chartStyle xmlns:cs="http://schemas.microsoft.com/office/drawing/2012/chartStyle" xmlns:a="http://schemas.openxmlformats.org/drawingml/2006/main" id="384">
  <cs:axisTitle>
    <cs:lnRef idx="0"/>
    <cs:fillRef idx="0"/>
    <cs:effectRef idx="0"/>
    <cs:fontRef idx="minor">
      <a:schemeClr val="tx1">
        <a:lumMod val="50000"/>
        <a:lumOff val="50000"/>
      </a:schemeClr>
    </cs:fontRef>
    <cs:defRPr sz="1197"/>
  </cs:axisTitle>
  <cs:category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/>
  </cs:chartArea>
  <cs:dataLabel>
    <cs:lnRef idx="0"/>
    <cs:fillRef idx="0"/>
    <cs:effectRef idx="0"/>
    <cs:fontRef idx="minor">
      <a:schemeClr val="tx1">
        <a:lumMod val="50000"/>
        <a:lumOff val="50000"/>
      </a:schemeClr>
    </cs:fontRef>
    <cs:defRPr sz="1197"/>
  </cs:dataLabel>
  <cs:dataLabelCallout>
    <cs:lnRef idx="0"/>
    <cs:fillRef idx="0"/>
    <cs:effectRef idx="0"/>
    <cs:fontRef idx="minor">
      <a:schemeClr val="dk1">
        <a:lumMod val="50000"/>
        <a:lumOff val="50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0">
      <cs:styleClr val="auto"/>
    </cs:fillRef>
    <cs:effectRef idx="0"/>
    <cs:fontRef idx="minor">
      <a:schemeClr val="dk1"/>
    </cs:fontRef>
    <cs:spPr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ln w="9525" cap="flat" cmpd="sng" algn="ctr">
        <a:solidFill>
          <a:schemeClr val="phClr">
            <a:alpha val="50000"/>
          </a:schemeClr>
        </a:solidFill>
        <a:round/>
      </a:ln>
    </cs:spPr>
  </cs:dataPoint>
  <cs:dataPoint3D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 cap="flat" cmpd="sng" algn="ctr">
        <a:solidFill>
          <a:schemeClr val="phClr">
            <a:shade val="95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4"/>
  <cs:dataPointWirefram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50000"/>
        <a:lumOff val="50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15000"/>
            <a:lumOff val="85000"/>
            <a:lumOff val="10000"/>
          </a:schemeClr>
        </a:solidFill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50000"/>
        <a:lumOff val="50000"/>
      </a:schemeClr>
    </cs:fontRef>
    <cs:defRPr sz="1197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/>
  </cs:seriesAxis>
  <cs:seriesLine>
    <cs:lnRef idx="0"/>
    <cs:fillRef idx="0"/>
    <cs:effectRef idx="0"/>
    <cs:fontRef idx="minor">
      <a:schemeClr val="dk1"/>
    </cs:fontRef>
    <cs:spPr>
      <a:ln w="9525" cap="flat">
        <a:solidFill>
          <a:srgbClr val="D9D9D9"/>
        </a:solidFill>
        <a:round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1862" cap="none" spc="2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50000"/>
        <a:lumOff val="50000"/>
      </a:schemeClr>
    </cs:fontRef>
    <cs:defRPr sz="1197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50000"/>
        <a:lumOff val="50000"/>
      </a:schemeClr>
    </cs:fontRef>
    <cs:defRPr sz="1197"/>
  </cs:valueAxis>
  <cs:wall>
    <cs:lnRef idx="0"/>
    <cs:fillRef idx="0"/>
    <cs:effectRef idx="0"/>
    <cs:fontRef idx="minor">
      <a:schemeClr val="dk1"/>
    </cs:fontRef>
  </cs:wall>
</cs:chartStyle>
</file>

<file path=ppt/charts/style8.xml><?xml version="1.0" encoding="utf-8"?>
<cs:chartStyle xmlns:cs="http://schemas.microsoft.com/office/drawing/2012/chartStyle" xmlns:a="http://schemas.openxmlformats.org/drawingml/2006/main" id="384">
  <cs:axisTitle>
    <cs:lnRef idx="0"/>
    <cs:fillRef idx="0"/>
    <cs:effectRef idx="0"/>
    <cs:fontRef idx="minor">
      <a:schemeClr val="tx1">
        <a:lumMod val="50000"/>
        <a:lumOff val="50000"/>
      </a:schemeClr>
    </cs:fontRef>
    <cs:defRPr sz="1197"/>
  </cs:axisTitle>
  <cs:category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/>
  </cs:chartArea>
  <cs:dataLabel>
    <cs:lnRef idx="0"/>
    <cs:fillRef idx="0"/>
    <cs:effectRef idx="0"/>
    <cs:fontRef idx="minor">
      <a:schemeClr val="tx1">
        <a:lumMod val="50000"/>
        <a:lumOff val="50000"/>
      </a:schemeClr>
    </cs:fontRef>
    <cs:defRPr sz="1197"/>
  </cs:dataLabel>
  <cs:dataLabelCallout>
    <cs:lnRef idx="0"/>
    <cs:fillRef idx="0"/>
    <cs:effectRef idx="0"/>
    <cs:fontRef idx="minor">
      <a:schemeClr val="dk1">
        <a:lumMod val="50000"/>
        <a:lumOff val="50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0">
      <cs:styleClr val="auto"/>
    </cs:fillRef>
    <cs:effectRef idx="0"/>
    <cs:fontRef idx="minor">
      <a:schemeClr val="dk1"/>
    </cs:fontRef>
    <cs:spPr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ln w="9525" cap="flat" cmpd="sng" algn="ctr">
        <a:solidFill>
          <a:schemeClr val="phClr">
            <a:alpha val="50000"/>
          </a:schemeClr>
        </a:solidFill>
        <a:round/>
      </a:ln>
    </cs:spPr>
  </cs:dataPoint>
  <cs:dataPoint3D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 cap="flat" cmpd="sng" algn="ctr">
        <a:solidFill>
          <a:schemeClr val="phClr">
            <a:shade val="95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4"/>
  <cs:dataPointWirefram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50000"/>
        <a:lumOff val="50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15000"/>
            <a:lumOff val="85000"/>
            <a:lumOff val="10000"/>
          </a:schemeClr>
        </a:solidFill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50000"/>
        <a:lumOff val="50000"/>
      </a:schemeClr>
    </cs:fontRef>
    <cs:defRPr sz="1197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/>
  </cs:seriesAxis>
  <cs:seriesLine>
    <cs:lnRef idx="0"/>
    <cs:fillRef idx="0"/>
    <cs:effectRef idx="0"/>
    <cs:fontRef idx="minor">
      <a:schemeClr val="dk1"/>
    </cs:fontRef>
    <cs:spPr>
      <a:ln w="9525" cap="flat">
        <a:solidFill>
          <a:srgbClr val="D9D9D9"/>
        </a:solidFill>
        <a:round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1862" cap="none" spc="2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50000"/>
        <a:lumOff val="50000"/>
      </a:schemeClr>
    </cs:fontRef>
    <cs:defRPr sz="1197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50000"/>
        <a:lumOff val="50000"/>
      </a:schemeClr>
    </cs:fontRef>
    <cs:defRPr sz="1197"/>
  </cs:valueAxis>
  <cs:wall>
    <cs:lnRef idx="0"/>
    <cs:fillRef idx="0"/>
    <cs:effectRef idx="0"/>
    <cs:fontRef idx="minor">
      <a:schemeClr val="dk1"/>
    </cs:fontRef>
  </cs:wall>
</cs:chartStyle>
</file>

<file path=ppt/charts/style9.xml><?xml version="1.0" encoding="utf-8"?>
<cs:chartStyle xmlns:cs="http://schemas.microsoft.com/office/drawing/2012/chartStyle" xmlns:a="http://schemas.openxmlformats.org/drawingml/2006/main" id="384">
  <cs:axisTitle>
    <cs:lnRef idx="0"/>
    <cs:fillRef idx="0"/>
    <cs:effectRef idx="0"/>
    <cs:fontRef idx="minor">
      <a:schemeClr val="tx1">
        <a:lumMod val="50000"/>
        <a:lumOff val="50000"/>
      </a:schemeClr>
    </cs:fontRef>
    <cs:defRPr sz="1197"/>
  </cs:axisTitle>
  <cs:category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/>
  </cs:chartArea>
  <cs:dataLabel>
    <cs:lnRef idx="0"/>
    <cs:fillRef idx="0"/>
    <cs:effectRef idx="0"/>
    <cs:fontRef idx="minor">
      <a:schemeClr val="tx1">
        <a:lumMod val="50000"/>
        <a:lumOff val="50000"/>
      </a:schemeClr>
    </cs:fontRef>
    <cs:defRPr sz="1197"/>
  </cs:dataLabel>
  <cs:dataLabelCallout>
    <cs:lnRef idx="0"/>
    <cs:fillRef idx="0"/>
    <cs:effectRef idx="0"/>
    <cs:fontRef idx="minor">
      <a:schemeClr val="dk1">
        <a:lumMod val="50000"/>
        <a:lumOff val="50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0">
      <cs:styleClr val="auto"/>
    </cs:fillRef>
    <cs:effectRef idx="0"/>
    <cs:fontRef idx="minor">
      <a:schemeClr val="dk1"/>
    </cs:fontRef>
    <cs:spPr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ln w="9525" cap="flat" cmpd="sng" algn="ctr">
        <a:solidFill>
          <a:schemeClr val="phClr">
            <a:alpha val="50000"/>
          </a:schemeClr>
        </a:solidFill>
        <a:round/>
      </a:ln>
    </cs:spPr>
  </cs:dataPoint>
  <cs:dataPoint3D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 cap="flat" cmpd="sng" algn="ctr">
        <a:solidFill>
          <a:schemeClr val="phClr">
            <a:shade val="95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4"/>
  <cs:dataPointWirefram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50000"/>
        <a:lumOff val="50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15000"/>
            <a:lumOff val="85000"/>
            <a:lumOff val="10000"/>
          </a:schemeClr>
        </a:solidFill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50000"/>
        <a:lumOff val="50000"/>
      </a:schemeClr>
    </cs:fontRef>
    <cs:defRPr sz="1197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/>
  </cs:seriesAxis>
  <cs:seriesLine>
    <cs:lnRef idx="0"/>
    <cs:fillRef idx="0"/>
    <cs:effectRef idx="0"/>
    <cs:fontRef idx="minor">
      <a:schemeClr val="dk1"/>
    </cs:fontRef>
    <cs:spPr>
      <a:ln w="9525" cap="flat">
        <a:solidFill>
          <a:srgbClr val="D9D9D9"/>
        </a:solidFill>
        <a:round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1862" cap="none" spc="2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50000"/>
        <a:lumOff val="50000"/>
      </a:schemeClr>
    </cs:fontRef>
    <cs:defRPr sz="1197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50000"/>
        <a:lumOff val="50000"/>
      </a:schemeClr>
    </cs:fontRef>
    <cs:defRPr sz="1197"/>
  </cs:valueAxis>
  <cs:wall>
    <cs:lnRef idx="0"/>
    <cs:fillRef idx="0"/>
    <cs:effectRef idx="0"/>
    <cs:fontRef idx="minor">
      <a:schemeClr val="dk1"/>
    </cs:fontRef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CF5AF1F-E565-40F2-B1F0-7B070DFB5BD0}" type="datetimeFigureOut">
              <a:rPr lang="en-US" smtClean="0"/>
              <a:pPr/>
              <a:t>6/30/2020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B87C2BC-AD6E-4657-9652-06C8C47DE0A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86329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270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/>
          </a:p>
        </p:txBody>
      </p:sp>
      <p:sp>
        <p:nvSpPr>
          <p:cNvPr id="72708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/>
            <a:fld id="{D5842C3B-8709-4574-A2BE-8513C602B3D6}" type="slidenum">
              <a:rPr lang="ar-SA" altLang="en-US" sz="1200">
                <a:latin typeface="Calibri" pitchFamily="34" charset="0"/>
              </a:rPr>
              <a:pPr algn="r" eaLnBrk="1" hangingPunct="1"/>
              <a:t>9</a:t>
            </a:fld>
            <a:endParaRPr lang="en-GB" altLang="en-US" sz="1200">
              <a:latin typeface="Calibri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F9F37D-EDF3-4DF9-A5CF-0F029A37DFC7}" type="datetimeFigureOut">
              <a:rPr lang="en-US" smtClean="0"/>
              <a:pPr/>
              <a:t>6/30/2020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C1494-228A-48A6-AAB5-DD9A76C7959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F9F37D-EDF3-4DF9-A5CF-0F029A37DFC7}" type="datetimeFigureOut">
              <a:rPr lang="en-US" smtClean="0"/>
              <a:pPr/>
              <a:t>6/30/2020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C1494-228A-48A6-AAB5-DD9A76C7959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F9F37D-EDF3-4DF9-A5CF-0F029A37DFC7}" type="datetimeFigureOut">
              <a:rPr lang="en-US" smtClean="0"/>
              <a:pPr/>
              <a:t>6/30/2020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C1494-228A-48A6-AAB5-DD9A76C7959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3EBD80-334D-49EE-B9C9-0D0A60E5F791}" type="datetimeFigureOut">
              <a:rPr lang="en-US" smtClean="0"/>
              <a:t>6/30/2020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845FB4-3E0F-447E-B2B1-25F6CFEB1E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458194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3EBD80-334D-49EE-B9C9-0D0A60E5F791}" type="datetimeFigureOut">
              <a:rPr lang="en-US" smtClean="0"/>
              <a:t>6/30/2020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845FB4-3E0F-447E-B2B1-25F6CFEB1E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213752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3EBD80-334D-49EE-B9C9-0D0A60E5F791}" type="datetimeFigureOut">
              <a:rPr lang="en-US" smtClean="0"/>
              <a:t>6/30/2020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845FB4-3E0F-447E-B2B1-25F6CFEB1E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317540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3EBD80-334D-49EE-B9C9-0D0A60E5F791}" type="datetimeFigureOut">
              <a:rPr lang="en-US" smtClean="0"/>
              <a:t>6/30/2020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845FB4-3E0F-447E-B2B1-25F6CFEB1E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065334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3EBD80-334D-49EE-B9C9-0D0A60E5F791}" type="datetimeFigureOut">
              <a:rPr lang="en-US" smtClean="0"/>
              <a:t>6/30/2020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845FB4-3E0F-447E-B2B1-25F6CFEB1E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862716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3EBD80-334D-49EE-B9C9-0D0A60E5F791}" type="datetimeFigureOut">
              <a:rPr lang="en-US" smtClean="0"/>
              <a:t>6/30/2020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845FB4-3E0F-447E-B2B1-25F6CFEB1E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389521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3EBD80-334D-49EE-B9C9-0D0A60E5F791}" type="datetimeFigureOut">
              <a:rPr lang="en-US" smtClean="0"/>
              <a:t>6/30/2020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845FB4-3E0F-447E-B2B1-25F6CFEB1E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536380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3EBD80-334D-49EE-B9C9-0D0A60E5F791}" type="datetimeFigureOut">
              <a:rPr lang="en-US" smtClean="0"/>
              <a:t>6/30/2020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845FB4-3E0F-447E-B2B1-25F6CFEB1E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08488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F9F37D-EDF3-4DF9-A5CF-0F029A37DFC7}" type="datetimeFigureOut">
              <a:rPr lang="en-US" smtClean="0"/>
              <a:pPr/>
              <a:t>6/30/2020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C1494-228A-48A6-AAB5-DD9A76C7959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3EBD80-334D-49EE-B9C9-0D0A60E5F791}" type="datetimeFigureOut">
              <a:rPr lang="en-US" smtClean="0"/>
              <a:t>6/30/2020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845FB4-3E0F-447E-B2B1-25F6CFEB1E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758907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3EBD80-334D-49EE-B9C9-0D0A60E5F791}" type="datetimeFigureOut">
              <a:rPr lang="en-US" smtClean="0"/>
              <a:t>6/30/2020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845FB4-3E0F-447E-B2B1-25F6CFEB1E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102107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3EBD80-334D-49EE-B9C9-0D0A60E5F791}" type="datetimeFigureOut">
              <a:rPr lang="en-US" smtClean="0"/>
              <a:t>6/30/2020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845FB4-3E0F-447E-B2B1-25F6CFEB1E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94217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F9F37D-EDF3-4DF9-A5CF-0F029A37DFC7}" type="datetimeFigureOut">
              <a:rPr lang="en-US" smtClean="0"/>
              <a:pPr/>
              <a:t>6/30/2020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C1494-228A-48A6-AAB5-DD9A76C7959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F9F37D-EDF3-4DF9-A5CF-0F029A37DFC7}" type="datetimeFigureOut">
              <a:rPr lang="en-US" smtClean="0"/>
              <a:pPr/>
              <a:t>6/30/2020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C1494-228A-48A6-AAB5-DD9A76C7959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F9F37D-EDF3-4DF9-A5CF-0F029A37DFC7}" type="datetimeFigureOut">
              <a:rPr lang="en-US" smtClean="0"/>
              <a:pPr/>
              <a:t>6/30/2020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C1494-228A-48A6-AAB5-DD9A76C7959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F9F37D-EDF3-4DF9-A5CF-0F029A37DFC7}" type="datetimeFigureOut">
              <a:rPr lang="en-US" smtClean="0"/>
              <a:pPr/>
              <a:t>6/30/2020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C1494-228A-48A6-AAB5-DD9A76C7959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F9F37D-EDF3-4DF9-A5CF-0F029A37DFC7}" type="datetimeFigureOut">
              <a:rPr lang="en-US" smtClean="0"/>
              <a:pPr/>
              <a:t>6/30/2020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C1494-228A-48A6-AAB5-DD9A76C7959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F9F37D-EDF3-4DF9-A5CF-0F029A37DFC7}" type="datetimeFigureOut">
              <a:rPr lang="en-US" smtClean="0"/>
              <a:pPr/>
              <a:t>6/30/2020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C1494-228A-48A6-AAB5-DD9A76C7959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F9F37D-EDF3-4DF9-A5CF-0F029A37DFC7}" type="datetimeFigureOut">
              <a:rPr lang="en-US" smtClean="0"/>
              <a:pPr/>
              <a:t>6/30/2020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C1494-228A-48A6-AAB5-DD9A76C7959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F9F37D-EDF3-4DF9-A5CF-0F029A37DFC7}" type="datetimeFigureOut">
              <a:rPr lang="en-US" smtClean="0"/>
              <a:pPr/>
              <a:t>6/30/2020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4C1494-228A-48A6-AAB5-DD9A76C79596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3EBD80-334D-49EE-B9C9-0D0A60E5F791}" type="datetimeFigureOut">
              <a:rPr lang="en-US" smtClean="0"/>
              <a:t>6/30/2020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845FB4-3E0F-447E-B2B1-25F6CFEB1E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61510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g"/><Relationship Id="rId3" Type="http://schemas.openxmlformats.org/officeDocument/2006/relationships/image" Target="../media/image2.gif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hyperlink" Target="https://en.wikipedia.org/wiki/List_of_cities_claimed_to_be_built_on_seven_hills" TargetMode="External"/><Relationship Id="rId3" Type="http://schemas.openxmlformats.org/officeDocument/2006/relationships/image" Target="../media/image2.gif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Relationship Id="rId9" Type="http://schemas.openxmlformats.org/officeDocument/2006/relationships/image" Target="../media/image7.jp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g"/><Relationship Id="rId3" Type="http://schemas.openxmlformats.org/officeDocument/2006/relationships/image" Target="../media/image2.gif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png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0.png"/><Relationship Id="rId13" Type="http://schemas.openxmlformats.org/officeDocument/2006/relationships/image" Target="../media/image19.png"/><Relationship Id="rId18" Type="http://schemas.openxmlformats.org/officeDocument/2006/relationships/image" Target="../media/image20.png"/><Relationship Id="rId26" Type="http://schemas.microsoft.com/office/2014/relationships/chartEx" Target="../charts/chartEx18.xml"/><Relationship Id="rId39" Type="http://schemas.microsoft.com/office/2007/relationships/hdphoto" Target="../media/hdphoto1.wdp"/><Relationship Id="rId3" Type="http://schemas.microsoft.com/office/2014/relationships/chartEx" Target="../charts/chartEx1.xml"/><Relationship Id="rId21" Type="http://schemas.microsoft.com/office/2014/relationships/chartEx" Target="../charts/chartEx13.xml"/><Relationship Id="rId34" Type="http://schemas.openxmlformats.org/officeDocument/2006/relationships/image" Target="../media/image25.png"/><Relationship Id="rId7" Type="http://schemas.microsoft.com/office/2014/relationships/chartEx" Target="../charts/chartEx3.xml"/><Relationship Id="rId12" Type="http://schemas.microsoft.com/office/2014/relationships/chartEx" Target="../charts/chartEx6.xml"/><Relationship Id="rId17" Type="http://schemas.microsoft.com/office/2014/relationships/chartEx" Target="../charts/chartEx10.xml"/><Relationship Id="rId25" Type="http://schemas.microsoft.com/office/2014/relationships/chartEx" Target="../charts/chartEx17.xml"/><Relationship Id="rId33" Type="http://schemas.microsoft.com/office/2014/relationships/chartEx" Target="../charts/chartEx21.xml"/><Relationship Id="rId38" Type="http://schemas.openxmlformats.org/officeDocument/2006/relationships/image" Target="../media/image14.png"/><Relationship Id="rId2" Type="http://schemas.openxmlformats.org/officeDocument/2006/relationships/image" Target="../media/image9.jpeg"/><Relationship Id="rId16" Type="http://schemas.microsoft.com/office/2014/relationships/chartEx" Target="../charts/chartEx9.xml"/><Relationship Id="rId20" Type="http://schemas.microsoft.com/office/2014/relationships/chartEx" Target="../charts/chartEx12.xml"/><Relationship Id="rId29" Type="http://schemas.openxmlformats.org/officeDocument/2006/relationships/image" Target="../media/image22.png"/><Relationship Id="rId41" Type="http://schemas.openxmlformats.org/officeDocument/2006/relationships/image" Target="../media/image16.jp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60.png"/><Relationship Id="rId11" Type="http://schemas.microsoft.com/office/2014/relationships/chartEx" Target="../charts/chartEx5.xml"/><Relationship Id="rId24" Type="http://schemas.microsoft.com/office/2014/relationships/chartEx" Target="../charts/chartEx16.xml"/><Relationship Id="rId32" Type="http://schemas.openxmlformats.org/officeDocument/2006/relationships/image" Target="../media/image10.jpeg"/><Relationship Id="rId37" Type="http://schemas.openxmlformats.org/officeDocument/2006/relationships/image" Target="../media/image13.jpeg"/><Relationship Id="rId40" Type="http://schemas.openxmlformats.org/officeDocument/2006/relationships/image" Target="../media/image15.jpeg"/><Relationship Id="rId5" Type="http://schemas.microsoft.com/office/2014/relationships/chartEx" Target="../charts/chartEx2.xml"/><Relationship Id="rId15" Type="http://schemas.microsoft.com/office/2014/relationships/chartEx" Target="../charts/chartEx8.xml"/><Relationship Id="rId23" Type="http://schemas.microsoft.com/office/2014/relationships/chartEx" Target="../charts/chartEx15.xml"/><Relationship Id="rId28" Type="http://schemas.microsoft.com/office/2014/relationships/chartEx" Target="../charts/chartEx19.xml"/><Relationship Id="rId36" Type="http://schemas.openxmlformats.org/officeDocument/2006/relationships/image" Target="../media/image12.jpeg"/><Relationship Id="rId10" Type="http://schemas.openxmlformats.org/officeDocument/2006/relationships/image" Target="../media/image18.png"/><Relationship Id="rId19" Type="http://schemas.microsoft.com/office/2014/relationships/chartEx" Target="../charts/chartEx11.xml"/><Relationship Id="rId31" Type="http://schemas.openxmlformats.org/officeDocument/2006/relationships/image" Target="../media/image23.png"/><Relationship Id="rId4" Type="http://schemas.openxmlformats.org/officeDocument/2006/relationships/image" Target="../media/image15.png"/><Relationship Id="rId9" Type="http://schemas.microsoft.com/office/2014/relationships/chartEx" Target="../charts/chartEx4.xml"/><Relationship Id="rId14" Type="http://schemas.microsoft.com/office/2014/relationships/chartEx" Target="../charts/chartEx7.xml"/><Relationship Id="rId22" Type="http://schemas.microsoft.com/office/2014/relationships/chartEx" Target="../charts/chartEx14.xml"/><Relationship Id="rId27" Type="http://schemas.openxmlformats.org/officeDocument/2006/relationships/image" Target="../media/image21.png"/><Relationship Id="rId30" Type="http://schemas.microsoft.com/office/2014/relationships/chartEx" Target="../charts/chartEx20.xml"/><Relationship Id="rId35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0.png"/><Relationship Id="rId13" Type="http://schemas.openxmlformats.org/officeDocument/2006/relationships/image" Target="../media/image19.png"/><Relationship Id="rId18" Type="http://schemas.openxmlformats.org/officeDocument/2006/relationships/image" Target="../media/image20.png"/><Relationship Id="rId26" Type="http://schemas.microsoft.com/office/2014/relationships/chartEx" Target="../charts/chartEx39.xml"/><Relationship Id="rId3" Type="http://schemas.microsoft.com/office/2014/relationships/chartEx" Target="../charts/chartEx22.xml"/><Relationship Id="rId21" Type="http://schemas.microsoft.com/office/2014/relationships/chartEx" Target="../charts/chartEx34.xml"/><Relationship Id="rId34" Type="http://schemas.openxmlformats.org/officeDocument/2006/relationships/image" Target="../media/image13.jpeg"/><Relationship Id="rId7" Type="http://schemas.microsoft.com/office/2014/relationships/chartEx" Target="../charts/chartEx24.xml"/><Relationship Id="rId12" Type="http://schemas.microsoft.com/office/2014/relationships/chartEx" Target="../charts/chartEx27.xml"/><Relationship Id="rId17" Type="http://schemas.microsoft.com/office/2014/relationships/chartEx" Target="../charts/chartEx31.xml"/><Relationship Id="rId25" Type="http://schemas.microsoft.com/office/2014/relationships/chartEx" Target="../charts/chartEx38.xml"/><Relationship Id="rId33" Type="http://schemas.openxmlformats.org/officeDocument/2006/relationships/image" Target="../media/image12.jpeg"/><Relationship Id="rId38" Type="http://schemas.openxmlformats.org/officeDocument/2006/relationships/image" Target="../media/image16.jpg"/><Relationship Id="rId2" Type="http://schemas.openxmlformats.org/officeDocument/2006/relationships/image" Target="../media/image9.jpeg"/><Relationship Id="rId16" Type="http://schemas.microsoft.com/office/2014/relationships/chartEx" Target="../charts/chartEx30.xml"/><Relationship Id="rId20" Type="http://schemas.microsoft.com/office/2014/relationships/chartEx" Target="../charts/chartEx33.xml"/><Relationship Id="rId29" Type="http://schemas.openxmlformats.org/officeDocument/2006/relationships/image" Target="../media/image22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60.png"/><Relationship Id="rId11" Type="http://schemas.microsoft.com/office/2014/relationships/chartEx" Target="../charts/chartEx26.xml"/><Relationship Id="rId24" Type="http://schemas.microsoft.com/office/2014/relationships/chartEx" Target="../charts/chartEx37.xml"/><Relationship Id="rId32" Type="http://schemas.openxmlformats.org/officeDocument/2006/relationships/image" Target="../media/image11.jpeg"/><Relationship Id="rId37" Type="http://schemas.openxmlformats.org/officeDocument/2006/relationships/image" Target="../media/image15.jpeg"/><Relationship Id="rId5" Type="http://schemas.microsoft.com/office/2014/relationships/chartEx" Target="../charts/chartEx23.xml"/><Relationship Id="rId15" Type="http://schemas.microsoft.com/office/2014/relationships/chartEx" Target="../charts/chartEx29.xml"/><Relationship Id="rId23" Type="http://schemas.microsoft.com/office/2014/relationships/chartEx" Target="../charts/chartEx36.xml"/><Relationship Id="rId28" Type="http://schemas.microsoft.com/office/2014/relationships/chartEx" Target="../charts/chartEx40.xml"/><Relationship Id="rId36" Type="http://schemas.microsoft.com/office/2007/relationships/hdphoto" Target="../media/hdphoto1.wdp"/><Relationship Id="rId10" Type="http://schemas.openxmlformats.org/officeDocument/2006/relationships/image" Target="../media/image18.png"/><Relationship Id="rId19" Type="http://schemas.microsoft.com/office/2014/relationships/chartEx" Target="../charts/chartEx32.xml"/><Relationship Id="rId31" Type="http://schemas.openxmlformats.org/officeDocument/2006/relationships/image" Target="../media/image23.png"/><Relationship Id="rId4" Type="http://schemas.openxmlformats.org/officeDocument/2006/relationships/image" Target="../media/image15.png"/><Relationship Id="rId9" Type="http://schemas.microsoft.com/office/2014/relationships/chartEx" Target="../charts/chartEx25.xml"/><Relationship Id="rId14" Type="http://schemas.microsoft.com/office/2014/relationships/chartEx" Target="../charts/chartEx28.xml"/><Relationship Id="rId22" Type="http://schemas.microsoft.com/office/2014/relationships/chartEx" Target="../charts/chartEx35.xml"/><Relationship Id="rId27" Type="http://schemas.openxmlformats.org/officeDocument/2006/relationships/image" Target="../media/image21.png"/><Relationship Id="rId30" Type="http://schemas.microsoft.com/office/2014/relationships/chartEx" Target="../charts/chartEx41.xml"/><Relationship Id="rId35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jpeg"/><Relationship Id="rId3" Type="http://schemas.openxmlformats.org/officeDocument/2006/relationships/image" Target="../media/image24.png"/><Relationship Id="rId7" Type="http://schemas.openxmlformats.org/officeDocument/2006/relationships/image" Target="../media/image2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7.jpeg"/><Relationship Id="rId11" Type="http://schemas.openxmlformats.org/officeDocument/2006/relationships/image" Target="../media/image32.jpeg"/><Relationship Id="rId5" Type="http://schemas.openxmlformats.org/officeDocument/2006/relationships/image" Target="../media/image26.jpeg"/><Relationship Id="rId10" Type="http://schemas.openxmlformats.org/officeDocument/2006/relationships/image" Target="../media/image31.png"/><Relationship Id="rId4" Type="http://schemas.openxmlformats.org/officeDocument/2006/relationships/image" Target="../media/image25.jpeg"/><Relationship Id="rId9" Type="http://schemas.openxmlformats.org/officeDocument/2006/relationships/image" Target="../media/image30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jpeg"/><Relationship Id="rId3" Type="http://schemas.openxmlformats.org/officeDocument/2006/relationships/image" Target="../media/image34.jpg"/><Relationship Id="rId7" Type="http://schemas.openxmlformats.org/officeDocument/2006/relationships/image" Target="../media/image38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7.jpeg"/><Relationship Id="rId11" Type="http://schemas.openxmlformats.org/officeDocument/2006/relationships/image" Target="../media/image42.jpeg"/><Relationship Id="rId5" Type="http://schemas.openxmlformats.org/officeDocument/2006/relationships/image" Target="../media/image36.jpeg"/><Relationship Id="rId10" Type="http://schemas.openxmlformats.org/officeDocument/2006/relationships/image" Target="../media/image41.jpeg"/><Relationship Id="rId4" Type="http://schemas.openxmlformats.org/officeDocument/2006/relationships/image" Target="../media/image35.jpeg"/><Relationship Id="rId9" Type="http://schemas.openxmlformats.org/officeDocument/2006/relationships/image" Target="../media/image4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6.jpeg"/><Relationship Id="rId5" Type="http://schemas.openxmlformats.org/officeDocument/2006/relationships/image" Target="../media/image45.jpeg"/><Relationship Id="rId4" Type="http://schemas.openxmlformats.org/officeDocument/2006/relationships/image" Target="../media/image4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0" y="2786064"/>
            <a:ext cx="6072198" cy="100013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2" name="Picture 4" descr="C:\Users\Abeer\Desktop\New folder (2)\254_HeraclesMap040216 (1).jpg"/>
          <p:cNvPicPr>
            <a:picLocks noChangeAspect="1" noChangeArrowheads="1"/>
          </p:cNvPicPr>
          <p:nvPr/>
        </p:nvPicPr>
        <p:blipFill>
          <a:blip r:embed="rId2">
            <a:grayscl/>
            <a:lum bright="8000" contrast="33000"/>
          </a:blip>
          <a:srcRect/>
          <a:stretch>
            <a:fillRect/>
          </a:stretch>
        </p:blipFill>
        <p:spPr bwMode="auto">
          <a:xfrm>
            <a:off x="6643702" y="3857652"/>
            <a:ext cx="1965717" cy="1214428"/>
          </a:xfrm>
          <a:prstGeom prst="rect">
            <a:avLst/>
          </a:prstGeom>
          <a:noFill/>
        </p:spPr>
      </p:pic>
      <p:pic>
        <p:nvPicPr>
          <p:cNvPr id="2053" name="Picture 5" descr="C:\Users\Abeer\Desktop\New folder (2)\amman-bride-cover1.gif"/>
          <p:cNvPicPr>
            <a:picLocks noChangeAspect="1" noChangeArrowheads="1"/>
          </p:cNvPicPr>
          <p:nvPr/>
        </p:nvPicPr>
        <p:blipFill>
          <a:blip r:embed="rId3"/>
          <a:srcRect l="9395" t="41690" r="42834"/>
          <a:stretch>
            <a:fillRect/>
          </a:stretch>
        </p:blipFill>
        <p:spPr bwMode="auto">
          <a:xfrm>
            <a:off x="6143636" y="2789245"/>
            <a:ext cx="1428760" cy="996951"/>
          </a:xfrm>
          <a:prstGeom prst="rect">
            <a:avLst/>
          </a:prstGeom>
          <a:noFill/>
        </p:spPr>
      </p:pic>
      <p:pic>
        <p:nvPicPr>
          <p:cNvPr id="2054" name="Picture 6" descr="C:\Users\Abeer\Desktop\New folder (2)\54c10184063bb-amman-525596817.jpg.jpg"/>
          <p:cNvPicPr>
            <a:picLocks noChangeAspect="1" noChangeArrowheads="1"/>
          </p:cNvPicPr>
          <p:nvPr/>
        </p:nvPicPr>
        <p:blipFill>
          <a:blip r:embed="rId4"/>
          <a:srcRect l="10131" t="13930" r="10088" b="11988"/>
          <a:stretch>
            <a:fillRect/>
          </a:stretch>
        </p:blipFill>
        <p:spPr bwMode="auto">
          <a:xfrm>
            <a:off x="7500958" y="1571618"/>
            <a:ext cx="1143008" cy="1061364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</p:pic>
      <p:pic>
        <p:nvPicPr>
          <p:cNvPr id="2057" name="Picture 9" descr="C:\Users\Abeer\Desktop\New folder (2)\images (1).jpg"/>
          <p:cNvPicPr>
            <a:picLocks noChangeAspect="1" noChangeArrowheads="1"/>
          </p:cNvPicPr>
          <p:nvPr/>
        </p:nvPicPr>
        <p:blipFill>
          <a:blip r:embed="rId5"/>
          <a:srcRect l="35673"/>
          <a:stretch>
            <a:fillRect/>
          </a:stretch>
        </p:blipFill>
        <p:spPr bwMode="auto">
          <a:xfrm>
            <a:off x="7715272" y="2786064"/>
            <a:ext cx="1058777" cy="977897"/>
          </a:xfrm>
          <a:prstGeom prst="rect">
            <a:avLst/>
          </a:prstGeom>
          <a:noFill/>
        </p:spPr>
      </p:pic>
      <p:pic>
        <p:nvPicPr>
          <p:cNvPr id="2058" name="Picture 10" descr="C:\Users\Abeer\Desktop\New folder (2)\images (2).jpg"/>
          <p:cNvPicPr>
            <a:picLocks noChangeAspect="1" noChangeArrowheads="1"/>
          </p:cNvPicPr>
          <p:nvPr/>
        </p:nvPicPr>
        <p:blipFill>
          <a:blip r:embed="rId6"/>
          <a:srcRect t="25676"/>
          <a:stretch>
            <a:fillRect/>
          </a:stretch>
        </p:blipFill>
        <p:spPr bwMode="auto">
          <a:xfrm>
            <a:off x="7572396" y="111098"/>
            <a:ext cx="1243857" cy="1389082"/>
          </a:xfrm>
          <a:prstGeom prst="rect">
            <a:avLst/>
          </a:prstGeom>
          <a:noFill/>
        </p:spPr>
      </p:pic>
      <p:pic>
        <p:nvPicPr>
          <p:cNvPr id="2059" name="Picture 11" descr="C:\Users\Abeer\Desktop\New folder (2)\1200px-AMMAN_2.jpg"/>
          <p:cNvPicPr>
            <a:picLocks noChangeAspect="1" noChangeArrowheads="1"/>
          </p:cNvPicPr>
          <p:nvPr/>
        </p:nvPicPr>
        <p:blipFill>
          <a:blip r:embed="rId7" cstate="print">
            <a:lum bright="20000"/>
          </a:blip>
          <a:srcRect t="38336" r="66431"/>
          <a:stretch>
            <a:fillRect/>
          </a:stretch>
        </p:blipFill>
        <p:spPr bwMode="auto">
          <a:xfrm>
            <a:off x="6215074" y="71420"/>
            <a:ext cx="1214446" cy="2602384"/>
          </a:xfrm>
          <a:prstGeom prst="rect">
            <a:avLst/>
          </a:prstGeom>
          <a:noFill/>
        </p:spPr>
      </p:pic>
      <p:sp>
        <p:nvSpPr>
          <p:cNvPr id="16" name="Rectangle 15"/>
          <p:cNvSpPr/>
          <p:nvPr/>
        </p:nvSpPr>
        <p:spPr>
          <a:xfrm>
            <a:off x="-15836" y="3286130"/>
            <a:ext cx="651338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>
                <a:solidFill>
                  <a:schemeClr val="accent3">
                    <a:lumMod val="75000"/>
                  </a:schemeClr>
                </a:solidFill>
                <a:latin typeface="+mj-lt"/>
                <a:cs typeface="AmmanV3 Sans Medium" panose="02000000000000000000" pitchFamily="50" charset="-78"/>
              </a:rPr>
              <a:t>      Sustainable Urbanization and Resource Efficiency 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368739" y="2651377"/>
            <a:ext cx="214314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Amman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9D4877F7-E9DA-46E3-9F81-A460146C66B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3975853"/>
            <a:ext cx="1578903" cy="678651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405424" y="3975853"/>
            <a:ext cx="6072198" cy="100013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2052" name="Picture 4" descr="C:\Users\Abeer\Desktop\New folder (2)\254_HeraclesMap040216 (1).jpg"/>
          <p:cNvPicPr>
            <a:picLocks noChangeAspect="1" noChangeArrowheads="1"/>
          </p:cNvPicPr>
          <p:nvPr/>
        </p:nvPicPr>
        <p:blipFill>
          <a:blip r:embed="rId2">
            <a:grayscl/>
            <a:lum bright="8000" contrast="33000"/>
          </a:blip>
          <a:srcRect/>
          <a:stretch>
            <a:fillRect/>
          </a:stretch>
        </p:blipFill>
        <p:spPr bwMode="auto">
          <a:xfrm>
            <a:off x="6643702" y="3857652"/>
            <a:ext cx="1965717" cy="1214428"/>
          </a:xfrm>
          <a:prstGeom prst="rect">
            <a:avLst/>
          </a:prstGeom>
          <a:noFill/>
        </p:spPr>
      </p:pic>
      <p:pic>
        <p:nvPicPr>
          <p:cNvPr id="2053" name="Picture 5" descr="C:\Users\Abeer\Desktop\New folder (2)\amman-bride-cover1.gif"/>
          <p:cNvPicPr>
            <a:picLocks noChangeAspect="1" noChangeArrowheads="1"/>
          </p:cNvPicPr>
          <p:nvPr/>
        </p:nvPicPr>
        <p:blipFill>
          <a:blip r:embed="rId3"/>
          <a:srcRect l="9395" t="41690" r="42834"/>
          <a:stretch>
            <a:fillRect/>
          </a:stretch>
        </p:blipFill>
        <p:spPr bwMode="auto">
          <a:xfrm>
            <a:off x="6143636" y="2789245"/>
            <a:ext cx="1428760" cy="996951"/>
          </a:xfrm>
          <a:prstGeom prst="rect">
            <a:avLst/>
          </a:prstGeom>
          <a:noFill/>
        </p:spPr>
      </p:pic>
      <p:pic>
        <p:nvPicPr>
          <p:cNvPr id="2054" name="Picture 6" descr="C:\Users\Abeer\Desktop\New folder (2)\54c10184063bb-amman-525596817.jpg.jpg"/>
          <p:cNvPicPr>
            <a:picLocks noChangeAspect="1" noChangeArrowheads="1"/>
          </p:cNvPicPr>
          <p:nvPr/>
        </p:nvPicPr>
        <p:blipFill>
          <a:blip r:embed="rId4"/>
          <a:srcRect l="10131" t="13930" r="10088" b="11988"/>
          <a:stretch>
            <a:fillRect/>
          </a:stretch>
        </p:blipFill>
        <p:spPr bwMode="auto">
          <a:xfrm>
            <a:off x="7500958" y="1571618"/>
            <a:ext cx="1143008" cy="1061364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</p:pic>
      <p:pic>
        <p:nvPicPr>
          <p:cNvPr id="2057" name="Picture 9" descr="C:\Users\Abeer\Desktop\New folder (2)\images (1).jpg"/>
          <p:cNvPicPr>
            <a:picLocks noChangeAspect="1" noChangeArrowheads="1"/>
          </p:cNvPicPr>
          <p:nvPr/>
        </p:nvPicPr>
        <p:blipFill>
          <a:blip r:embed="rId5"/>
          <a:srcRect l="35673"/>
          <a:stretch>
            <a:fillRect/>
          </a:stretch>
        </p:blipFill>
        <p:spPr bwMode="auto">
          <a:xfrm>
            <a:off x="7715272" y="2786064"/>
            <a:ext cx="1058777" cy="977897"/>
          </a:xfrm>
          <a:prstGeom prst="rect">
            <a:avLst/>
          </a:prstGeom>
          <a:noFill/>
        </p:spPr>
      </p:pic>
      <p:pic>
        <p:nvPicPr>
          <p:cNvPr id="2058" name="Picture 10" descr="C:\Users\Abeer\Desktop\New folder (2)\images (2).jpg"/>
          <p:cNvPicPr>
            <a:picLocks noChangeAspect="1" noChangeArrowheads="1"/>
          </p:cNvPicPr>
          <p:nvPr/>
        </p:nvPicPr>
        <p:blipFill>
          <a:blip r:embed="rId6"/>
          <a:srcRect t="25676"/>
          <a:stretch>
            <a:fillRect/>
          </a:stretch>
        </p:blipFill>
        <p:spPr bwMode="auto">
          <a:xfrm>
            <a:off x="7572396" y="111098"/>
            <a:ext cx="1243857" cy="1389082"/>
          </a:xfrm>
          <a:prstGeom prst="rect">
            <a:avLst/>
          </a:prstGeom>
          <a:noFill/>
        </p:spPr>
      </p:pic>
      <p:pic>
        <p:nvPicPr>
          <p:cNvPr id="2059" name="Picture 11" descr="C:\Users\Abeer\Desktop\New folder (2)\1200px-AMMAN_2.jpg"/>
          <p:cNvPicPr>
            <a:picLocks noChangeAspect="1" noChangeArrowheads="1"/>
          </p:cNvPicPr>
          <p:nvPr/>
        </p:nvPicPr>
        <p:blipFill>
          <a:blip r:embed="rId7" cstate="print">
            <a:lum bright="20000"/>
          </a:blip>
          <a:srcRect t="38336" r="66431"/>
          <a:stretch>
            <a:fillRect/>
          </a:stretch>
        </p:blipFill>
        <p:spPr bwMode="auto">
          <a:xfrm>
            <a:off x="6215074" y="71420"/>
            <a:ext cx="1214446" cy="2602384"/>
          </a:xfrm>
          <a:prstGeom prst="rect">
            <a:avLst/>
          </a:prstGeom>
          <a:noFill/>
        </p:spPr>
      </p:pic>
      <p:sp>
        <p:nvSpPr>
          <p:cNvPr id="16" name="Rectangle 15"/>
          <p:cNvSpPr/>
          <p:nvPr/>
        </p:nvSpPr>
        <p:spPr>
          <a:xfrm>
            <a:off x="-15836" y="3286130"/>
            <a:ext cx="651338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9BBB59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AmmanV3 Sans Medium" panose="02000000000000000000" pitchFamily="50" charset="-78"/>
              </a:rPr>
              <a:t>      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21164" y="139992"/>
            <a:ext cx="4654805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Amman </a:t>
            </a:r>
          </a:p>
          <a:p>
            <a:pPr marL="285750" lvl="0" indent="-285750">
              <a:buFontTx/>
              <a:buChar char="-"/>
            </a:pPr>
            <a:r>
              <a:rPr lang="en-GB" sz="16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The capital and largest city of Jordan</a:t>
            </a:r>
          </a:p>
          <a:p>
            <a:pPr marL="285750" lvl="0" indent="-285750">
              <a:buFontTx/>
              <a:buChar char="-"/>
            </a:pPr>
            <a:r>
              <a:rPr lang="en-GB" sz="16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 Population of 4.2 million </a:t>
            </a:r>
          </a:p>
          <a:p>
            <a:pPr marL="285750" lvl="0" indent="-285750">
              <a:buFontTx/>
              <a:buChar char="-"/>
            </a:pPr>
            <a:r>
              <a:rPr lang="en-GB" sz="16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Originally, the city had been </a:t>
            </a:r>
            <a:r>
              <a:rPr lang="en-GB" sz="16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hlinkClick r:id="rId8" tooltip="List of cities claimed to be built on seven hills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built on seven hills</a:t>
            </a:r>
            <a:endParaRPr lang="en-GB" sz="1600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</a:endParaRPr>
          </a:p>
          <a:p>
            <a:pPr marL="285750" lvl="0" indent="-285750">
              <a:buFontTx/>
              <a:buChar char="-"/>
            </a:pPr>
            <a:r>
              <a:rPr lang="en-GB" sz="16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Temperatures are usually near or below 17 °C, with heat waves during summer, snow fall </a:t>
            </a:r>
            <a:r>
              <a:rPr lang="en-GB" sz="1600" dirty="0" err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durin</a:t>
            </a:r>
            <a:r>
              <a:rPr lang="en-GB" sz="16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 winter.</a:t>
            </a:r>
          </a:p>
          <a:p>
            <a:pPr marL="285750" lvl="0" indent="-285750">
              <a:buFontTx/>
              <a:buChar char="-"/>
            </a:pPr>
            <a:r>
              <a:rPr lang="en-GB" sz="16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Area of Amman = 800 km2</a:t>
            </a:r>
          </a:p>
          <a:p>
            <a:pPr marL="285750" lvl="0" indent="-285750">
              <a:buFontTx/>
              <a:buChar char="-"/>
            </a:pPr>
            <a:r>
              <a:rPr lang="en-GB" sz="16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Amman is governed by a 41-member city council elected in four-year term direct elections.</a:t>
            </a:r>
          </a:p>
          <a:p>
            <a:pPr marL="285750" lvl="0" indent="-285750">
              <a:buFontTx/>
              <a:buChar char="-"/>
            </a:pPr>
            <a:r>
              <a:rPr lang="en-US" sz="16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Cultural and heritage city with vibrant street life. 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9D4877F7-E9DA-46E3-9F81-A460146C66BF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0588" y="195982"/>
            <a:ext cx="1578903" cy="6786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19355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405424" y="3975853"/>
            <a:ext cx="6072198" cy="100013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2052" name="Picture 4" descr="C:\Users\Abeer\Desktop\New folder (2)\254_HeraclesMap040216 (1).jpg"/>
          <p:cNvPicPr>
            <a:picLocks noChangeAspect="1" noChangeArrowheads="1"/>
          </p:cNvPicPr>
          <p:nvPr/>
        </p:nvPicPr>
        <p:blipFill>
          <a:blip r:embed="rId2">
            <a:grayscl/>
            <a:lum bright="8000" contrast="33000"/>
          </a:blip>
          <a:srcRect/>
          <a:stretch>
            <a:fillRect/>
          </a:stretch>
        </p:blipFill>
        <p:spPr bwMode="auto">
          <a:xfrm>
            <a:off x="6643702" y="3857652"/>
            <a:ext cx="1965717" cy="1214428"/>
          </a:xfrm>
          <a:prstGeom prst="rect">
            <a:avLst/>
          </a:prstGeom>
          <a:noFill/>
        </p:spPr>
      </p:pic>
      <p:pic>
        <p:nvPicPr>
          <p:cNvPr id="2053" name="Picture 5" descr="C:\Users\Abeer\Desktop\New folder (2)\amman-bride-cover1.gif"/>
          <p:cNvPicPr>
            <a:picLocks noChangeAspect="1" noChangeArrowheads="1"/>
          </p:cNvPicPr>
          <p:nvPr/>
        </p:nvPicPr>
        <p:blipFill>
          <a:blip r:embed="rId3"/>
          <a:srcRect l="9395" t="41690" r="42834"/>
          <a:stretch>
            <a:fillRect/>
          </a:stretch>
        </p:blipFill>
        <p:spPr bwMode="auto">
          <a:xfrm>
            <a:off x="6143636" y="2789245"/>
            <a:ext cx="1428760" cy="996951"/>
          </a:xfrm>
          <a:prstGeom prst="rect">
            <a:avLst/>
          </a:prstGeom>
          <a:noFill/>
        </p:spPr>
      </p:pic>
      <p:pic>
        <p:nvPicPr>
          <p:cNvPr id="2054" name="Picture 6" descr="C:\Users\Abeer\Desktop\New folder (2)\54c10184063bb-amman-525596817.jpg.jpg"/>
          <p:cNvPicPr>
            <a:picLocks noChangeAspect="1" noChangeArrowheads="1"/>
          </p:cNvPicPr>
          <p:nvPr/>
        </p:nvPicPr>
        <p:blipFill>
          <a:blip r:embed="rId4"/>
          <a:srcRect l="10131" t="13930" r="10088" b="11988"/>
          <a:stretch>
            <a:fillRect/>
          </a:stretch>
        </p:blipFill>
        <p:spPr bwMode="auto">
          <a:xfrm>
            <a:off x="7500958" y="1571618"/>
            <a:ext cx="1143008" cy="1061364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</p:pic>
      <p:pic>
        <p:nvPicPr>
          <p:cNvPr id="2057" name="Picture 9" descr="C:\Users\Abeer\Desktop\New folder (2)\images (1).jpg"/>
          <p:cNvPicPr>
            <a:picLocks noChangeAspect="1" noChangeArrowheads="1"/>
          </p:cNvPicPr>
          <p:nvPr/>
        </p:nvPicPr>
        <p:blipFill>
          <a:blip r:embed="rId5"/>
          <a:srcRect l="35673"/>
          <a:stretch>
            <a:fillRect/>
          </a:stretch>
        </p:blipFill>
        <p:spPr bwMode="auto">
          <a:xfrm>
            <a:off x="7715272" y="2786064"/>
            <a:ext cx="1058777" cy="977897"/>
          </a:xfrm>
          <a:prstGeom prst="rect">
            <a:avLst/>
          </a:prstGeom>
          <a:noFill/>
        </p:spPr>
      </p:pic>
      <p:pic>
        <p:nvPicPr>
          <p:cNvPr id="2058" name="Picture 10" descr="C:\Users\Abeer\Desktop\New folder (2)\images (2).jpg"/>
          <p:cNvPicPr>
            <a:picLocks noChangeAspect="1" noChangeArrowheads="1"/>
          </p:cNvPicPr>
          <p:nvPr/>
        </p:nvPicPr>
        <p:blipFill>
          <a:blip r:embed="rId6"/>
          <a:srcRect t="25676"/>
          <a:stretch>
            <a:fillRect/>
          </a:stretch>
        </p:blipFill>
        <p:spPr bwMode="auto">
          <a:xfrm>
            <a:off x="7572396" y="111098"/>
            <a:ext cx="1243857" cy="1389082"/>
          </a:xfrm>
          <a:prstGeom prst="rect">
            <a:avLst/>
          </a:prstGeom>
          <a:noFill/>
        </p:spPr>
      </p:pic>
      <p:pic>
        <p:nvPicPr>
          <p:cNvPr id="2059" name="Picture 11" descr="C:\Users\Abeer\Desktop\New folder (2)\1200px-AMMAN_2.jpg"/>
          <p:cNvPicPr>
            <a:picLocks noChangeAspect="1" noChangeArrowheads="1"/>
          </p:cNvPicPr>
          <p:nvPr/>
        </p:nvPicPr>
        <p:blipFill>
          <a:blip r:embed="rId7" cstate="print">
            <a:lum bright="20000"/>
          </a:blip>
          <a:srcRect t="38336" r="66431"/>
          <a:stretch>
            <a:fillRect/>
          </a:stretch>
        </p:blipFill>
        <p:spPr bwMode="auto">
          <a:xfrm>
            <a:off x="6215074" y="71420"/>
            <a:ext cx="1214446" cy="2602384"/>
          </a:xfrm>
          <a:prstGeom prst="rect">
            <a:avLst/>
          </a:prstGeom>
          <a:noFill/>
        </p:spPr>
      </p:pic>
      <p:sp>
        <p:nvSpPr>
          <p:cNvPr id="16" name="Rectangle 15"/>
          <p:cNvSpPr/>
          <p:nvPr/>
        </p:nvSpPr>
        <p:spPr>
          <a:xfrm>
            <a:off x="-15836" y="3286130"/>
            <a:ext cx="651338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9BBB59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AmmanV3 Sans Medium" panose="02000000000000000000" pitchFamily="50" charset="-78"/>
              </a:rPr>
              <a:t>      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87805" y="494446"/>
            <a:ext cx="5893910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waste in Amman in numbers 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Number of waste bin containers= 28,000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Number of Truck, loaders= 280 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Avg. monthly  waste collection = 69,000Ton/ month 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Avg monthly distance travelled by truck and loaders= 680,000 km/ month 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Avg monthly fuel consumptions by distanced travelled = 450,000 L/ month 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Avg monthly number of trips for all truck and loaders = 28,000 trip/ month </a:t>
            </a:r>
          </a:p>
          <a:p>
            <a:r>
              <a:rPr lang="en-US" sz="14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 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9D4877F7-E9DA-46E3-9F81-A460146C66B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0588" y="195982"/>
            <a:ext cx="1578903" cy="6786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4302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27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C:\Users\Abeer\Desktop\New folder (2)\254_HeraclesMap040216 (1).jpg"/>
          <p:cNvPicPr>
            <a:picLocks noChangeAspect="1" noChangeArrowheads="1"/>
          </p:cNvPicPr>
          <p:nvPr/>
        </p:nvPicPr>
        <p:blipFill>
          <a:blip r:embed="rId2">
            <a:grayscl/>
            <a:lum bright="8000" contrast="33000"/>
          </a:blip>
          <a:srcRect/>
          <a:stretch>
            <a:fillRect/>
          </a:stretch>
        </p:blipFill>
        <p:spPr bwMode="auto">
          <a:xfrm>
            <a:off x="7092280" y="2567762"/>
            <a:ext cx="1965717" cy="1214428"/>
          </a:xfrm>
          <a:prstGeom prst="rect">
            <a:avLst/>
          </a:prstGeom>
          <a:noFill/>
        </p:spPr>
      </p:pic>
      <p:pic>
        <p:nvPicPr>
          <p:cNvPr id="2053" name="Picture 5" descr="C:\Users\Abeer\Desktop\New folder (2)\amman-bride-cover1.gif"/>
          <p:cNvPicPr>
            <a:picLocks noChangeAspect="1" noChangeArrowheads="1"/>
          </p:cNvPicPr>
          <p:nvPr/>
        </p:nvPicPr>
        <p:blipFill>
          <a:blip r:embed="rId3"/>
          <a:srcRect l="9395" t="41690" r="42834"/>
          <a:stretch>
            <a:fillRect/>
          </a:stretch>
        </p:blipFill>
        <p:spPr bwMode="auto">
          <a:xfrm>
            <a:off x="7372657" y="1427174"/>
            <a:ext cx="1428760" cy="996951"/>
          </a:xfrm>
          <a:prstGeom prst="rect">
            <a:avLst/>
          </a:prstGeom>
          <a:noFill/>
        </p:spPr>
      </p:pic>
      <p:pic>
        <p:nvPicPr>
          <p:cNvPr id="2057" name="Picture 9" descr="C:\Users\Abeer\Desktop\New folder (2)\images (1).jpg"/>
          <p:cNvPicPr>
            <a:picLocks noChangeAspect="1" noChangeArrowheads="1"/>
          </p:cNvPicPr>
          <p:nvPr/>
        </p:nvPicPr>
        <p:blipFill>
          <a:blip r:embed="rId4"/>
          <a:srcRect l="35673"/>
          <a:stretch>
            <a:fillRect/>
          </a:stretch>
        </p:blipFill>
        <p:spPr bwMode="auto">
          <a:xfrm>
            <a:off x="7545749" y="244189"/>
            <a:ext cx="1058777" cy="977897"/>
          </a:xfrm>
          <a:prstGeom prst="rect">
            <a:avLst/>
          </a:prstGeom>
          <a:noFill/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id="{13C349EA-05B6-4B76-8508-6A56325D2D82}"/>
              </a:ext>
            </a:extLst>
          </p:cNvPr>
          <p:cNvGrpSpPr/>
          <p:nvPr/>
        </p:nvGrpSpPr>
        <p:grpSpPr>
          <a:xfrm>
            <a:off x="1757395" y="843558"/>
            <a:ext cx="5166809" cy="3052922"/>
            <a:chOff x="567889" y="0"/>
            <a:chExt cx="5167172" cy="3053362"/>
          </a:xfrm>
        </p:grpSpPr>
        <p:sp>
          <p:nvSpPr>
            <p:cNvPr id="14" name="Isosceles Triangle 13">
              <a:extLst>
                <a:ext uri="{FF2B5EF4-FFF2-40B4-BE49-F238E27FC236}">
                  <a16:creationId xmlns:a16="http://schemas.microsoft.com/office/drawing/2014/main" id="{55315D86-5F58-4D45-A57E-D8BBEFFC72D5}"/>
                </a:ext>
              </a:extLst>
            </p:cNvPr>
            <p:cNvSpPr/>
            <p:nvPr/>
          </p:nvSpPr>
          <p:spPr>
            <a:xfrm>
              <a:off x="567889" y="19250"/>
              <a:ext cx="3246882" cy="2151018"/>
            </a:xfrm>
            <a:prstGeom prst="triangle">
              <a:avLst/>
            </a:prstGeom>
            <a:noFill/>
            <a:ln w="19050" cap="flat" cmpd="sng" algn="ctr">
              <a:solidFill>
                <a:srgbClr val="92D050"/>
              </a:solidFill>
              <a:prstDash val="sysDash"/>
              <a:miter lim="800000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1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 panose="020F0502020204030204"/>
                  <a:ea typeface="Calibri" panose="020F0502020204030204" pitchFamily="34" charset="0"/>
                  <a:cs typeface="Arial" panose="020B0604020202020204" pitchFamily="34" charset="0"/>
                </a:rPr>
                <a:t> </a:t>
              </a:r>
              <a:endParaRPr kumimoji="0" lang="en-US" sz="11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marL="0" marR="0" lvl="0" indent="0" algn="ctr" defTabSz="914400" eaLnBrk="1" fontAlgn="auto" latinLnBrk="0" hangingPunct="1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1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 panose="020F0502020204030204"/>
                  <a:ea typeface="Calibri" panose="020F0502020204030204" pitchFamily="34" charset="0"/>
                  <a:cs typeface="Arial" panose="020B0604020202020204" pitchFamily="34" charset="0"/>
                </a:rPr>
                <a:t> </a:t>
              </a:r>
              <a:endParaRPr kumimoji="0" lang="en-US" sz="11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marL="0" marR="0" lvl="0" indent="0" algn="ctr" defTabSz="914400" eaLnBrk="1" fontAlgn="auto" latinLnBrk="0" hangingPunct="1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1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 panose="020F0502020204030204"/>
                  <a:ea typeface="Calibri" panose="020F0502020204030204" pitchFamily="34" charset="0"/>
                  <a:cs typeface="Arial" panose="020B0604020202020204" pitchFamily="34" charset="0"/>
                </a:rPr>
                <a:t> </a:t>
              </a:r>
              <a:endParaRPr kumimoji="0" lang="en-US" sz="11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8" name="Text Box 19">
              <a:extLst>
                <a:ext uri="{FF2B5EF4-FFF2-40B4-BE49-F238E27FC236}">
                  <a16:creationId xmlns:a16="http://schemas.microsoft.com/office/drawing/2014/main" id="{DF7EA0B9-7851-4529-B2F6-3F2E334A913A}"/>
                </a:ext>
              </a:extLst>
            </p:cNvPr>
            <p:cNvSpPr txBox="1"/>
            <p:nvPr/>
          </p:nvSpPr>
          <p:spPr>
            <a:xfrm>
              <a:off x="1329365" y="1176826"/>
              <a:ext cx="1788736" cy="437887"/>
            </a:xfrm>
            <a:prstGeom prst="rect">
              <a:avLst/>
            </a:prstGeom>
            <a:noFill/>
            <a:ln w="6350">
              <a:noFill/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400" b="0" i="0" u="none" strike="noStrike" kern="0" cap="none" spc="0" normalizeH="0" baseline="0" noProof="0" dirty="0">
                  <a:ln>
                    <a:noFill/>
                  </a:ln>
                  <a:solidFill>
                    <a:schemeClr val="accent1">
                      <a:lumMod val="75000"/>
                    </a:schemeClr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Health Resilience plan</a:t>
              </a:r>
              <a:endParaRPr kumimoji="0" lang="en-US" sz="1100" b="0" i="0" u="none" strike="noStrike" kern="0" cap="none" spc="0" normalizeH="0" baseline="0" noProof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9" name="Text Box 20">
              <a:extLst>
                <a:ext uri="{FF2B5EF4-FFF2-40B4-BE49-F238E27FC236}">
                  <a16:creationId xmlns:a16="http://schemas.microsoft.com/office/drawing/2014/main" id="{6D060B40-9770-46C4-8601-D651FE83FCF7}"/>
                </a:ext>
              </a:extLst>
            </p:cNvPr>
            <p:cNvSpPr txBox="1"/>
            <p:nvPr/>
          </p:nvSpPr>
          <p:spPr>
            <a:xfrm>
              <a:off x="1638707" y="790669"/>
              <a:ext cx="1105243" cy="386157"/>
            </a:xfrm>
            <a:prstGeom prst="rect">
              <a:avLst/>
            </a:prstGeom>
            <a:solidFill>
              <a:sysClr val="window" lastClr="FFFFFF">
                <a:alpha val="0"/>
              </a:sysClr>
            </a:solidFill>
            <a:ln w="6350">
              <a:noFill/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200" b="0" i="0" u="none" strike="noStrike" kern="0" cap="none" spc="0" normalizeH="0" baseline="0" noProof="0" dirty="0">
                  <a:ln>
                    <a:noFill/>
                  </a:ln>
                  <a:solidFill>
                    <a:schemeClr val="accent1">
                      <a:lumMod val="75000"/>
                    </a:schemeClr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Smart plan  </a:t>
              </a:r>
              <a:endPara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0" name="Text Box 21">
              <a:extLst>
                <a:ext uri="{FF2B5EF4-FFF2-40B4-BE49-F238E27FC236}">
                  <a16:creationId xmlns:a16="http://schemas.microsoft.com/office/drawing/2014/main" id="{201C38DC-63FD-47FC-A6BD-603AAF057DE5}"/>
                </a:ext>
              </a:extLst>
            </p:cNvPr>
            <p:cNvSpPr txBox="1"/>
            <p:nvPr/>
          </p:nvSpPr>
          <p:spPr>
            <a:xfrm>
              <a:off x="1254443" y="2375182"/>
              <a:ext cx="1775460" cy="678180"/>
            </a:xfrm>
            <a:prstGeom prst="rect">
              <a:avLst/>
            </a:prstGeom>
            <a:solidFill>
              <a:sysClr val="window" lastClr="FFFFFF">
                <a:alpha val="0"/>
              </a:sysClr>
            </a:solidFill>
            <a:ln w="6350">
              <a:noFill/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400" b="0" i="0" u="none" strike="noStrike" kern="0" cap="none" spc="0" normalizeH="0" baseline="0" noProof="0" dirty="0">
                  <a:ln>
                    <a:noFill/>
                  </a:ln>
                  <a:solidFill>
                    <a:schemeClr val="accent1">
                      <a:lumMod val="75000"/>
                    </a:schemeClr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City BIG- Data</a:t>
              </a:r>
              <a:endParaRPr kumimoji="0" lang="en-US" sz="1100" b="0" i="0" u="none" strike="noStrike" kern="0" cap="none" spc="0" normalizeH="0" baseline="0" noProof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marL="0" marR="0" lvl="0" indent="0" algn="ctr" defTabSz="914400" eaLnBrk="1" fontAlgn="auto" latinLnBrk="0" hangingPunct="1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400" b="0" i="0" u="none" strike="noStrike" kern="0" cap="none" spc="0" normalizeH="0" baseline="0" noProof="0" dirty="0">
                  <a:ln>
                    <a:noFill/>
                  </a:ln>
                  <a:solidFill>
                    <a:schemeClr val="accent1">
                      <a:lumMod val="75000"/>
                    </a:schemeClr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National GIS </a:t>
              </a:r>
              <a:endParaRPr kumimoji="0" lang="en-US" sz="1100" b="0" i="0" u="none" strike="noStrike" kern="0" cap="none" spc="0" normalizeH="0" baseline="0" noProof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marL="0" marR="0" lvl="0" indent="0" algn="ctr" defTabSz="914400" eaLnBrk="1" fontAlgn="auto" latinLnBrk="0" hangingPunct="1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4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 </a:t>
              </a:r>
              <a:endParaRPr kumimoji="0" lang="en-US" sz="11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2" name="Right Brace 21">
              <a:extLst>
                <a:ext uri="{FF2B5EF4-FFF2-40B4-BE49-F238E27FC236}">
                  <a16:creationId xmlns:a16="http://schemas.microsoft.com/office/drawing/2014/main" id="{623E0260-82B5-421D-BBE5-E8E449C61B2E}"/>
                </a:ext>
              </a:extLst>
            </p:cNvPr>
            <p:cNvSpPr/>
            <p:nvPr/>
          </p:nvSpPr>
          <p:spPr>
            <a:xfrm>
              <a:off x="4269612" y="2337082"/>
              <a:ext cx="548640" cy="716280"/>
            </a:xfrm>
            <a:prstGeom prst="rightBrace">
              <a:avLst>
                <a:gd name="adj1" fmla="val 27777"/>
                <a:gd name="adj2" fmla="val 49056"/>
              </a:avLst>
            </a:prstGeom>
            <a:noFill/>
            <a:ln w="6350" cap="flat" cmpd="sng" algn="ctr">
              <a:solidFill>
                <a:srgbClr val="92D050"/>
              </a:solidFill>
              <a:prstDash val="solid"/>
              <a:miter lim="800000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3" name="Right Brace 22">
              <a:extLst>
                <a:ext uri="{FF2B5EF4-FFF2-40B4-BE49-F238E27FC236}">
                  <a16:creationId xmlns:a16="http://schemas.microsoft.com/office/drawing/2014/main" id="{F2CBC2FD-066F-4F61-8641-A7435C740CA7}"/>
                </a:ext>
              </a:extLst>
            </p:cNvPr>
            <p:cNvSpPr/>
            <p:nvPr/>
          </p:nvSpPr>
          <p:spPr>
            <a:xfrm>
              <a:off x="4114800" y="0"/>
              <a:ext cx="548640" cy="2087880"/>
            </a:xfrm>
            <a:prstGeom prst="rightBrace">
              <a:avLst>
                <a:gd name="adj1" fmla="val 13889"/>
                <a:gd name="adj2" fmla="val 50000"/>
              </a:avLst>
            </a:prstGeom>
            <a:noFill/>
            <a:ln w="6350" cap="flat" cmpd="sng" algn="ctr">
              <a:solidFill>
                <a:srgbClr val="92D050"/>
              </a:solidFill>
              <a:prstDash val="solid"/>
              <a:miter lim="800000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4" name="Text Box 26">
              <a:extLst>
                <a:ext uri="{FF2B5EF4-FFF2-40B4-BE49-F238E27FC236}">
                  <a16:creationId xmlns:a16="http://schemas.microsoft.com/office/drawing/2014/main" id="{1B53954D-FB7E-4494-9312-988C945534B4}"/>
                </a:ext>
              </a:extLst>
            </p:cNvPr>
            <p:cNvSpPr txBox="1"/>
            <p:nvPr/>
          </p:nvSpPr>
          <p:spPr>
            <a:xfrm>
              <a:off x="4961823" y="2542016"/>
              <a:ext cx="670560" cy="266700"/>
            </a:xfrm>
            <a:prstGeom prst="rect">
              <a:avLst/>
            </a:prstGeom>
            <a:noFill/>
            <a:ln w="6350">
              <a:noFill/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100" b="0" i="0" u="none" strike="noStrike" kern="0" cap="none" spc="0" normalizeH="0" baseline="0" noProof="0" dirty="0">
                  <a:ln>
                    <a:noFill/>
                  </a:ln>
                  <a:solidFill>
                    <a:schemeClr val="accent1">
                      <a:lumMod val="75000"/>
                    </a:schemeClr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City Lab </a:t>
              </a:r>
              <a:endParaRPr kumimoji="0" lang="en-US" sz="1100" b="0" i="0" u="none" strike="noStrike" kern="0" cap="none" spc="0" normalizeH="0" baseline="0" noProof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5" name="Text Box 27">
              <a:extLst>
                <a:ext uri="{FF2B5EF4-FFF2-40B4-BE49-F238E27FC236}">
                  <a16:creationId xmlns:a16="http://schemas.microsoft.com/office/drawing/2014/main" id="{1F82FBFC-4F4E-4029-A564-4FF1653E78B8}"/>
                </a:ext>
              </a:extLst>
            </p:cNvPr>
            <p:cNvSpPr txBox="1"/>
            <p:nvPr/>
          </p:nvSpPr>
          <p:spPr>
            <a:xfrm>
              <a:off x="4553961" y="469682"/>
              <a:ext cx="1181100" cy="312420"/>
            </a:xfrm>
            <a:prstGeom prst="rect">
              <a:avLst/>
            </a:prstGeom>
            <a:noFill/>
            <a:ln w="6350">
              <a:noFill/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100" b="0" i="0" u="none" strike="noStrike" kern="0" cap="none" spc="0" normalizeH="0" baseline="0" noProof="0" dirty="0">
                  <a:ln>
                    <a:noFill/>
                  </a:ln>
                  <a:solidFill>
                    <a:schemeClr val="accent1">
                      <a:lumMod val="75000"/>
                    </a:schemeClr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The Accelerator </a:t>
              </a:r>
              <a:endParaRPr kumimoji="0" lang="en-US" sz="1100" b="0" i="0" u="none" strike="noStrike" kern="0" cap="none" spc="0" normalizeH="0" baseline="0" noProof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27" name="Text Box 18">
            <a:extLst>
              <a:ext uri="{FF2B5EF4-FFF2-40B4-BE49-F238E27FC236}">
                <a16:creationId xmlns:a16="http://schemas.microsoft.com/office/drawing/2014/main" id="{CF335FF8-D344-49F2-9886-E0B92AB45AE6}"/>
              </a:ext>
            </a:extLst>
          </p:cNvPr>
          <p:cNvSpPr txBox="1"/>
          <p:nvPr/>
        </p:nvSpPr>
        <p:spPr>
          <a:xfrm>
            <a:off x="2252381" y="2612314"/>
            <a:ext cx="2319619" cy="281940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0" cap="none" spc="0" normalizeH="0" baseline="0" noProof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Sustainable </a:t>
            </a:r>
            <a:r>
              <a:rPr lang="en-GB" sz="1400" kern="0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Plan </a:t>
            </a:r>
            <a:r>
              <a:rPr kumimoji="0" lang="en-GB" sz="1400" b="0" i="0" u="none" strike="noStrike" kern="0" cap="none" spc="0" normalizeH="0" baseline="0" noProof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endParaRPr kumimoji="0" lang="en-US" sz="1100" b="0" i="0" u="none" strike="noStrike" kern="0" cap="none" spc="0" normalizeH="0" baseline="0" noProof="0" dirty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28" name="Picture 27">
            <a:extLst>
              <a:ext uri="{FF2B5EF4-FFF2-40B4-BE49-F238E27FC236}">
                <a16:creationId xmlns:a16="http://schemas.microsoft.com/office/drawing/2014/main" id="{76AF1E93-D0FB-4D38-B0BA-36FCA2A39E0C}"/>
              </a:ext>
            </a:extLst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4799" y="1861340"/>
            <a:ext cx="1226820" cy="944880"/>
          </a:xfrm>
          <a:prstGeom prst="rect">
            <a:avLst/>
          </a:prstGeom>
        </p:spPr>
      </p:pic>
      <p:sp>
        <p:nvSpPr>
          <p:cNvPr id="2" name="Rounded Rectangle 1"/>
          <p:cNvSpPr/>
          <p:nvPr/>
        </p:nvSpPr>
        <p:spPr>
          <a:xfrm>
            <a:off x="1619672" y="3174976"/>
            <a:ext cx="3456384" cy="764926"/>
          </a:xfrm>
          <a:prstGeom prst="roundRect">
            <a:avLst/>
          </a:prstGeom>
          <a:noFill/>
          <a:ln>
            <a:solidFill>
              <a:srgbClr val="FFC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395536" y="123478"/>
            <a:ext cx="5400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chemeClr val="accent1">
                    <a:lumMod val="75000"/>
                  </a:schemeClr>
                </a:solidFill>
              </a:rPr>
              <a:t>Sustainable plan for the city of Amman using the Urban Sustainable Framework ( USF)</a:t>
            </a:r>
            <a:endParaRPr lang="en-US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0F18F6DE-46B1-4506-BB80-6101D1328FFA}"/>
              </a:ext>
            </a:extLst>
          </p:cNvPr>
          <p:cNvSpPr/>
          <p:nvPr/>
        </p:nvSpPr>
        <p:spPr>
          <a:xfrm>
            <a:off x="134667" y="866175"/>
            <a:ext cx="5456419" cy="2918832"/>
          </a:xfrm>
          <a:prstGeom prst="roundRect">
            <a:avLst/>
          </a:prstGeom>
          <a:noFill/>
          <a:ln w="762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350">
              <a:solidFill>
                <a:prstClr val="white"/>
              </a:solidFill>
              <a:latin typeface="Calibri" panose="020F0502020204030204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11A912A2-2C67-41B1-8AC9-FA89360436B4}"/>
              </a:ext>
            </a:extLst>
          </p:cNvPr>
          <p:cNvGrpSpPr/>
          <p:nvPr/>
        </p:nvGrpSpPr>
        <p:grpSpPr>
          <a:xfrm>
            <a:off x="6055389" y="1921223"/>
            <a:ext cx="3088611" cy="2386394"/>
            <a:chOff x="520759" y="1312699"/>
            <a:chExt cx="6385398" cy="4679266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A28C0AAF-10B1-4F17-863C-B3A5A9C059B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713" r="16088"/>
            <a:stretch/>
          </p:blipFill>
          <p:spPr>
            <a:xfrm>
              <a:off x="520759" y="1380636"/>
              <a:ext cx="6385398" cy="4611329"/>
            </a:xfrm>
            <a:prstGeom prst="rect">
              <a:avLst/>
            </a:prstGeom>
          </p:spPr>
        </p:pic>
        <mc:AlternateContent xmlns:mc="http://schemas.openxmlformats.org/markup-compatibility/2006" xmlns:cx1="http://schemas.microsoft.com/office/drawing/2015/9/8/chartex">
          <mc:Choice Requires="cx1">
            <p:graphicFrame>
              <p:nvGraphicFramePr>
                <p:cNvPr id="10" name="Chart 9">
                  <a:extLst>
                    <a:ext uri="{FF2B5EF4-FFF2-40B4-BE49-F238E27FC236}">
                      <a16:creationId xmlns:a16="http://schemas.microsoft.com/office/drawing/2014/main" id="{728CD76B-F720-44C7-AFFC-0AD06DE457DC}"/>
                    </a:ext>
                  </a:extLst>
                </p:cNvPr>
                <p:cNvGraphicFramePr/>
                <p:nvPr/>
              </p:nvGraphicFramePr>
              <p:xfrm>
                <a:off x="5136996" y="3077737"/>
                <a:ext cx="764532" cy="1217129"/>
              </p:xfrm>
              <a:graphic>
                <a:graphicData uri="http://schemas.microsoft.com/office/drawing/2014/chartex">
                  <cx:chart xmlns:cx="http://schemas.microsoft.com/office/drawing/2014/chartex" xmlns:r="http://schemas.openxmlformats.org/officeDocument/2006/relationships" r:id="rId3"/>
                </a:graphicData>
              </a:graphic>
            </p:graphicFrame>
          </mc:Choice>
          <mc:Fallback xmlns="">
            <p:pic>
              <p:nvPicPr>
                <p:cNvPr id="10" name="Chart 9">
                  <a:extLst>
                    <a:ext uri="{FF2B5EF4-FFF2-40B4-BE49-F238E27FC236}">
                      <a16:creationId xmlns:a16="http://schemas.microsoft.com/office/drawing/2014/main" id="{728CD76B-F720-44C7-AFFC-0AD06DE457DC}"/>
                    </a:ext>
                  </a:extLst>
                </p:cNvPr>
                <p:cNvPicPr>
                  <a:picLocks noGrp="1" noRot="1" noChangeAspect="1" noMove="1" noResize="1" noEditPoints="1" noAdjustHandles="1" noChangeArrowheads="1" noChangeShapeType="1"/>
                </p:cNvPicPr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10960664" y="3065028"/>
                  <a:ext cx="493071" cy="827637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cx1="http://schemas.microsoft.com/office/drawing/2015/9/8/chartex">
          <mc:Choice Requires="cx1">
            <p:graphicFrame>
              <p:nvGraphicFramePr>
                <p:cNvPr id="19" name="Chart 18">
                  <a:extLst>
                    <a:ext uri="{FF2B5EF4-FFF2-40B4-BE49-F238E27FC236}">
                      <a16:creationId xmlns:a16="http://schemas.microsoft.com/office/drawing/2014/main" id="{A3315178-0C51-4AA2-A563-15FE0BE6A92C}"/>
                    </a:ext>
                  </a:extLst>
                </p:cNvPr>
                <p:cNvGraphicFramePr/>
                <p:nvPr/>
              </p:nvGraphicFramePr>
              <p:xfrm>
                <a:off x="1839951" y="2739486"/>
                <a:ext cx="682021" cy="1217128"/>
              </p:xfrm>
              <a:graphic>
                <a:graphicData uri="http://schemas.microsoft.com/office/drawing/2014/chartex">
                  <cx:chart xmlns:cx="http://schemas.microsoft.com/office/drawing/2014/chartex" xmlns:r="http://schemas.openxmlformats.org/officeDocument/2006/relationships" r:id="rId5"/>
                </a:graphicData>
              </a:graphic>
            </p:graphicFrame>
          </mc:Choice>
          <mc:Fallback xmlns="">
            <p:pic>
              <p:nvPicPr>
                <p:cNvPr id="19" name="Chart 18">
                  <a:extLst>
                    <a:ext uri="{FF2B5EF4-FFF2-40B4-BE49-F238E27FC236}">
                      <a16:creationId xmlns:a16="http://schemas.microsoft.com/office/drawing/2014/main" id="{A3315178-0C51-4AA2-A563-15FE0BE6A92C}"/>
                    </a:ext>
                  </a:extLst>
                </p:cNvPr>
                <p:cNvPicPr>
                  <a:picLocks noGrp="1" noRot="1" noChangeAspect="1" noMove="1" noResize="1" noEditPoints="1" noAdjustHandles="1" noChangeArrowheads="1" noChangeShapeType="1"/>
                </p:cNvPicPr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8834294" y="2835020"/>
                  <a:ext cx="439857" cy="827636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cx1="http://schemas.microsoft.com/office/drawing/2015/9/8/chartex">
          <mc:Choice Requires="cx1">
            <p:graphicFrame>
              <p:nvGraphicFramePr>
                <p:cNvPr id="20" name="Chart 19">
                  <a:extLst>
                    <a:ext uri="{FF2B5EF4-FFF2-40B4-BE49-F238E27FC236}">
                      <a16:creationId xmlns:a16="http://schemas.microsoft.com/office/drawing/2014/main" id="{71FE7171-42DA-4F76-85D7-A20DA09604B6}"/>
                    </a:ext>
                  </a:extLst>
                </p:cNvPr>
                <p:cNvGraphicFramePr/>
                <p:nvPr/>
              </p:nvGraphicFramePr>
              <p:xfrm>
                <a:off x="2777712" y="4170269"/>
                <a:ext cx="682021" cy="1217128"/>
              </p:xfrm>
              <a:graphic>
                <a:graphicData uri="http://schemas.microsoft.com/office/drawing/2014/chartex">
                  <cx:chart xmlns:cx="http://schemas.microsoft.com/office/drawing/2014/chartex" xmlns:r="http://schemas.openxmlformats.org/officeDocument/2006/relationships" r:id="rId7"/>
                </a:graphicData>
              </a:graphic>
            </p:graphicFrame>
          </mc:Choice>
          <mc:Fallback xmlns="">
            <p:pic>
              <p:nvPicPr>
                <p:cNvPr id="20" name="Chart 19">
                  <a:extLst>
                    <a:ext uri="{FF2B5EF4-FFF2-40B4-BE49-F238E27FC236}">
                      <a16:creationId xmlns:a16="http://schemas.microsoft.com/office/drawing/2014/main" id="{71FE7171-42DA-4F76-85D7-A20DA09604B6}"/>
                    </a:ext>
                  </a:extLst>
                </p:cNvPr>
                <p:cNvPicPr>
                  <a:picLocks noGrp="1" noRot="1" noChangeAspect="1" noMove="1" noResize="1" noEditPoints="1" noAdjustHandles="1" noChangeArrowheads="1" noChangeShapeType="1"/>
                </p:cNvPicPr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9439086" y="3807939"/>
                  <a:ext cx="439857" cy="827636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cx1="http://schemas.microsoft.com/office/drawing/2015/9/8/chartex">
          <mc:Choice Requires="cx1">
            <p:graphicFrame>
              <p:nvGraphicFramePr>
                <p:cNvPr id="24" name="Chart 23">
                  <a:extLst>
                    <a:ext uri="{FF2B5EF4-FFF2-40B4-BE49-F238E27FC236}">
                      <a16:creationId xmlns:a16="http://schemas.microsoft.com/office/drawing/2014/main" id="{BA6540F6-6455-435C-9E35-6468EB95E5C5}"/>
                    </a:ext>
                  </a:extLst>
                </p:cNvPr>
                <p:cNvGraphicFramePr/>
                <p:nvPr/>
              </p:nvGraphicFramePr>
              <p:xfrm>
                <a:off x="3486825" y="3348050"/>
                <a:ext cx="682021" cy="1217128"/>
              </p:xfrm>
              <a:graphic>
                <a:graphicData uri="http://schemas.microsoft.com/office/drawing/2014/chartex">
                  <cx:chart xmlns:cx="http://schemas.microsoft.com/office/drawing/2014/chartex" xmlns:r="http://schemas.openxmlformats.org/officeDocument/2006/relationships" r:id="rId9"/>
                </a:graphicData>
              </a:graphic>
            </p:graphicFrame>
          </mc:Choice>
          <mc:Fallback xmlns="">
            <p:pic>
              <p:nvPicPr>
                <p:cNvPr id="24" name="Chart 23">
                  <a:extLst>
                    <a:ext uri="{FF2B5EF4-FFF2-40B4-BE49-F238E27FC236}">
                      <a16:creationId xmlns:a16="http://schemas.microsoft.com/office/drawing/2014/main" id="{BA6540F6-6455-435C-9E35-6468EB95E5C5}"/>
                    </a:ext>
                  </a:extLst>
                </p:cNvPr>
                <p:cNvPicPr>
                  <a:picLocks noGrp="1" noRot="1" noChangeAspect="1" noMove="1" noResize="1" noEditPoints="1" noAdjustHandles="1" noChangeArrowheads="1" noChangeShapeType="1"/>
                </p:cNvPicPr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9896416" y="3248838"/>
                  <a:ext cx="439857" cy="827636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cx1="http://schemas.microsoft.com/office/drawing/2015/9/8/chartex">
          <mc:Choice Requires="cx1">
            <p:graphicFrame>
              <p:nvGraphicFramePr>
                <p:cNvPr id="27" name="Chart 26">
                  <a:extLst>
                    <a:ext uri="{FF2B5EF4-FFF2-40B4-BE49-F238E27FC236}">
                      <a16:creationId xmlns:a16="http://schemas.microsoft.com/office/drawing/2014/main" id="{8E30E801-1E28-410C-8D30-4DD226849398}"/>
                    </a:ext>
                  </a:extLst>
                </p:cNvPr>
                <p:cNvGraphicFramePr/>
                <p:nvPr/>
              </p:nvGraphicFramePr>
              <p:xfrm>
                <a:off x="2804804" y="1312699"/>
                <a:ext cx="682021" cy="1217128"/>
              </p:xfrm>
              <a:graphic>
                <a:graphicData uri="http://schemas.microsoft.com/office/drawing/2014/chartex">
                  <cx:chart xmlns:cx="http://schemas.microsoft.com/office/drawing/2014/chartex" xmlns:r="http://schemas.openxmlformats.org/officeDocument/2006/relationships" r:id="rId11"/>
                </a:graphicData>
              </a:graphic>
            </p:graphicFrame>
          </mc:Choice>
          <mc:Fallback xmlns="">
            <p:pic>
              <p:nvPicPr>
                <p:cNvPr id="27" name="Chart 26">
                  <a:extLst>
                    <a:ext uri="{FF2B5EF4-FFF2-40B4-BE49-F238E27FC236}">
                      <a16:creationId xmlns:a16="http://schemas.microsoft.com/office/drawing/2014/main" id="{8E30E801-1E28-410C-8D30-4DD226849398}"/>
                    </a:ext>
                  </a:extLst>
                </p:cNvPr>
                <p:cNvPicPr>
                  <a:picLocks noGrp="1" noRot="1" noChangeAspect="1" noMove="1" noResize="1" noEditPoints="1" noAdjustHandles="1" noChangeArrowheads="1" noChangeShapeType="1"/>
                </p:cNvPicPr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9456559" y="1864818"/>
                  <a:ext cx="439857" cy="827636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cx1="http://schemas.microsoft.com/office/drawing/2015/9/8/chartex">
          <mc:Choice Requires="cx1">
            <p:graphicFrame>
              <p:nvGraphicFramePr>
                <p:cNvPr id="29" name="Chart 28">
                  <a:extLst>
                    <a:ext uri="{FF2B5EF4-FFF2-40B4-BE49-F238E27FC236}">
                      <a16:creationId xmlns:a16="http://schemas.microsoft.com/office/drawing/2014/main" id="{6433FAD5-EA78-4F21-A788-74FB0E39B48D}"/>
                    </a:ext>
                  </a:extLst>
                </p:cNvPr>
                <p:cNvGraphicFramePr/>
                <p:nvPr/>
              </p:nvGraphicFramePr>
              <p:xfrm>
                <a:off x="2698531" y="1984917"/>
                <a:ext cx="505462" cy="1092820"/>
              </p:xfrm>
              <a:graphic>
                <a:graphicData uri="http://schemas.microsoft.com/office/drawing/2014/chartex">
                  <cx:chart xmlns:cx="http://schemas.microsoft.com/office/drawing/2014/chartex" xmlns:r="http://schemas.openxmlformats.org/officeDocument/2006/relationships" r:id="rId12"/>
                </a:graphicData>
              </a:graphic>
            </p:graphicFrame>
          </mc:Choice>
          <mc:Fallback xmlns="">
            <p:pic>
              <p:nvPicPr>
                <p:cNvPr id="29" name="Chart 28">
                  <a:extLst>
                    <a:ext uri="{FF2B5EF4-FFF2-40B4-BE49-F238E27FC236}">
                      <a16:creationId xmlns:a16="http://schemas.microsoft.com/office/drawing/2014/main" id="{6433FAD5-EA78-4F21-A788-74FB0E39B48D}"/>
                    </a:ext>
                  </a:extLst>
                </p:cNvPr>
                <p:cNvPicPr>
                  <a:picLocks noGrp="1" noRot="1" noChangeAspect="1" noMove="1" noResize="1" noEditPoints="1" noAdjustHandles="1" noChangeArrowheads="1" noChangeShapeType="1"/>
                </p:cNvPicPr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9388020" y="2321920"/>
                  <a:ext cx="325989" cy="743108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cx1="http://schemas.microsoft.com/office/drawing/2015/9/8/chartex">
          <mc:Choice Requires="cx1">
            <p:graphicFrame>
              <p:nvGraphicFramePr>
                <p:cNvPr id="30" name="Chart 29">
                  <a:extLst>
                    <a:ext uri="{FF2B5EF4-FFF2-40B4-BE49-F238E27FC236}">
                      <a16:creationId xmlns:a16="http://schemas.microsoft.com/office/drawing/2014/main" id="{6419E86D-9C6B-432F-9E70-B250F6FA5B51}"/>
                    </a:ext>
                  </a:extLst>
                </p:cNvPr>
                <p:cNvGraphicFramePr/>
                <p:nvPr/>
              </p:nvGraphicFramePr>
              <p:xfrm>
                <a:off x="3258088" y="2051354"/>
                <a:ext cx="505462" cy="1092820"/>
              </p:xfrm>
              <a:graphic>
                <a:graphicData uri="http://schemas.microsoft.com/office/drawing/2014/chartex">
                  <cx:chart xmlns:cx="http://schemas.microsoft.com/office/drawing/2014/chartex" xmlns:r="http://schemas.openxmlformats.org/officeDocument/2006/relationships" r:id="rId14"/>
                </a:graphicData>
              </a:graphic>
            </p:graphicFrame>
          </mc:Choice>
          <mc:Fallback xmlns="">
            <p:pic>
              <p:nvPicPr>
                <p:cNvPr id="30" name="Chart 29">
                  <a:extLst>
                    <a:ext uri="{FF2B5EF4-FFF2-40B4-BE49-F238E27FC236}">
                      <a16:creationId xmlns:a16="http://schemas.microsoft.com/office/drawing/2014/main" id="{6419E86D-9C6B-432F-9E70-B250F6FA5B51}"/>
                    </a:ext>
                  </a:extLst>
                </p:cNvPr>
                <p:cNvPicPr>
                  <a:picLocks noGrp="1" noRot="1" noChangeAspect="1" noMove="1" noResize="1" noEditPoints="1" noAdjustHandles="1" noChangeArrowheads="1" noChangeShapeType="1"/>
                </p:cNvPicPr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9748896" y="2367097"/>
                  <a:ext cx="325989" cy="743108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cx1="http://schemas.microsoft.com/office/drawing/2015/9/8/chartex">
          <mc:Choice Requires="cx1">
            <p:graphicFrame>
              <p:nvGraphicFramePr>
                <p:cNvPr id="31" name="Chart 30">
                  <a:extLst>
                    <a:ext uri="{FF2B5EF4-FFF2-40B4-BE49-F238E27FC236}">
                      <a16:creationId xmlns:a16="http://schemas.microsoft.com/office/drawing/2014/main" id="{4BEE0716-B143-4FDE-A65A-F42FC5ABC720}"/>
                    </a:ext>
                  </a:extLst>
                </p:cNvPr>
                <p:cNvGraphicFramePr/>
                <p:nvPr/>
              </p:nvGraphicFramePr>
              <p:xfrm>
                <a:off x="3140646" y="2426805"/>
                <a:ext cx="505462" cy="1092820"/>
              </p:xfrm>
              <a:graphic>
                <a:graphicData uri="http://schemas.microsoft.com/office/drawing/2014/chartex">
                  <cx:chart xmlns:cx="http://schemas.microsoft.com/office/drawing/2014/chartex" xmlns:r="http://schemas.openxmlformats.org/officeDocument/2006/relationships" r:id="rId15"/>
                </a:graphicData>
              </a:graphic>
            </p:graphicFrame>
          </mc:Choice>
          <mc:Fallback xmlns="">
            <p:pic>
              <p:nvPicPr>
                <p:cNvPr id="31" name="Chart 30">
                  <a:extLst>
                    <a:ext uri="{FF2B5EF4-FFF2-40B4-BE49-F238E27FC236}">
                      <a16:creationId xmlns:a16="http://schemas.microsoft.com/office/drawing/2014/main" id="{4BEE0716-B143-4FDE-A65A-F42FC5ABC720}"/>
                    </a:ext>
                  </a:extLst>
                </p:cNvPr>
                <p:cNvPicPr>
                  <a:picLocks noGrp="1" noRot="1" noChangeAspect="1" noMove="1" noResize="1" noEditPoints="1" noAdjustHandles="1" noChangeArrowheads="1" noChangeShapeType="1"/>
                </p:cNvPicPr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9673154" y="2622400"/>
                  <a:ext cx="325989" cy="743108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cx1="http://schemas.microsoft.com/office/drawing/2015/9/8/chartex">
          <mc:Choice Requires="cx1">
            <p:graphicFrame>
              <p:nvGraphicFramePr>
                <p:cNvPr id="32" name="Chart 31">
                  <a:extLst>
                    <a:ext uri="{FF2B5EF4-FFF2-40B4-BE49-F238E27FC236}">
                      <a16:creationId xmlns:a16="http://schemas.microsoft.com/office/drawing/2014/main" id="{111F6A33-950A-4D26-94B6-73E19A7511F7}"/>
                    </a:ext>
                  </a:extLst>
                </p:cNvPr>
                <p:cNvGraphicFramePr/>
                <p:nvPr/>
              </p:nvGraphicFramePr>
              <p:xfrm>
                <a:off x="2725579" y="2507694"/>
                <a:ext cx="505462" cy="1092820"/>
              </p:xfrm>
              <a:graphic>
                <a:graphicData uri="http://schemas.microsoft.com/office/drawing/2014/chartex">
                  <cx:chart xmlns:cx="http://schemas.microsoft.com/office/drawing/2014/chartex" xmlns:r="http://schemas.openxmlformats.org/officeDocument/2006/relationships" r:id="rId16"/>
                </a:graphicData>
              </a:graphic>
            </p:graphicFrame>
          </mc:Choice>
          <mc:Fallback xmlns="">
            <p:pic>
              <p:nvPicPr>
                <p:cNvPr id="32" name="Chart 31">
                  <a:extLst>
                    <a:ext uri="{FF2B5EF4-FFF2-40B4-BE49-F238E27FC236}">
                      <a16:creationId xmlns:a16="http://schemas.microsoft.com/office/drawing/2014/main" id="{111F6A33-950A-4D26-94B6-73E19A7511F7}"/>
                    </a:ext>
                  </a:extLst>
                </p:cNvPr>
                <p:cNvPicPr>
                  <a:picLocks noGrp="1" noRot="1" noChangeAspect="1" noMove="1" noResize="1" noEditPoints="1" noAdjustHandles="1" noChangeArrowheads="1" noChangeShapeType="1"/>
                </p:cNvPicPr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9405464" y="2677404"/>
                  <a:ext cx="325989" cy="743108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cx1="http://schemas.microsoft.com/office/drawing/2015/9/8/chartex">
          <mc:Choice Requires="cx1">
            <p:graphicFrame>
              <p:nvGraphicFramePr>
                <p:cNvPr id="33" name="Chart 32">
                  <a:extLst>
                    <a:ext uri="{FF2B5EF4-FFF2-40B4-BE49-F238E27FC236}">
                      <a16:creationId xmlns:a16="http://schemas.microsoft.com/office/drawing/2014/main" id="{27B7F96D-A19A-4E6A-8DCA-CE571F31F6DE}"/>
                    </a:ext>
                  </a:extLst>
                </p:cNvPr>
                <p:cNvGraphicFramePr/>
                <p:nvPr/>
              </p:nvGraphicFramePr>
              <p:xfrm>
                <a:off x="2275348" y="2287201"/>
                <a:ext cx="505462" cy="1092820"/>
              </p:xfrm>
              <a:graphic>
                <a:graphicData uri="http://schemas.microsoft.com/office/drawing/2014/chartex">
                  <cx:chart xmlns:cx="http://schemas.microsoft.com/office/drawing/2014/chartex" xmlns:r="http://schemas.openxmlformats.org/officeDocument/2006/relationships" r:id="rId17"/>
                </a:graphicData>
              </a:graphic>
            </p:graphicFrame>
          </mc:Choice>
          <mc:Fallback xmlns="">
            <p:pic>
              <p:nvPicPr>
                <p:cNvPr id="33" name="Chart 32">
                  <a:extLst>
                    <a:ext uri="{FF2B5EF4-FFF2-40B4-BE49-F238E27FC236}">
                      <a16:creationId xmlns:a16="http://schemas.microsoft.com/office/drawing/2014/main" id="{27B7F96D-A19A-4E6A-8DCA-CE571F31F6DE}"/>
                    </a:ext>
                  </a:extLst>
                </p:cNvPr>
                <p:cNvPicPr>
                  <a:picLocks noGrp="1" noRot="1" noChangeAspect="1" noMove="1" noResize="1" noEditPoints="1" noAdjustHandles="1" noChangeArrowheads="1" noChangeShapeType="1"/>
                </p:cNvPicPr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9115096" y="2527470"/>
                  <a:ext cx="325989" cy="743108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cx1="http://schemas.microsoft.com/office/drawing/2015/9/8/chartex">
          <mc:Choice Requires="cx1">
            <p:graphicFrame>
              <p:nvGraphicFramePr>
                <p:cNvPr id="34" name="Chart 33">
                  <a:extLst>
                    <a:ext uri="{FF2B5EF4-FFF2-40B4-BE49-F238E27FC236}">
                      <a16:creationId xmlns:a16="http://schemas.microsoft.com/office/drawing/2014/main" id="{E84376A3-CA13-419F-9057-A981BAFF1DF2}"/>
                    </a:ext>
                  </a:extLst>
                </p:cNvPr>
                <p:cNvGraphicFramePr/>
                <p:nvPr/>
              </p:nvGraphicFramePr>
              <p:xfrm>
                <a:off x="1715791" y="1880395"/>
                <a:ext cx="505462" cy="1092820"/>
              </p:xfrm>
              <a:graphic>
                <a:graphicData uri="http://schemas.microsoft.com/office/drawing/2014/chartex">
                  <cx:chart xmlns:cx="http://schemas.microsoft.com/office/drawing/2014/chartex" xmlns:r="http://schemas.openxmlformats.org/officeDocument/2006/relationships" r:id="rId19"/>
                </a:graphicData>
              </a:graphic>
            </p:graphicFrame>
          </mc:Choice>
          <mc:Fallback xmlns="">
            <p:pic>
              <p:nvPicPr>
                <p:cNvPr id="34" name="Chart 33">
                  <a:extLst>
                    <a:ext uri="{FF2B5EF4-FFF2-40B4-BE49-F238E27FC236}">
                      <a16:creationId xmlns:a16="http://schemas.microsoft.com/office/drawing/2014/main" id="{E84376A3-CA13-419F-9057-A981BAFF1DF2}"/>
                    </a:ext>
                  </a:extLst>
                </p:cNvPr>
                <p:cNvPicPr>
                  <a:picLocks noGrp="1" noRot="1" noChangeAspect="1" noMove="1" noResize="1" noEditPoints="1" noAdjustHandles="1" noChangeArrowheads="1" noChangeShapeType="1"/>
                </p:cNvPicPr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8754219" y="2250846"/>
                  <a:ext cx="325989" cy="743108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cx1="http://schemas.microsoft.com/office/drawing/2015/9/8/chartex">
          <mc:Choice Requires="cx1">
            <p:graphicFrame>
              <p:nvGraphicFramePr>
                <p:cNvPr id="35" name="Chart 34">
                  <a:extLst>
                    <a:ext uri="{FF2B5EF4-FFF2-40B4-BE49-F238E27FC236}">
                      <a16:creationId xmlns:a16="http://schemas.microsoft.com/office/drawing/2014/main" id="{B41EB8D9-9974-4E6A-AAF3-84E2FA42D221}"/>
                    </a:ext>
                  </a:extLst>
                </p:cNvPr>
                <p:cNvGraphicFramePr/>
                <p:nvPr/>
              </p:nvGraphicFramePr>
              <p:xfrm>
                <a:off x="1331436" y="3552608"/>
                <a:ext cx="505462" cy="1092820"/>
              </p:xfrm>
              <a:graphic>
                <a:graphicData uri="http://schemas.microsoft.com/office/drawing/2014/chartex">
                  <cx:chart xmlns:cx="http://schemas.microsoft.com/office/drawing/2014/chartex" xmlns:r="http://schemas.openxmlformats.org/officeDocument/2006/relationships" r:id="rId20"/>
                </a:graphicData>
              </a:graphic>
            </p:graphicFrame>
          </mc:Choice>
          <mc:Fallback xmlns="">
            <p:pic>
              <p:nvPicPr>
                <p:cNvPr id="35" name="Chart 34">
                  <a:extLst>
                    <a:ext uri="{FF2B5EF4-FFF2-40B4-BE49-F238E27FC236}">
                      <a16:creationId xmlns:a16="http://schemas.microsoft.com/office/drawing/2014/main" id="{B41EB8D9-9974-4E6A-AAF3-84E2FA42D221}"/>
                    </a:ext>
                  </a:extLst>
                </p:cNvPr>
                <p:cNvPicPr>
                  <a:picLocks noGrp="1" noRot="1" noChangeAspect="1" noMove="1" noResize="1" noEditPoints="1" noAdjustHandles="1" noChangeArrowheads="1" noChangeShapeType="1"/>
                </p:cNvPicPr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8506337" y="3387936"/>
                  <a:ext cx="325989" cy="743108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cx1="http://schemas.microsoft.com/office/drawing/2015/9/8/chartex">
          <mc:Choice Requires="cx1">
            <p:graphicFrame>
              <p:nvGraphicFramePr>
                <p:cNvPr id="36" name="Chart 35">
                  <a:extLst>
                    <a:ext uri="{FF2B5EF4-FFF2-40B4-BE49-F238E27FC236}">
                      <a16:creationId xmlns:a16="http://schemas.microsoft.com/office/drawing/2014/main" id="{EE042A7E-07DE-45E8-8821-31C2EAA4D0F2}"/>
                    </a:ext>
                  </a:extLst>
                </p:cNvPr>
                <p:cNvGraphicFramePr/>
                <p:nvPr/>
              </p:nvGraphicFramePr>
              <p:xfrm>
                <a:off x="1393292" y="2553663"/>
                <a:ext cx="505462" cy="1092820"/>
              </p:xfrm>
              <a:graphic>
                <a:graphicData uri="http://schemas.microsoft.com/office/drawing/2014/chartex">
                  <cx:chart xmlns:cx="http://schemas.microsoft.com/office/drawing/2014/chartex" xmlns:r="http://schemas.openxmlformats.org/officeDocument/2006/relationships" r:id="rId21"/>
                </a:graphicData>
              </a:graphic>
            </p:graphicFrame>
          </mc:Choice>
          <mc:Fallback xmlns="">
            <p:pic>
              <p:nvPicPr>
                <p:cNvPr id="36" name="Chart 35">
                  <a:extLst>
                    <a:ext uri="{FF2B5EF4-FFF2-40B4-BE49-F238E27FC236}">
                      <a16:creationId xmlns:a16="http://schemas.microsoft.com/office/drawing/2014/main" id="{EE042A7E-07DE-45E8-8821-31C2EAA4D0F2}"/>
                    </a:ext>
                  </a:extLst>
                </p:cNvPr>
                <p:cNvPicPr>
                  <a:picLocks noGrp="1" noRot="1" noChangeAspect="1" noMove="1" noResize="1" noEditPoints="1" noAdjustHandles="1" noChangeArrowheads="1" noChangeShapeType="1"/>
                </p:cNvPicPr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8546230" y="2708662"/>
                  <a:ext cx="325989" cy="743108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cx1="http://schemas.microsoft.com/office/drawing/2015/9/8/chartex">
          <mc:Choice Requires="cx1">
            <p:graphicFrame>
              <p:nvGraphicFramePr>
                <p:cNvPr id="37" name="Chart 36">
                  <a:extLst>
                    <a:ext uri="{FF2B5EF4-FFF2-40B4-BE49-F238E27FC236}">
                      <a16:creationId xmlns:a16="http://schemas.microsoft.com/office/drawing/2014/main" id="{FFAC3B66-77C0-4FAF-9FCE-EF6BA78A7E78}"/>
                    </a:ext>
                  </a:extLst>
                </p:cNvPr>
                <p:cNvGraphicFramePr/>
                <p:nvPr/>
              </p:nvGraphicFramePr>
              <p:xfrm>
                <a:off x="3920817" y="2327410"/>
                <a:ext cx="505462" cy="1092820"/>
              </p:xfrm>
              <a:graphic>
                <a:graphicData uri="http://schemas.microsoft.com/office/drawing/2014/chartex">
                  <cx:chart xmlns:cx="http://schemas.microsoft.com/office/drawing/2014/chartex" xmlns:r="http://schemas.openxmlformats.org/officeDocument/2006/relationships" r:id="rId22"/>
                </a:graphicData>
              </a:graphic>
            </p:graphicFrame>
          </mc:Choice>
          <mc:Fallback xmlns="">
            <p:pic>
              <p:nvPicPr>
                <p:cNvPr id="37" name="Chart 36">
                  <a:extLst>
                    <a:ext uri="{FF2B5EF4-FFF2-40B4-BE49-F238E27FC236}">
                      <a16:creationId xmlns:a16="http://schemas.microsoft.com/office/drawing/2014/main" id="{FFAC3B66-77C0-4FAF-9FCE-EF6BA78A7E78}"/>
                    </a:ext>
                  </a:extLst>
                </p:cNvPr>
                <p:cNvPicPr>
                  <a:picLocks noGrp="1" noRot="1" noChangeAspect="1" noMove="1" noResize="1" noEditPoints="1" noAdjustHandles="1" noChangeArrowheads="1" noChangeShapeType="1"/>
                </p:cNvPicPr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10176311" y="2554812"/>
                  <a:ext cx="325989" cy="743108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cx1="http://schemas.microsoft.com/office/drawing/2015/9/8/chartex">
          <mc:Choice Requires="cx1">
            <p:graphicFrame>
              <p:nvGraphicFramePr>
                <p:cNvPr id="38" name="Chart 37">
                  <a:extLst>
                    <a:ext uri="{FF2B5EF4-FFF2-40B4-BE49-F238E27FC236}">
                      <a16:creationId xmlns:a16="http://schemas.microsoft.com/office/drawing/2014/main" id="{356A3438-D482-4580-BF1B-6BA01C1A2286}"/>
                    </a:ext>
                  </a:extLst>
                </p:cNvPr>
                <p:cNvGraphicFramePr/>
                <p:nvPr/>
              </p:nvGraphicFramePr>
              <p:xfrm>
                <a:off x="2691929" y="3586980"/>
                <a:ext cx="505463" cy="1092821"/>
              </p:xfrm>
              <a:graphic>
                <a:graphicData uri="http://schemas.microsoft.com/office/drawing/2014/chartex">
                  <cx:chart xmlns:cx="http://schemas.microsoft.com/office/drawing/2014/chartex" xmlns:r="http://schemas.openxmlformats.org/officeDocument/2006/relationships" r:id="rId23"/>
                </a:graphicData>
              </a:graphic>
            </p:graphicFrame>
          </mc:Choice>
          <mc:Fallback xmlns="">
            <p:pic>
              <p:nvPicPr>
                <p:cNvPr id="38" name="Chart 37">
                  <a:extLst>
                    <a:ext uri="{FF2B5EF4-FFF2-40B4-BE49-F238E27FC236}">
                      <a16:creationId xmlns:a16="http://schemas.microsoft.com/office/drawing/2014/main" id="{356A3438-D482-4580-BF1B-6BA01C1A2286}"/>
                    </a:ext>
                  </a:extLst>
                </p:cNvPr>
                <p:cNvPicPr>
                  <a:picLocks noGrp="1" noRot="1" noChangeAspect="1" noMove="1" noResize="1" noEditPoints="1" noAdjustHandles="1" noChangeArrowheads="1" noChangeShapeType="1"/>
                </p:cNvPicPr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9383762" y="3411308"/>
                  <a:ext cx="325989" cy="743108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cx1="http://schemas.microsoft.com/office/drawing/2015/9/8/chartex">
          <mc:Choice Requires="cx1">
            <p:graphicFrame>
              <p:nvGraphicFramePr>
                <p:cNvPr id="39" name="Chart 38">
                  <a:extLst>
                    <a:ext uri="{FF2B5EF4-FFF2-40B4-BE49-F238E27FC236}">
                      <a16:creationId xmlns:a16="http://schemas.microsoft.com/office/drawing/2014/main" id="{A9F0CA30-7D99-4C69-8CC3-F63474FF3091}"/>
                    </a:ext>
                  </a:extLst>
                </p:cNvPr>
                <p:cNvGraphicFramePr/>
                <p:nvPr/>
              </p:nvGraphicFramePr>
              <p:xfrm>
                <a:off x="2522482" y="2891482"/>
                <a:ext cx="505462" cy="1092820"/>
              </p:xfrm>
              <a:graphic>
                <a:graphicData uri="http://schemas.microsoft.com/office/drawing/2014/chartex">
                  <cx:chart xmlns:cx="http://schemas.microsoft.com/office/drawing/2014/chartex" xmlns:r="http://schemas.openxmlformats.org/officeDocument/2006/relationships" r:id="rId24"/>
                </a:graphicData>
              </a:graphic>
            </p:graphicFrame>
          </mc:Choice>
          <mc:Fallback xmlns="">
            <p:pic>
              <p:nvPicPr>
                <p:cNvPr id="39" name="Chart 38">
                  <a:extLst>
                    <a:ext uri="{FF2B5EF4-FFF2-40B4-BE49-F238E27FC236}">
                      <a16:creationId xmlns:a16="http://schemas.microsoft.com/office/drawing/2014/main" id="{A9F0CA30-7D99-4C69-8CC3-F63474FF3091}"/>
                    </a:ext>
                  </a:extLst>
                </p:cNvPr>
                <p:cNvPicPr>
                  <a:picLocks noGrp="1" noRot="1" noChangeAspect="1" noMove="1" noResize="1" noEditPoints="1" noAdjustHandles="1" noChangeArrowheads="1" noChangeShapeType="1"/>
                </p:cNvPicPr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9274480" y="2938376"/>
                  <a:ext cx="325989" cy="743108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cx1="http://schemas.microsoft.com/office/drawing/2015/9/8/chartex">
          <mc:Choice Requires="cx1">
            <p:graphicFrame>
              <p:nvGraphicFramePr>
                <p:cNvPr id="40" name="Chart 39">
                  <a:extLst>
                    <a:ext uri="{FF2B5EF4-FFF2-40B4-BE49-F238E27FC236}">
                      <a16:creationId xmlns:a16="http://schemas.microsoft.com/office/drawing/2014/main" id="{88BB07E9-321B-46B3-A71F-608DCF22CAFF}"/>
                    </a:ext>
                  </a:extLst>
                </p:cNvPr>
                <p:cNvGraphicFramePr/>
                <p:nvPr/>
              </p:nvGraphicFramePr>
              <p:xfrm>
                <a:off x="3679136" y="2899884"/>
                <a:ext cx="505462" cy="1092820"/>
              </p:xfrm>
              <a:graphic>
                <a:graphicData uri="http://schemas.microsoft.com/office/drawing/2014/chartex">
                  <cx:chart xmlns:cx="http://schemas.microsoft.com/office/drawing/2014/chartex" xmlns:r="http://schemas.openxmlformats.org/officeDocument/2006/relationships" r:id="rId25"/>
                </a:graphicData>
              </a:graphic>
            </p:graphicFrame>
          </mc:Choice>
          <mc:Fallback xmlns="">
            <p:pic>
              <p:nvPicPr>
                <p:cNvPr id="40" name="Chart 39">
                  <a:extLst>
                    <a:ext uri="{FF2B5EF4-FFF2-40B4-BE49-F238E27FC236}">
                      <a16:creationId xmlns:a16="http://schemas.microsoft.com/office/drawing/2014/main" id="{88BB07E9-321B-46B3-A71F-608DCF22CAFF}"/>
                    </a:ext>
                  </a:extLst>
                </p:cNvPr>
                <p:cNvPicPr>
                  <a:picLocks noGrp="1" noRot="1" noChangeAspect="1" noMove="1" noResize="1" noEditPoints="1" noAdjustHandles="1" noChangeArrowheads="1" noChangeShapeType="1"/>
                </p:cNvPicPr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10020444" y="2944089"/>
                  <a:ext cx="325989" cy="743108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cx1="http://schemas.microsoft.com/office/drawing/2015/9/8/chartex">
          <mc:Choice Requires="cx1">
            <p:graphicFrame>
              <p:nvGraphicFramePr>
                <p:cNvPr id="41" name="Chart 40">
                  <a:extLst>
                    <a:ext uri="{FF2B5EF4-FFF2-40B4-BE49-F238E27FC236}">
                      <a16:creationId xmlns:a16="http://schemas.microsoft.com/office/drawing/2014/main" id="{658D6751-29F9-468D-8A00-8915E99156DF}"/>
                    </a:ext>
                  </a:extLst>
                </p:cNvPr>
                <p:cNvGraphicFramePr/>
                <p:nvPr/>
              </p:nvGraphicFramePr>
              <p:xfrm>
                <a:off x="2611066" y="3402036"/>
                <a:ext cx="498578" cy="765083"/>
              </p:xfrm>
              <a:graphic>
                <a:graphicData uri="http://schemas.microsoft.com/office/drawing/2014/chartex">
                  <cx:chart xmlns:cx="http://schemas.microsoft.com/office/drawing/2014/chartex" xmlns:r="http://schemas.openxmlformats.org/officeDocument/2006/relationships" r:id="rId26"/>
                </a:graphicData>
              </a:graphic>
            </p:graphicFrame>
          </mc:Choice>
          <mc:Fallback xmlns="">
            <p:pic>
              <p:nvPicPr>
                <p:cNvPr id="41" name="Chart 40">
                  <a:extLst>
                    <a:ext uri="{FF2B5EF4-FFF2-40B4-BE49-F238E27FC236}">
                      <a16:creationId xmlns:a16="http://schemas.microsoft.com/office/drawing/2014/main" id="{658D6751-29F9-468D-8A00-8915E99156DF}"/>
                    </a:ext>
                  </a:extLst>
                </p:cNvPr>
                <p:cNvPicPr>
                  <a:picLocks noGrp="1" noRot="1" noChangeAspect="1" noMove="1" noResize="1" noEditPoints="1" noAdjustHandles="1" noChangeArrowheads="1" noChangeShapeType="1"/>
                </p:cNvPicPr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9331611" y="3285548"/>
                  <a:ext cx="321549" cy="520249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cx1="http://schemas.microsoft.com/office/drawing/2015/9/8/chartex">
          <mc:Choice Requires="cx1">
            <p:graphicFrame>
              <p:nvGraphicFramePr>
                <p:cNvPr id="42" name="Chart 41">
                  <a:extLst>
                    <a:ext uri="{FF2B5EF4-FFF2-40B4-BE49-F238E27FC236}">
                      <a16:creationId xmlns:a16="http://schemas.microsoft.com/office/drawing/2014/main" id="{35845E72-3F8F-42BD-85A4-3DF6B63F63AA}"/>
                    </a:ext>
                  </a:extLst>
                </p:cNvPr>
                <p:cNvGraphicFramePr/>
                <p:nvPr/>
              </p:nvGraphicFramePr>
              <p:xfrm>
                <a:off x="3005565" y="3421848"/>
                <a:ext cx="498578" cy="765082"/>
              </p:xfrm>
              <a:graphic>
                <a:graphicData uri="http://schemas.microsoft.com/office/drawing/2014/chartex">
                  <cx:chart xmlns:cx="http://schemas.microsoft.com/office/drawing/2014/chartex" xmlns:r="http://schemas.openxmlformats.org/officeDocument/2006/relationships" r:id="rId28"/>
                </a:graphicData>
              </a:graphic>
            </p:graphicFrame>
          </mc:Choice>
          <mc:Fallback xmlns="">
            <p:pic>
              <p:nvPicPr>
                <p:cNvPr id="42" name="Chart 41">
                  <a:extLst>
                    <a:ext uri="{FF2B5EF4-FFF2-40B4-BE49-F238E27FC236}">
                      <a16:creationId xmlns:a16="http://schemas.microsoft.com/office/drawing/2014/main" id="{35845E72-3F8F-42BD-85A4-3DF6B63F63AA}"/>
                    </a:ext>
                  </a:extLst>
                </p:cNvPr>
                <p:cNvPicPr>
                  <a:picLocks noGrp="1" noRot="1" noChangeAspect="1" noMove="1" noResize="1" noEditPoints="1" noAdjustHandles="1" noChangeArrowheads="1" noChangeShapeType="1"/>
                </p:cNvPicPr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9586036" y="3299020"/>
                  <a:ext cx="321549" cy="520249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cx1="http://schemas.microsoft.com/office/drawing/2015/9/8/chartex">
          <mc:Choice Requires="cx1">
            <p:graphicFrame>
              <p:nvGraphicFramePr>
                <p:cNvPr id="44" name="Chart 43">
                  <a:extLst>
                    <a:ext uri="{FF2B5EF4-FFF2-40B4-BE49-F238E27FC236}">
                      <a16:creationId xmlns:a16="http://schemas.microsoft.com/office/drawing/2014/main" id="{5A9B413E-8862-44AB-AFE1-59A2C694F077}"/>
                    </a:ext>
                  </a:extLst>
                </p:cNvPr>
                <p:cNvGraphicFramePr/>
                <p:nvPr/>
              </p:nvGraphicFramePr>
              <p:xfrm>
                <a:off x="3211084" y="3169661"/>
                <a:ext cx="435487" cy="714156"/>
              </p:xfrm>
              <a:graphic>
                <a:graphicData uri="http://schemas.microsoft.com/office/drawing/2014/chartex">
                  <cx:chart xmlns:cx="http://schemas.microsoft.com/office/drawing/2014/chartex" xmlns:r="http://schemas.openxmlformats.org/officeDocument/2006/relationships" r:id="rId30"/>
                </a:graphicData>
              </a:graphic>
            </p:graphicFrame>
          </mc:Choice>
          <mc:Fallback xmlns="">
            <p:pic>
              <p:nvPicPr>
                <p:cNvPr id="44" name="Chart 43">
                  <a:extLst>
                    <a:ext uri="{FF2B5EF4-FFF2-40B4-BE49-F238E27FC236}">
                      <a16:creationId xmlns:a16="http://schemas.microsoft.com/office/drawing/2014/main" id="{5A9B413E-8862-44AB-AFE1-59A2C694F077}"/>
                    </a:ext>
                  </a:extLst>
                </p:cNvPr>
                <p:cNvPicPr>
                  <a:picLocks noGrp="1" noRot="1" noChangeAspect="1" noMove="1" noResize="1" noEditPoints="1" noAdjustHandles="1" noChangeArrowheads="1" noChangeShapeType="1"/>
                </p:cNvPicPr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9718582" y="3127535"/>
                  <a:ext cx="280860" cy="485620"/>
                </a:xfrm>
                <a:prstGeom prst="rect">
                  <a:avLst/>
                </a:prstGeom>
              </p:spPr>
            </p:pic>
          </mc:Fallback>
        </mc:AlternateContent>
      </p:grpSp>
      <p:pic>
        <p:nvPicPr>
          <p:cNvPr id="5" name="Picture 4" descr="A picture containing umbrella, accessory&#10;&#10;Description generated with very high confidence">
            <a:extLst>
              <a:ext uri="{FF2B5EF4-FFF2-40B4-BE49-F238E27FC236}">
                <a16:creationId xmlns:a16="http://schemas.microsoft.com/office/drawing/2014/main" id="{CEB11865-5B47-4D18-B2B4-AE2688BE5BB2}"/>
              </a:ext>
            </a:extLst>
          </p:cNvPr>
          <p:cNvPicPr>
            <a:picLocks noChangeAspect="1"/>
          </p:cNvPicPr>
          <p:nvPr/>
        </p:nvPicPr>
        <p:blipFill rotWithShape="1"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236" t="3415" r="26976" b="12195"/>
          <a:stretch/>
        </p:blipFill>
        <p:spPr>
          <a:xfrm>
            <a:off x="3255683" y="1378553"/>
            <a:ext cx="2142279" cy="1946678"/>
          </a:xfrm>
          <a:prstGeom prst="rect">
            <a:avLst/>
          </a:prstGeom>
        </p:spPr>
      </p:pic>
      <mc:AlternateContent xmlns:mc="http://schemas.openxmlformats.org/markup-compatibility/2006" xmlns:cx1="http://schemas.microsoft.com/office/drawing/2015/9/8/chartex">
        <mc:Choice Requires="cx1">
          <p:graphicFrame>
            <p:nvGraphicFramePr>
              <p:cNvPr id="46" name="Chart 45">
                <a:extLst>
                  <a:ext uri="{FF2B5EF4-FFF2-40B4-BE49-F238E27FC236}">
                    <a16:creationId xmlns:a16="http://schemas.microsoft.com/office/drawing/2014/main" id="{9FA0B166-F8E8-4485-9F71-CFD6E8600AAE}"/>
                  </a:ext>
                </a:extLst>
              </p:cNvPr>
              <p:cNvGraphicFramePr/>
              <p:nvPr>
                <p:extLst>
                  <p:ext uri="{D42A27DB-BD31-4B8C-83A1-F6EECF244321}">
                    <p14:modId xmlns:p14="http://schemas.microsoft.com/office/powerpoint/2010/main" val="2383525848"/>
                  </p:ext>
                </p:extLst>
              </p:nvPr>
            </p:nvGraphicFramePr>
            <p:xfrm>
              <a:off x="-221870" y="744366"/>
              <a:ext cx="3884414" cy="2918832"/>
            </p:xfrm>
            <a:graphic>
              <a:graphicData uri="http://schemas.microsoft.com/office/drawing/2014/chartex">
                <cx:chart xmlns:cx="http://schemas.microsoft.com/office/drawing/2014/chartex" xmlns:r="http://schemas.openxmlformats.org/officeDocument/2006/relationships" r:id="rId33"/>
              </a:graphicData>
            </a:graphic>
          </p:graphicFrame>
        </mc:Choice>
        <mc:Fallback xmlns="">
          <p:pic>
            <p:nvPicPr>
              <p:cNvPr id="46" name="Chart 45">
                <a:extLst>
                  <a:ext uri="{FF2B5EF4-FFF2-40B4-BE49-F238E27FC236}">
                    <a16:creationId xmlns:a16="http://schemas.microsoft.com/office/drawing/2014/main" id="{9FA0B166-F8E8-4485-9F71-CFD6E8600AAE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-221870" y="744366"/>
                <a:ext cx="3884414" cy="2918832"/>
              </a:xfrm>
              <a:prstGeom prst="rect">
                <a:avLst/>
              </a:prstGeom>
            </p:spPr>
          </p:pic>
        </mc:Fallback>
      </mc:AlternateContent>
      <p:sp>
        <p:nvSpPr>
          <p:cNvPr id="8" name="TextBox 7">
            <a:extLst>
              <a:ext uri="{FF2B5EF4-FFF2-40B4-BE49-F238E27FC236}">
                <a16:creationId xmlns:a16="http://schemas.microsoft.com/office/drawing/2014/main" id="{D85F9703-940C-4922-94F9-681FE80A13E7}"/>
              </a:ext>
            </a:extLst>
          </p:cNvPr>
          <p:cNvSpPr txBox="1"/>
          <p:nvPr/>
        </p:nvSpPr>
        <p:spPr>
          <a:xfrm>
            <a:off x="1146695" y="1925481"/>
            <a:ext cx="1177822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/>
            <a:r>
              <a:rPr lang="en-GB" sz="3200" dirty="0">
                <a:solidFill>
                  <a:schemeClr val="accent1">
                    <a:lumMod val="75000"/>
                  </a:schemeClr>
                </a:solidFill>
                <a:cs typeface="AmmanV3 Sans Bold" panose="02000000000000000000" pitchFamily="50" charset="-78"/>
              </a:rPr>
              <a:t>97</a:t>
            </a:r>
          </a:p>
          <a:p>
            <a:pPr algn="ctr" defTabSz="685800"/>
            <a:r>
              <a:rPr lang="en-GB" sz="1400" dirty="0">
                <a:solidFill>
                  <a:schemeClr val="accent1">
                    <a:lumMod val="75000"/>
                  </a:schemeClr>
                </a:solidFill>
                <a:cs typeface="AmmanV3 Sans Bold" panose="02000000000000000000" pitchFamily="50" charset="-78"/>
              </a:rPr>
              <a:t> indicators </a:t>
            </a:r>
            <a:endParaRPr lang="en-US" sz="1400" dirty="0">
              <a:solidFill>
                <a:schemeClr val="accent1">
                  <a:lumMod val="75000"/>
                </a:schemeClr>
              </a:solidFill>
              <a:cs typeface="AmmanV3 Sans Bold" panose="02000000000000000000" pitchFamily="50" charset="-78"/>
            </a:endParaRP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B3ABB84F-2D52-4285-8872-C58ADCB20C67}"/>
              </a:ext>
            </a:extLst>
          </p:cNvPr>
          <p:cNvSpPr txBox="1"/>
          <p:nvPr/>
        </p:nvSpPr>
        <p:spPr>
          <a:xfrm>
            <a:off x="6923574" y="4187969"/>
            <a:ext cx="2041822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/>
            <a:r>
              <a:rPr lang="en-GB" sz="1500" b="1" dirty="0">
                <a:solidFill>
                  <a:schemeClr val="accent1">
                    <a:lumMod val="75000"/>
                  </a:schemeClr>
                </a:solidFill>
                <a:cs typeface="AmmanV3 Sans Bold" panose="02000000000000000000" pitchFamily="50" charset="-78"/>
              </a:rPr>
              <a:t>Local district </a:t>
            </a:r>
            <a:endParaRPr lang="en-US" sz="1500" b="1" dirty="0">
              <a:solidFill>
                <a:schemeClr val="accent1">
                  <a:lumMod val="75000"/>
                </a:schemeClr>
              </a:solidFill>
              <a:cs typeface="AmmanV3 Sans Bold" panose="02000000000000000000" pitchFamily="50" charset="-78"/>
            </a:endParaRP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20E32F0C-A550-4096-A6BD-4EF777F9C2DC}"/>
              </a:ext>
            </a:extLst>
          </p:cNvPr>
          <p:cNvSpPr txBox="1"/>
          <p:nvPr/>
        </p:nvSpPr>
        <p:spPr>
          <a:xfrm>
            <a:off x="1178954" y="860678"/>
            <a:ext cx="255746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/>
            <a:r>
              <a:rPr lang="en-GB" sz="1200" dirty="0">
                <a:solidFill>
                  <a:schemeClr val="accent1">
                    <a:lumMod val="75000"/>
                  </a:schemeClr>
                </a:solidFill>
                <a:cs typeface="AmmanV3 Sans Regular" panose="02000000000000000000" pitchFamily="50" charset="-78"/>
              </a:rPr>
              <a:t>Sustainability criteria </a:t>
            </a:r>
            <a:endParaRPr lang="en-US" sz="1200" dirty="0">
              <a:solidFill>
                <a:schemeClr val="accent1">
                  <a:lumMod val="75000"/>
                </a:schemeClr>
              </a:solidFill>
              <a:cs typeface="AmmanV3 Sans Regular" panose="02000000000000000000" pitchFamily="50" charset="-78"/>
            </a:endParaRPr>
          </a:p>
        </p:txBody>
      </p:sp>
      <p:pic>
        <p:nvPicPr>
          <p:cNvPr id="43" name="Picture 42">
            <a:extLst>
              <a:ext uri="{FF2B5EF4-FFF2-40B4-BE49-F238E27FC236}">
                <a16:creationId xmlns:a16="http://schemas.microsoft.com/office/drawing/2014/main" id="{C6F4A9A4-DE81-4D00-9CA8-C83B9BE69C00}"/>
              </a:ext>
            </a:extLst>
          </p:cNvPr>
          <p:cNvPicPr>
            <a:picLocks noChangeAspect="1"/>
          </p:cNvPicPr>
          <p:nvPr/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66" y="4410644"/>
            <a:ext cx="661757" cy="661757"/>
          </a:xfrm>
          <a:prstGeom prst="rect">
            <a:avLst/>
          </a:prstGeom>
        </p:spPr>
      </p:pic>
      <p:pic>
        <p:nvPicPr>
          <p:cNvPr id="50" name="Picture 49">
            <a:extLst>
              <a:ext uri="{FF2B5EF4-FFF2-40B4-BE49-F238E27FC236}">
                <a16:creationId xmlns:a16="http://schemas.microsoft.com/office/drawing/2014/main" id="{43462886-ADDD-42A3-86AB-A1841B90EC5C}"/>
              </a:ext>
            </a:extLst>
          </p:cNvPr>
          <p:cNvPicPr>
            <a:picLocks noChangeAspect="1"/>
          </p:cNvPicPr>
          <p:nvPr/>
        </p:nvPicPr>
        <p:blipFill rotWithShape="1"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42" r="14240"/>
          <a:stretch/>
        </p:blipFill>
        <p:spPr>
          <a:xfrm>
            <a:off x="797852" y="4290589"/>
            <a:ext cx="992384" cy="781812"/>
          </a:xfrm>
          <a:prstGeom prst="rect">
            <a:avLst/>
          </a:prstGeom>
        </p:spPr>
      </p:pic>
      <p:pic>
        <p:nvPicPr>
          <p:cNvPr id="51" name="Picture 50">
            <a:extLst>
              <a:ext uri="{FF2B5EF4-FFF2-40B4-BE49-F238E27FC236}">
                <a16:creationId xmlns:a16="http://schemas.microsoft.com/office/drawing/2014/main" id="{4635209A-8B72-40B4-9077-2D816E784E62}"/>
              </a:ext>
            </a:extLst>
          </p:cNvPr>
          <p:cNvPicPr>
            <a:picLocks noChangeAspect="1"/>
          </p:cNvPicPr>
          <p:nvPr/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7762" y="4554641"/>
            <a:ext cx="611768" cy="480908"/>
          </a:xfrm>
          <a:prstGeom prst="rect">
            <a:avLst/>
          </a:prstGeom>
        </p:spPr>
      </p:pic>
      <p:cxnSp>
        <p:nvCxnSpPr>
          <p:cNvPr id="12" name="Connector: Elbow 11">
            <a:extLst>
              <a:ext uri="{FF2B5EF4-FFF2-40B4-BE49-F238E27FC236}">
                <a16:creationId xmlns:a16="http://schemas.microsoft.com/office/drawing/2014/main" id="{59F8A315-7410-41AA-B6CD-CDF4B6AA88A2}"/>
              </a:ext>
            </a:extLst>
          </p:cNvPr>
          <p:cNvCxnSpPr>
            <a:cxnSpLocks/>
          </p:cNvCxnSpPr>
          <p:nvPr/>
        </p:nvCxnSpPr>
        <p:spPr>
          <a:xfrm rot="16200000" flipV="1">
            <a:off x="5590248" y="1373190"/>
            <a:ext cx="1438909" cy="1391383"/>
          </a:xfrm>
          <a:prstGeom prst="bentConnector3">
            <a:avLst/>
          </a:prstGeom>
          <a:ln>
            <a:solidFill>
              <a:srgbClr val="74C14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2" name="Picture 2" descr="Image result for smart solution logo">
            <a:extLst>
              <a:ext uri="{FF2B5EF4-FFF2-40B4-BE49-F238E27FC236}">
                <a16:creationId xmlns:a16="http://schemas.microsoft.com/office/drawing/2014/main" id="{1FA29D32-47ED-4A88-AC8D-1176451876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8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9"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0419" y="4187969"/>
            <a:ext cx="1054592" cy="9273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5" name="TextBox 44">
            <a:extLst>
              <a:ext uri="{FF2B5EF4-FFF2-40B4-BE49-F238E27FC236}">
                <a16:creationId xmlns:a16="http://schemas.microsoft.com/office/drawing/2014/main" id="{F79FF168-D5B2-48F4-9085-F1766D7252F2}"/>
              </a:ext>
            </a:extLst>
          </p:cNvPr>
          <p:cNvSpPr txBox="1"/>
          <p:nvPr/>
        </p:nvSpPr>
        <p:spPr>
          <a:xfrm>
            <a:off x="2687316" y="-86039"/>
            <a:ext cx="342535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/>
            <a:br>
              <a:rPr lang="en-GB" sz="1400" b="1" dirty="0">
                <a:cs typeface="AmmanV3 Sans Bold" panose="02000000000000000000" pitchFamily="50" charset="-78"/>
              </a:rPr>
            </a:br>
            <a:r>
              <a:rPr lang="en-GB" sz="1400" b="1" dirty="0">
                <a:solidFill>
                  <a:schemeClr val="accent1">
                    <a:lumMod val="75000"/>
                  </a:schemeClr>
                </a:solidFill>
                <a:cs typeface="AmmanV3 Sans Medium" panose="02000000000000000000" pitchFamily="50" charset="-78"/>
              </a:rPr>
              <a:t>Sustainability map for district level </a:t>
            </a:r>
            <a:endParaRPr lang="en-US" sz="1400" b="1" dirty="0">
              <a:solidFill>
                <a:schemeClr val="accent1">
                  <a:lumMod val="75000"/>
                </a:schemeClr>
              </a:solidFill>
              <a:cs typeface="AmmanV3 Sans Medium" panose="02000000000000000000" pitchFamily="50" charset="-78"/>
            </a:endParaRPr>
          </a:p>
        </p:txBody>
      </p:sp>
      <p:pic>
        <p:nvPicPr>
          <p:cNvPr id="53" name="Picture 52">
            <a:extLst>
              <a:ext uri="{FF2B5EF4-FFF2-40B4-BE49-F238E27FC236}">
                <a16:creationId xmlns:a16="http://schemas.microsoft.com/office/drawing/2014/main" id="{37C8CCE9-9B77-45D4-849B-5F5DD98CB1E6}"/>
              </a:ext>
            </a:extLst>
          </p:cNvPr>
          <p:cNvPicPr>
            <a:picLocks noChangeAspect="1"/>
          </p:cNvPicPr>
          <p:nvPr/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66" y="4410644"/>
            <a:ext cx="661757" cy="661757"/>
          </a:xfrm>
          <a:prstGeom prst="rect">
            <a:avLst/>
          </a:prstGeom>
        </p:spPr>
      </p:pic>
      <p:pic>
        <p:nvPicPr>
          <p:cNvPr id="54" name="Picture 53">
            <a:extLst>
              <a:ext uri="{FF2B5EF4-FFF2-40B4-BE49-F238E27FC236}">
                <a16:creationId xmlns:a16="http://schemas.microsoft.com/office/drawing/2014/main" id="{DA75E51F-8F6B-430C-9226-CF2E33E0519C}"/>
              </a:ext>
            </a:extLst>
          </p:cNvPr>
          <p:cNvPicPr>
            <a:picLocks noChangeAspect="1"/>
          </p:cNvPicPr>
          <p:nvPr/>
        </p:nvPicPr>
        <p:blipFill rotWithShape="1"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42" r="14240"/>
          <a:stretch/>
        </p:blipFill>
        <p:spPr>
          <a:xfrm>
            <a:off x="797852" y="4290589"/>
            <a:ext cx="992384" cy="781812"/>
          </a:xfrm>
          <a:prstGeom prst="rect">
            <a:avLst/>
          </a:prstGeom>
        </p:spPr>
      </p:pic>
      <p:pic>
        <p:nvPicPr>
          <p:cNvPr id="55" name="Picture 54">
            <a:extLst>
              <a:ext uri="{FF2B5EF4-FFF2-40B4-BE49-F238E27FC236}">
                <a16:creationId xmlns:a16="http://schemas.microsoft.com/office/drawing/2014/main" id="{54924C30-0647-44E5-A77D-DAB80B2DEC15}"/>
              </a:ext>
            </a:extLst>
          </p:cNvPr>
          <p:cNvPicPr>
            <a:picLocks noChangeAspect="1"/>
          </p:cNvPicPr>
          <p:nvPr/>
        </p:nvPicPr>
        <p:blipFill>
          <a:blip r:embed="rId4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891479" y="4526757"/>
            <a:ext cx="600919" cy="480060"/>
          </a:xfrm>
          <a:prstGeom prst="rect">
            <a:avLst/>
          </a:prstGeom>
        </p:spPr>
      </p:pic>
      <p:pic>
        <p:nvPicPr>
          <p:cNvPr id="56" name="Picture 55">
            <a:extLst>
              <a:ext uri="{FF2B5EF4-FFF2-40B4-BE49-F238E27FC236}">
                <a16:creationId xmlns:a16="http://schemas.microsoft.com/office/drawing/2014/main" id="{0C2D11A7-5631-4113-BA96-82128951BF17}"/>
              </a:ext>
            </a:extLst>
          </p:cNvPr>
          <p:cNvPicPr>
            <a:picLocks noChangeAspect="1"/>
          </p:cNvPicPr>
          <p:nvPr/>
        </p:nvPicPr>
        <p:blipFill>
          <a:blip r:embed="rId4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8756" y="4415973"/>
            <a:ext cx="896540" cy="717947"/>
          </a:xfrm>
          <a:prstGeom prst="rect">
            <a:avLst/>
          </a:prstGeom>
        </p:spPr>
      </p:pic>
      <p:sp>
        <p:nvSpPr>
          <p:cNvPr id="57" name="Rectangle 56">
            <a:extLst>
              <a:ext uri="{FF2B5EF4-FFF2-40B4-BE49-F238E27FC236}">
                <a16:creationId xmlns:a16="http://schemas.microsoft.com/office/drawing/2014/main" id="{C0E5429F-A3DD-4786-8361-886918AFA9A9}"/>
              </a:ext>
            </a:extLst>
          </p:cNvPr>
          <p:cNvSpPr/>
          <p:nvPr/>
        </p:nvSpPr>
        <p:spPr>
          <a:xfrm flipV="1">
            <a:off x="0" y="5144531"/>
            <a:ext cx="9144000" cy="34289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350">
              <a:solidFill>
                <a:prstClr val="white"/>
              </a:solidFill>
              <a:latin typeface="Calibri" panose="020F0502020204030204"/>
            </a:endParaRPr>
          </a:p>
        </p:txBody>
      </p:sp>
      <p:cxnSp>
        <p:nvCxnSpPr>
          <p:cNvPr id="58" name="Straight Connector 57">
            <a:extLst>
              <a:ext uri="{FF2B5EF4-FFF2-40B4-BE49-F238E27FC236}">
                <a16:creationId xmlns:a16="http://schemas.microsoft.com/office/drawing/2014/main" id="{15C53300-89E0-497D-B5F7-95DEDAB8D2DF}"/>
              </a:ext>
            </a:extLst>
          </p:cNvPr>
          <p:cNvCxnSpPr>
            <a:cxnSpLocks/>
          </p:cNvCxnSpPr>
          <p:nvPr/>
        </p:nvCxnSpPr>
        <p:spPr>
          <a:xfrm>
            <a:off x="0" y="389010"/>
            <a:ext cx="9144000" cy="13929"/>
          </a:xfrm>
          <a:prstGeom prst="line">
            <a:avLst/>
          </a:prstGeom>
          <a:ln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4">
            <a:extLst>
              <a:ext uri="{FF2B5EF4-FFF2-40B4-BE49-F238E27FC236}">
                <a16:creationId xmlns:a16="http://schemas.microsoft.com/office/drawing/2014/main" id="{BC32CFD2-AED8-448D-91C5-8540D9E9F5D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90100"/>
            <a:ext cx="65" cy="276999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42284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0F18F6DE-46B1-4506-BB80-6101D1328FFA}"/>
              </a:ext>
            </a:extLst>
          </p:cNvPr>
          <p:cNvSpPr/>
          <p:nvPr/>
        </p:nvSpPr>
        <p:spPr>
          <a:xfrm>
            <a:off x="134667" y="866175"/>
            <a:ext cx="5456419" cy="2918832"/>
          </a:xfrm>
          <a:prstGeom prst="roundRect">
            <a:avLst/>
          </a:prstGeom>
          <a:noFill/>
          <a:ln w="762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11A912A2-2C67-41B1-8AC9-FA89360436B4}"/>
              </a:ext>
            </a:extLst>
          </p:cNvPr>
          <p:cNvGrpSpPr/>
          <p:nvPr/>
        </p:nvGrpSpPr>
        <p:grpSpPr>
          <a:xfrm>
            <a:off x="6055389" y="1921223"/>
            <a:ext cx="3088611" cy="2386394"/>
            <a:chOff x="520759" y="1312699"/>
            <a:chExt cx="6385398" cy="4679266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A28C0AAF-10B1-4F17-863C-B3A5A9C059B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713" r="16088"/>
            <a:stretch/>
          </p:blipFill>
          <p:spPr>
            <a:xfrm>
              <a:off x="520759" y="1380636"/>
              <a:ext cx="6385398" cy="4611329"/>
            </a:xfrm>
            <a:prstGeom prst="rect">
              <a:avLst/>
            </a:prstGeom>
          </p:spPr>
        </p:pic>
        <mc:AlternateContent xmlns:mc="http://schemas.openxmlformats.org/markup-compatibility/2006" xmlns:cx1="http://schemas.microsoft.com/office/drawing/2015/9/8/chartex">
          <mc:Choice Requires="cx1">
            <p:graphicFrame>
              <p:nvGraphicFramePr>
                <p:cNvPr id="10" name="Chart 9">
                  <a:extLst>
                    <a:ext uri="{FF2B5EF4-FFF2-40B4-BE49-F238E27FC236}">
                      <a16:creationId xmlns:a16="http://schemas.microsoft.com/office/drawing/2014/main" id="{728CD76B-F720-44C7-AFFC-0AD06DE457DC}"/>
                    </a:ext>
                  </a:extLst>
                </p:cNvPr>
                <p:cNvGraphicFramePr/>
                <p:nvPr/>
              </p:nvGraphicFramePr>
              <p:xfrm>
                <a:off x="5136996" y="3077737"/>
                <a:ext cx="764532" cy="1217129"/>
              </p:xfrm>
              <a:graphic>
                <a:graphicData uri="http://schemas.microsoft.com/office/drawing/2014/chartex">
                  <cx:chart xmlns:cx="http://schemas.microsoft.com/office/drawing/2014/chartex" xmlns:r="http://schemas.openxmlformats.org/officeDocument/2006/relationships" r:id="rId3"/>
                </a:graphicData>
              </a:graphic>
            </p:graphicFrame>
          </mc:Choice>
          <mc:Fallback xmlns="">
            <p:pic>
              <p:nvPicPr>
                <p:cNvPr id="10" name="Chart 9">
                  <a:extLst>
                    <a:ext uri="{FF2B5EF4-FFF2-40B4-BE49-F238E27FC236}">
                      <a16:creationId xmlns:a16="http://schemas.microsoft.com/office/drawing/2014/main" id="{728CD76B-F720-44C7-AFFC-0AD06DE457DC}"/>
                    </a:ext>
                  </a:extLst>
                </p:cNvPr>
                <p:cNvPicPr>
                  <a:picLocks noGrp="1" noRot="1" noChangeAspect="1" noMove="1" noResize="1" noEditPoints="1" noAdjustHandles="1" noChangeArrowheads="1" noChangeShapeType="1"/>
                </p:cNvPicPr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10960664" y="3065028"/>
                  <a:ext cx="493071" cy="827637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cx1="http://schemas.microsoft.com/office/drawing/2015/9/8/chartex">
          <mc:Choice Requires="cx1">
            <p:graphicFrame>
              <p:nvGraphicFramePr>
                <p:cNvPr id="19" name="Chart 18">
                  <a:extLst>
                    <a:ext uri="{FF2B5EF4-FFF2-40B4-BE49-F238E27FC236}">
                      <a16:creationId xmlns:a16="http://schemas.microsoft.com/office/drawing/2014/main" id="{A3315178-0C51-4AA2-A563-15FE0BE6A92C}"/>
                    </a:ext>
                  </a:extLst>
                </p:cNvPr>
                <p:cNvGraphicFramePr/>
                <p:nvPr/>
              </p:nvGraphicFramePr>
              <p:xfrm>
                <a:off x="1839951" y="2739486"/>
                <a:ext cx="682021" cy="1217128"/>
              </p:xfrm>
              <a:graphic>
                <a:graphicData uri="http://schemas.microsoft.com/office/drawing/2014/chartex">
                  <cx:chart xmlns:cx="http://schemas.microsoft.com/office/drawing/2014/chartex" xmlns:r="http://schemas.openxmlformats.org/officeDocument/2006/relationships" r:id="rId5"/>
                </a:graphicData>
              </a:graphic>
            </p:graphicFrame>
          </mc:Choice>
          <mc:Fallback xmlns="">
            <p:pic>
              <p:nvPicPr>
                <p:cNvPr id="19" name="Chart 18">
                  <a:extLst>
                    <a:ext uri="{FF2B5EF4-FFF2-40B4-BE49-F238E27FC236}">
                      <a16:creationId xmlns:a16="http://schemas.microsoft.com/office/drawing/2014/main" id="{A3315178-0C51-4AA2-A563-15FE0BE6A92C}"/>
                    </a:ext>
                  </a:extLst>
                </p:cNvPr>
                <p:cNvPicPr>
                  <a:picLocks noGrp="1" noRot="1" noChangeAspect="1" noMove="1" noResize="1" noEditPoints="1" noAdjustHandles="1" noChangeArrowheads="1" noChangeShapeType="1"/>
                </p:cNvPicPr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8834294" y="2835020"/>
                  <a:ext cx="439857" cy="827636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cx1="http://schemas.microsoft.com/office/drawing/2015/9/8/chartex">
          <mc:Choice Requires="cx1">
            <p:graphicFrame>
              <p:nvGraphicFramePr>
                <p:cNvPr id="20" name="Chart 19">
                  <a:extLst>
                    <a:ext uri="{FF2B5EF4-FFF2-40B4-BE49-F238E27FC236}">
                      <a16:creationId xmlns:a16="http://schemas.microsoft.com/office/drawing/2014/main" id="{71FE7171-42DA-4F76-85D7-A20DA09604B6}"/>
                    </a:ext>
                  </a:extLst>
                </p:cNvPr>
                <p:cNvGraphicFramePr/>
                <p:nvPr/>
              </p:nvGraphicFramePr>
              <p:xfrm>
                <a:off x="2777712" y="4170269"/>
                <a:ext cx="682021" cy="1217128"/>
              </p:xfrm>
              <a:graphic>
                <a:graphicData uri="http://schemas.microsoft.com/office/drawing/2014/chartex">
                  <cx:chart xmlns:cx="http://schemas.microsoft.com/office/drawing/2014/chartex" xmlns:r="http://schemas.openxmlformats.org/officeDocument/2006/relationships" r:id="rId7"/>
                </a:graphicData>
              </a:graphic>
            </p:graphicFrame>
          </mc:Choice>
          <mc:Fallback xmlns="">
            <p:pic>
              <p:nvPicPr>
                <p:cNvPr id="20" name="Chart 19">
                  <a:extLst>
                    <a:ext uri="{FF2B5EF4-FFF2-40B4-BE49-F238E27FC236}">
                      <a16:creationId xmlns:a16="http://schemas.microsoft.com/office/drawing/2014/main" id="{71FE7171-42DA-4F76-85D7-A20DA09604B6}"/>
                    </a:ext>
                  </a:extLst>
                </p:cNvPr>
                <p:cNvPicPr>
                  <a:picLocks noGrp="1" noRot="1" noChangeAspect="1" noMove="1" noResize="1" noEditPoints="1" noAdjustHandles="1" noChangeArrowheads="1" noChangeShapeType="1"/>
                </p:cNvPicPr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9439086" y="3807939"/>
                  <a:ext cx="439857" cy="827636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cx1="http://schemas.microsoft.com/office/drawing/2015/9/8/chartex">
          <mc:Choice Requires="cx1">
            <p:graphicFrame>
              <p:nvGraphicFramePr>
                <p:cNvPr id="24" name="Chart 23">
                  <a:extLst>
                    <a:ext uri="{FF2B5EF4-FFF2-40B4-BE49-F238E27FC236}">
                      <a16:creationId xmlns:a16="http://schemas.microsoft.com/office/drawing/2014/main" id="{BA6540F6-6455-435C-9E35-6468EB95E5C5}"/>
                    </a:ext>
                  </a:extLst>
                </p:cNvPr>
                <p:cNvGraphicFramePr/>
                <p:nvPr/>
              </p:nvGraphicFramePr>
              <p:xfrm>
                <a:off x="3486825" y="3348050"/>
                <a:ext cx="682021" cy="1217128"/>
              </p:xfrm>
              <a:graphic>
                <a:graphicData uri="http://schemas.microsoft.com/office/drawing/2014/chartex">
                  <cx:chart xmlns:cx="http://schemas.microsoft.com/office/drawing/2014/chartex" xmlns:r="http://schemas.openxmlformats.org/officeDocument/2006/relationships" r:id="rId9"/>
                </a:graphicData>
              </a:graphic>
            </p:graphicFrame>
          </mc:Choice>
          <mc:Fallback xmlns="">
            <p:pic>
              <p:nvPicPr>
                <p:cNvPr id="24" name="Chart 23">
                  <a:extLst>
                    <a:ext uri="{FF2B5EF4-FFF2-40B4-BE49-F238E27FC236}">
                      <a16:creationId xmlns:a16="http://schemas.microsoft.com/office/drawing/2014/main" id="{BA6540F6-6455-435C-9E35-6468EB95E5C5}"/>
                    </a:ext>
                  </a:extLst>
                </p:cNvPr>
                <p:cNvPicPr>
                  <a:picLocks noGrp="1" noRot="1" noChangeAspect="1" noMove="1" noResize="1" noEditPoints="1" noAdjustHandles="1" noChangeArrowheads="1" noChangeShapeType="1"/>
                </p:cNvPicPr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9896416" y="3248838"/>
                  <a:ext cx="439857" cy="827636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cx1="http://schemas.microsoft.com/office/drawing/2015/9/8/chartex">
          <mc:Choice Requires="cx1">
            <p:graphicFrame>
              <p:nvGraphicFramePr>
                <p:cNvPr id="27" name="Chart 26">
                  <a:extLst>
                    <a:ext uri="{FF2B5EF4-FFF2-40B4-BE49-F238E27FC236}">
                      <a16:creationId xmlns:a16="http://schemas.microsoft.com/office/drawing/2014/main" id="{8E30E801-1E28-410C-8D30-4DD226849398}"/>
                    </a:ext>
                  </a:extLst>
                </p:cNvPr>
                <p:cNvGraphicFramePr/>
                <p:nvPr/>
              </p:nvGraphicFramePr>
              <p:xfrm>
                <a:off x="2804804" y="1312699"/>
                <a:ext cx="682021" cy="1217128"/>
              </p:xfrm>
              <a:graphic>
                <a:graphicData uri="http://schemas.microsoft.com/office/drawing/2014/chartex">
                  <cx:chart xmlns:cx="http://schemas.microsoft.com/office/drawing/2014/chartex" xmlns:r="http://schemas.openxmlformats.org/officeDocument/2006/relationships" r:id="rId11"/>
                </a:graphicData>
              </a:graphic>
            </p:graphicFrame>
          </mc:Choice>
          <mc:Fallback xmlns="">
            <p:pic>
              <p:nvPicPr>
                <p:cNvPr id="27" name="Chart 26">
                  <a:extLst>
                    <a:ext uri="{FF2B5EF4-FFF2-40B4-BE49-F238E27FC236}">
                      <a16:creationId xmlns:a16="http://schemas.microsoft.com/office/drawing/2014/main" id="{8E30E801-1E28-410C-8D30-4DD226849398}"/>
                    </a:ext>
                  </a:extLst>
                </p:cNvPr>
                <p:cNvPicPr>
                  <a:picLocks noGrp="1" noRot="1" noChangeAspect="1" noMove="1" noResize="1" noEditPoints="1" noAdjustHandles="1" noChangeArrowheads="1" noChangeShapeType="1"/>
                </p:cNvPicPr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9456559" y="1864818"/>
                  <a:ext cx="439857" cy="827636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cx1="http://schemas.microsoft.com/office/drawing/2015/9/8/chartex">
          <mc:Choice Requires="cx1">
            <p:graphicFrame>
              <p:nvGraphicFramePr>
                <p:cNvPr id="29" name="Chart 28">
                  <a:extLst>
                    <a:ext uri="{FF2B5EF4-FFF2-40B4-BE49-F238E27FC236}">
                      <a16:creationId xmlns:a16="http://schemas.microsoft.com/office/drawing/2014/main" id="{6433FAD5-EA78-4F21-A788-74FB0E39B48D}"/>
                    </a:ext>
                  </a:extLst>
                </p:cNvPr>
                <p:cNvGraphicFramePr/>
                <p:nvPr/>
              </p:nvGraphicFramePr>
              <p:xfrm>
                <a:off x="2698531" y="1984917"/>
                <a:ext cx="505462" cy="1092820"/>
              </p:xfrm>
              <a:graphic>
                <a:graphicData uri="http://schemas.microsoft.com/office/drawing/2014/chartex">
                  <cx:chart xmlns:cx="http://schemas.microsoft.com/office/drawing/2014/chartex" xmlns:r="http://schemas.openxmlformats.org/officeDocument/2006/relationships" r:id="rId12"/>
                </a:graphicData>
              </a:graphic>
            </p:graphicFrame>
          </mc:Choice>
          <mc:Fallback xmlns="">
            <p:pic>
              <p:nvPicPr>
                <p:cNvPr id="29" name="Chart 28">
                  <a:extLst>
                    <a:ext uri="{FF2B5EF4-FFF2-40B4-BE49-F238E27FC236}">
                      <a16:creationId xmlns:a16="http://schemas.microsoft.com/office/drawing/2014/main" id="{6433FAD5-EA78-4F21-A788-74FB0E39B48D}"/>
                    </a:ext>
                  </a:extLst>
                </p:cNvPr>
                <p:cNvPicPr>
                  <a:picLocks noGrp="1" noRot="1" noChangeAspect="1" noMove="1" noResize="1" noEditPoints="1" noAdjustHandles="1" noChangeArrowheads="1" noChangeShapeType="1"/>
                </p:cNvPicPr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9388020" y="2321920"/>
                  <a:ext cx="325989" cy="743108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cx1="http://schemas.microsoft.com/office/drawing/2015/9/8/chartex">
          <mc:Choice Requires="cx1">
            <p:graphicFrame>
              <p:nvGraphicFramePr>
                <p:cNvPr id="30" name="Chart 29">
                  <a:extLst>
                    <a:ext uri="{FF2B5EF4-FFF2-40B4-BE49-F238E27FC236}">
                      <a16:creationId xmlns:a16="http://schemas.microsoft.com/office/drawing/2014/main" id="{6419E86D-9C6B-432F-9E70-B250F6FA5B51}"/>
                    </a:ext>
                  </a:extLst>
                </p:cNvPr>
                <p:cNvGraphicFramePr/>
                <p:nvPr/>
              </p:nvGraphicFramePr>
              <p:xfrm>
                <a:off x="3258088" y="2051354"/>
                <a:ext cx="505462" cy="1092820"/>
              </p:xfrm>
              <a:graphic>
                <a:graphicData uri="http://schemas.microsoft.com/office/drawing/2014/chartex">
                  <cx:chart xmlns:cx="http://schemas.microsoft.com/office/drawing/2014/chartex" xmlns:r="http://schemas.openxmlformats.org/officeDocument/2006/relationships" r:id="rId14"/>
                </a:graphicData>
              </a:graphic>
            </p:graphicFrame>
          </mc:Choice>
          <mc:Fallback xmlns="">
            <p:pic>
              <p:nvPicPr>
                <p:cNvPr id="30" name="Chart 29">
                  <a:extLst>
                    <a:ext uri="{FF2B5EF4-FFF2-40B4-BE49-F238E27FC236}">
                      <a16:creationId xmlns:a16="http://schemas.microsoft.com/office/drawing/2014/main" id="{6419E86D-9C6B-432F-9E70-B250F6FA5B51}"/>
                    </a:ext>
                  </a:extLst>
                </p:cNvPr>
                <p:cNvPicPr>
                  <a:picLocks noGrp="1" noRot="1" noChangeAspect="1" noMove="1" noResize="1" noEditPoints="1" noAdjustHandles="1" noChangeArrowheads="1" noChangeShapeType="1"/>
                </p:cNvPicPr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9748896" y="2367097"/>
                  <a:ext cx="325989" cy="743108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cx1="http://schemas.microsoft.com/office/drawing/2015/9/8/chartex">
          <mc:Choice Requires="cx1">
            <p:graphicFrame>
              <p:nvGraphicFramePr>
                <p:cNvPr id="31" name="Chart 30">
                  <a:extLst>
                    <a:ext uri="{FF2B5EF4-FFF2-40B4-BE49-F238E27FC236}">
                      <a16:creationId xmlns:a16="http://schemas.microsoft.com/office/drawing/2014/main" id="{4BEE0716-B143-4FDE-A65A-F42FC5ABC720}"/>
                    </a:ext>
                  </a:extLst>
                </p:cNvPr>
                <p:cNvGraphicFramePr/>
                <p:nvPr/>
              </p:nvGraphicFramePr>
              <p:xfrm>
                <a:off x="3140646" y="2426805"/>
                <a:ext cx="505462" cy="1092820"/>
              </p:xfrm>
              <a:graphic>
                <a:graphicData uri="http://schemas.microsoft.com/office/drawing/2014/chartex">
                  <cx:chart xmlns:cx="http://schemas.microsoft.com/office/drawing/2014/chartex" xmlns:r="http://schemas.openxmlformats.org/officeDocument/2006/relationships" r:id="rId15"/>
                </a:graphicData>
              </a:graphic>
            </p:graphicFrame>
          </mc:Choice>
          <mc:Fallback xmlns="">
            <p:pic>
              <p:nvPicPr>
                <p:cNvPr id="31" name="Chart 30">
                  <a:extLst>
                    <a:ext uri="{FF2B5EF4-FFF2-40B4-BE49-F238E27FC236}">
                      <a16:creationId xmlns:a16="http://schemas.microsoft.com/office/drawing/2014/main" id="{4BEE0716-B143-4FDE-A65A-F42FC5ABC720}"/>
                    </a:ext>
                  </a:extLst>
                </p:cNvPr>
                <p:cNvPicPr>
                  <a:picLocks noGrp="1" noRot="1" noChangeAspect="1" noMove="1" noResize="1" noEditPoints="1" noAdjustHandles="1" noChangeArrowheads="1" noChangeShapeType="1"/>
                </p:cNvPicPr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9673154" y="2622400"/>
                  <a:ext cx="325989" cy="743108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cx1="http://schemas.microsoft.com/office/drawing/2015/9/8/chartex">
          <mc:Choice Requires="cx1">
            <p:graphicFrame>
              <p:nvGraphicFramePr>
                <p:cNvPr id="32" name="Chart 31">
                  <a:extLst>
                    <a:ext uri="{FF2B5EF4-FFF2-40B4-BE49-F238E27FC236}">
                      <a16:creationId xmlns:a16="http://schemas.microsoft.com/office/drawing/2014/main" id="{111F6A33-950A-4D26-94B6-73E19A7511F7}"/>
                    </a:ext>
                  </a:extLst>
                </p:cNvPr>
                <p:cNvGraphicFramePr/>
                <p:nvPr/>
              </p:nvGraphicFramePr>
              <p:xfrm>
                <a:off x="2725579" y="2507694"/>
                <a:ext cx="505462" cy="1092820"/>
              </p:xfrm>
              <a:graphic>
                <a:graphicData uri="http://schemas.microsoft.com/office/drawing/2014/chartex">
                  <cx:chart xmlns:cx="http://schemas.microsoft.com/office/drawing/2014/chartex" xmlns:r="http://schemas.openxmlformats.org/officeDocument/2006/relationships" r:id="rId16"/>
                </a:graphicData>
              </a:graphic>
            </p:graphicFrame>
          </mc:Choice>
          <mc:Fallback xmlns="">
            <p:pic>
              <p:nvPicPr>
                <p:cNvPr id="32" name="Chart 31">
                  <a:extLst>
                    <a:ext uri="{FF2B5EF4-FFF2-40B4-BE49-F238E27FC236}">
                      <a16:creationId xmlns:a16="http://schemas.microsoft.com/office/drawing/2014/main" id="{111F6A33-950A-4D26-94B6-73E19A7511F7}"/>
                    </a:ext>
                  </a:extLst>
                </p:cNvPr>
                <p:cNvPicPr>
                  <a:picLocks noGrp="1" noRot="1" noChangeAspect="1" noMove="1" noResize="1" noEditPoints="1" noAdjustHandles="1" noChangeArrowheads="1" noChangeShapeType="1"/>
                </p:cNvPicPr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9405464" y="2677404"/>
                  <a:ext cx="325989" cy="743108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cx1="http://schemas.microsoft.com/office/drawing/2015/9/8/chartex">
          <mc:Choice Requires="cx1">
            <p:graphicFrame>
              <p:nvGraphicFramePr>
                <p:cNvPr id="33" name="Chart 32">
                  <a:extLst>
                    <a:ext uri="{FF2B5EF4-FFF2-40B4-BE49-F238E27FC236}">
                      <a16:creationId xmlns:a16="http://schemas.microsoft.com/office/drawing/2014/main" id="{27B7F96D-A19A-4E6A-8DCA-CE571F31F6DE}"/>
                    </a:ext>
                  </a:extLst>
                </p:cNvPr>
                <p:cNvGraphicFramePr/>
                <p:nvPr/>
              </p:nvGraphicFramePr>
              <p:xfrm>
                <a:off x="2275348" y="2287201"/>
                <a:ext cx="505462" cy="1092820"/>
              </p:xfrm>
              <a:graphic>
                <a:graphicData uri="http://schemas.microsoft.com/office/drawing/2014/chartex">
                  <cx:chart xmlns:cx="http://schemas.microsoft.com/office/drawing/2014/chartex" xmlns:r="http://schemas.openxmlformats.org/officeDocument/2006/relationships" r:id="rId17"/>
                </a:graphicData>
              </a:graphic>
            </p:graphicFrame>
          </mc:Choice>
          <mc:Fallback xmlns="">
            <p:pic>
              <p:nvPicPr>
                <p:cNvPr id="33" name="Chart 32">
                  <a:extLst>
                    <a:ext uri="{FF2B5EF4-FFF2-40B4-BE49-F238E27FC236}">
                      <a16:creationId xmlns:a16="http://schemas.microsoft.com/office/drawing/2014/main" id="{27B7F96D-A19A-4E6A-8DCA-CE571F31F6DE}"/>
                    </a:ext>
                  </a:extLst>
                </p:cNvPr>
                <p:cNvPicPr>
                  <a:picLocks noGrp="1" noRot="1" noChangeAspect="1" noMove="1" noResize="1" noEditPoints="1" noAdjustHandles="1" noChangeArrowheads="1" noChangeShapeType="1"/>
                </p:cNvPicPr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9115096" y="2527470"/>
                  <a:ext cx="325989" cy="743108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cx1="http://schemas.microsoft.com/office/drawing/2015/9/8/chartex">
          <mc:Choice Requires="cx1">
            <p:graphicFrame>
              <p:nvGraphicFramePr>
                <p:cNvPr id="34" name="Chart 33">
                  <a:extLst>
                    <a:ext uri="{FF2B5EF4-FFF2-40B4-BE49-F238E27FC236}">
                      <a16:creationId xmlns:a16="http://schemas.microsoft.com/office/drawing/2014/main" id="{E84376A3-CA13-419F-9057-A981BAFF1DF2}"/>
                    </a:ext>
                  </a:extLst>
                </p:cNvPr>
                <p:cNvGraphicFramePr/>
                <p:nvPr/>
              </p:nvGraphicFramePr>
              <p:xfrm>
                <a:off x="1715791" y="1880395"/>
                <a:ext cx="505462" cy="1092820"/>
              </p:xfrm>
              <a:graphic>
                <a:graphicData uri="http://schemas.microsoft.com/office/drawing/2014/chartex">
                  <cx:chart xmlns:cx="http://schemas.microsoft.com/office/drawing/2014/chartex" xmlns:r="http://schemas.openxmlformats.org/officeDocument/2006/relationships" r:id="rId19"/>
                </a:graphicData>
              </a:graphic>
            </p:graphicFrame>
          </mc:Choice>
          <mc:Fallback xmlns="">
            <p:pic>
              <p:nvPicPr>
                <p:cNvPr id="34" name="Chart 33">
                  <a:extLst>
                    <a:ext uri="{FF2B5EF4-FFF2-40B4-BE49-F238E27FC236}">
                      <a16:creationId xmlns:a16="http://schemas.microsoft.com/office/drawing/2014/main" id="{E84376A3-CA13-419F-9057-A981BAFF1DF2}"/>
                    </a:ext>
                  </a:extLst>
                </p:cNvPr>
                <p:cNvPicPr>
                  <a:picLocks noGrp="1" noRot="1" noChangeAspect="1" noMove="1" noResize="1" noEditPoints="1" noAdjustHandles="1" noChangeArrowheads="1" noChangeShapeType="1"/>
                </p:cNvPicPr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8754219" y="2250846"/>
                  <a:ext cx="325989" cy="743108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cx1="http://schemas.microsoft.com/office/drawing/2015/9/8/chartex">
          <mc:Choice Requires="cx1">
            <p:graphicFrame>
              <p:nvGraphicFramePr>
                <p:cNvPr id="35" name="Chart 34">
                  <a:extLst>
                    <a:ext uri="{FF2B5EF4-FFF2-40B4-BE49-F238E27FC236}">
                      <a16:creationId xmlns:a16="http://schemas.microsoft.com/office/drawing/2014/main" id="{B41EB8D9-9974-4E6A-AAF3-84E2FA42D221}"/>
                    </a:ext>
                  </a:extLst>
                </p:cNvPr>
                <p:cNvGraphicFramePr/>
                <p:nvPr/>
              </p:nvGraphicFramePr>
              <p:xfrm>
                <a:off x="1331436" y="3552608"/>
                <a:ext cx="505462" cy="1092820"/>
              </p:xfrm>
              <a:graphic>
                <a:graphicData uri="http://schemas.microsoft.com/office/drawing/2014/chartex">
                  <cx:chart xmlns:cx="http://schemas.microsoft.com/office/drawing/2014/chartex" xmlns:r="http://schemas.openxmlformats.org/officeDocument/2006/relationships" r:id="rId20"/>
                </a:graphicData>
              </a:graphic>
            </p:graphicFrame>
          </mc:Choice>
          <mc:Fallback xmlns="">
            <p:pic>
              <p:nvPicPr>
                <p:cNvPr id="35" name="Chart 34">
                  <a:extLst>
                    <a:ext uri="{FF2B5EF4-FFF2-40B4-BE49-F238E27FC236}">
                      <a16:creationId xmlns:a16="http://schemas.microsoft.com/office/drawing/2014/main" id="{B41EB8D9-9974-4E6A-AAF3-84E2FA42D221}"/>
                    </a:ext>
                  </a:extLst>
                </p:cNvPr>
                <p:cNvPicPr>
                  <a:picLocks noGrp="1" noRot="1" noChangeAspect="1" noMove="1" noResize="1" noEditPoints="1" noAdjustHandles="1" noChangeArrowheads="1" noChangeShapeType="1"/>
                </p:cNvPicPr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8506337" y="3387936"/>
                  <a:ext cx="325989" cy="743108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cx1="http://schemas.microsoft.com/office/drawing/2015/9/8/chartex">
          <mc:Choice Requires="cx1">
            <p:graphicFrame>
              <p:nvGraphicFramePr>
                <p:cNvPr id="36" name="Chart 35">
                  <a:extLst>
                    <a:ext uri="{FF2B5EF4-FFF2-40B4-BE49-F238E27FC236}">
                      <a16:creationId xmlns:a16="http://schemas.microsoft.com/office/drawing/2014/main" id="{EE042A7E-07DE-45E8-8821-31C2EAA4D0F2}"/>
                    </a:ext>
                  </a:extLst>
                </p:cNvPr>
                <p:cNvGraphicFramePr/>
                <p:nvPr/>
              </p:nvGraphicFramePr>
              <p:xfrm>
                <a:off x="1393292" y="2553663"/>
                <a:ext cx="505462" cy="1092820"/>
              </p:xfrm>
              <a:graphic>
                <a:graphicData uri="http://schemas.microsoft.com/office/drawing/2014/chartex">
                  <cx:chart xmlns:cx="http://schemas.microsoft.com/office/drawing/2014/chartex" xmlns:r="http://schemas.openxmlformats.org/officeDocument/2006/relationships" r:id="rId21"/>
                </a:graphicData>
              </a:graphic>
            </p:graphicFrame>
          </mc:Choice>
          <mc:Fallback xmlns="">
            <p:pic>
              <p:nvPicPr>
                <p:cNvPr id="36" name="Chart 35">
                  <a:extLst>
                    <a:ext uri="{FF2B5EF4-FFF2-40B4-BE49-F238E27FC236}">
                      <a16:creationId xmlns:a16="http://schemas.microsoft.com/office/drawing/2014/main" id="{EE042A7E-07DE-45E8-8821-31C2EAA4D0F2}"/>
                    </a:ext>
                  </a:extLst>
                </p:cNvPr>
                <p:cNvPicPr>
                  <a:picLocks noGrp="1" noRot="1" noChangeAspect="1" noMove="1" noResize="1" noEditPoints="1" noAdjustHandles="1" noChangeArrowheads="1" noChangeShapeType="1"/>
                </p:cNvPicPr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8546230" y="2708662"/>
                  <a:ext cx="325989" cy="743108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cx1="http://schemas.microsoft.com/office/drawing/2015/9/8/chartex">
          <mc:Choice Requires="cx1">
            <p:graphicFrame>
              <p:nvGraphicFramePr>
                <p:cNvPr id="37" name="Chart 36">
                  <a:extLst>
                    <a:ext uri="{FF2B5EF4-FFF2-40B4-BE49-F238E27FC236}">
                      <a16:creationId xmlns:a16="http://schemas.microsoft.com/office/drawing/2014/main" id="{FFAC3B66-77C0-4FAF-9FCE-EF6BA78A7E78}"/>
                    </a:ext>
                  </a:extLst>
                </p:cNvPr>
                <p:cNvGraphicFramePr/>
                <p:nvPr/>
              </p:nvGraphicFramePr>
              <p:xfrm>
                <a:off x="3920817" y="2327410"/>
                <a:ext cx="505462" cy="1092820"/>
              </p:xfrm>
              <a:graphic>
                <a:graphicData uri="http://schemas.microsoft.com/office/drawing/2014/chartex">
                  <cx:chart xmlns:cx="http://schemas.microsoft.com/office/drawing/2014/chartex" xmlns:r="http://schemas.openxmlformats.org/officeDocument/2006/relationships" r:id="rId22"/>
                </a:graphicData>
              </a:graphic>
            </p:graphicFrame>
          </mc:Choice>
          <mc:Fallback xmlns="">
            <p:pic>
              <p:nvPicPr>
                <p:cNvPr id="37" name="Chart 36">
                  <a:extLst>
                    <a:ext uri="{FF2B5EF4-FFF2-40B4-BE49-F238E27FC236}">
                      <a16:creationId xmlns:a16="http://schemas.microsoft.com/office/drawing/2014/main" id="{FFAC3B66-77C0-4FAF-9FCE-EF6BA78A7E78}"/>
                    </a:ext>
                  </a:extLst>
                </p:cNvPr>
                <p:cNvPicPr>
                  <a:picLocks noGrp="1" noRot="1" noChangeAspect="1" noMove="1" noResize="1" noEditPoints="1" noAdjustHandles="1" noChangeArrowheads="1" noChangeShapeType="1"/>
                </p:cNvPicPr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10176311" y="2554812"/>
                  <a:ext cx="325989" cy="743108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cx1="http://schemas.microsoft.com/office/drawing/2015/9/8/chartex">
          <mc:Choice Requires="cx1">
            <p:graphicFrame>
              <p:nvGraphicFramePr>
                <p:cNvPr id="38" name="Chart 37">
                  <a:extLst>
                    <a:ext uri="{FF2B5EF4-FFF2-40B4-BE49-F238E27FC236}">
                      <a16:creationId xmlns:a16="http://schemas.microsoft.com/office/drawing/2014/main" id="{356A3438-D482-4580-BF1B-6BA01C1A2286}"/>
                    </a:ext>
                  </a:extLst>
                </p:cNvPr>
                <p:cNvGraphicFramePr/>
                <p:nvPr/>
              </p:nvGraphicFramePr>
              <p:xfrm>
                <a:off x="2691929" y="3586980"/>
                <a:ext cx="505463" cy="1092821"/>
              </p:xfrm>
              <a:graphic>
                <a:graphicData uri="http://schemas.microsoft.com/office/drawing/2014/chartex">
                  <cx:chart xmlns:cx="http://schemas.microsoft.com/office/drawing/2014/chartex" xmlns:r="http://schemas.openxmlformats.org/officeDocument/2006/relationships" r:id="rId23"/>
                </a:graphicData>
              </a:graphic>
            </p:graphicFrame>
          </mc:Choice>
          <mc:Fallback xmlns="">
            <p:pic>
              <p:nvPicPr>
                <p:cNvPr id="38" name="Chart 37">
                  <a:extLst>
                    <a:ext uri="{FF2B5EF4-FFF2-40B4-BE49-F238E27FC236}">
                      <a16:creationId xmlns:a16="http://schemas.microsoft.com/office/drawing/2014/main" id="{356A3438-D482-4580-BF1B-6BA01C1A2286}"/>
                    </a:ext>
                  </a:extLst>
                </p:cNvPr>
                <p:cNvPicPr>
                  <a:picLocks noGrp="1" noRot="1" noChangeAspect="1" noMove="1" noResize="1" noEditPoints="1" noAdjustHandles="1" noChangeArrowheads="1" noChangeShapeType="1"/>
                </p:cNvPicPr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9383762" y="3411308"/>
                  <a:ext cx="325989" cy="743108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cx1="http://schemas.microsoft.com/office/drawing/2015/9/8/chartex">
          <mc:Choice Requires="cx1">
            <p:graphicFrame>
              <p:nvGraphicFramePr>
                <p:cNvPr id="39" name="Chart 38">
                  <a:extLst>
                    <a:ext uri="{FF2B5EF4-FFF2-40B4-BE49-F238E27FC236}">
                      <a16:creationId xmlns:a16="http://schemas.microsoft.com/office/drawing/2014/main" id="{A9F0CA30-7D99-4C69-8CC3-F63474FF3091}"/>
                    </a:ext>
                  </a:extLst>
                </p:cNvPr>
                <p:cNvGraphicFramePr/>
                <p:nvPr/>
              </p:nvGraphicFramePr>
              <p:xfrm>
                <a:off x="2522482" y="2891482"/>
                <a:ext cx="505462" cy="1092820"/>
              </p:xfrm>
              <a:graphic>
                <a:graphicData uri="http://schemas.microsoft.com/office/drawing/2014/chartex">
                  <cx:chart xmlns:cx="http://schemas.microsoft.com/office/drawing/2014/chartex" xmlns:r="http://schemas.openxmlformats.org/officeDocument/2006/relationships" r:id="rId24"/>
                </a:graphicData>
              </a:graphic>
            </p:graphicFrame>
          </mc:Choice>
          <mc:Fallback xmlns="">
            <p:pic>
              <p:nvPicPr>
                <p:cNvPr id="39" name="Chart 38">
                  <a:extLst>
                    <a:ext uri="{FF2B5EF4-FFF2-40B4-BE49-F238E27FC236}">
                      <a16:creationId xmlns:a16="http://schemas.microsoft.com/office/drawing/2014/main" id="{A9F0CA30-7D99-4C69-8CC3-F63474FF3091}"/>
                    </a:ext>
                  </a:extLst>
                </p:cNvPr>
                <p:cNvPicPr>
                  <a:picLocks noGrp="1" noRot="1" noChangeAspect="1" noMove="1" noResize="1" noEditPoints="1" noAdjustHandles="1" noChangeArrowheads="1" noChangeShapeType="1"/>
                </p:cNvPicPr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9274480" y="2938376"/>
                  <a:ext cx="325989" cy="743108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cx1="http://schemas.microsoft.com/office/drawing/2015/9/8/chartex">
          <mc:Choice Requires="cx1">
            <p:graphicFrame>
              <p:nvGraphicFramePr>
                <p:cNvPr id="40" name="Chart 39">
                  <a:extLst>
                    <a:ext uri="{FF2B5EF4-FFF2-40B4-BE49-F238E27FC236}">
                      <a16:creationId xmlns:a16="http://schemas.microsoft.com/office/drawing/2014/main" id="{88BB07E9-321B-46B3-A71F-608DCF22CAFF}"/>
                    </a:ext>
                  </a:extLst>
                </p:cNvPr>
                <p:cNvGraphicFramePr/>
                <p:nvPr/>
              </p:nvGraphicFramePr>
              <p:xfrm>
                <a:off x="3679136" y="2899884"/>
                <a:ext cx="505462" cy="1092820"/>
              </p:xfrm>
              <a:graphic>
                <a:graphicData uri="http://schemas.microsoft.com/office/drawing/2014/chartex">
                  <cx:chart xmlns:cx="http://schemas.microsoft.com/office/drawing/2014/chartex" xmlns:r="http://schemas.openxmlformats.org/officeDocument/2006/relationships" r:id="rId25"/>
                </a:graphicData>
              </a:graphic>
            </p:graphicFrame>
          </mc:Choice>
          <mc:Fallback xmlns="">
            <p:pic>
              <p:nvPicPr>
                <p:cNvPr id="40" name="Chart 39">
                  <a:extLst>
                    <a:ext uri="{FF2B5EF4-FFF2-40B4-BE49-F238E27FC236}">
                      <a16:creationId xmlns:a16="http://schemas.microsoft.com/office/drawing/2014/main" id="{88BB07E9-321B-46B3-A71F-608DCF22CAFF}"/>
                    </a:ext>
                  </a:extLst>
                </p:cNvPr>
                <p:cNvPicPr>
                  <a:picLocks noGrp="1" noRot="1" noChangeAspect="1" noMove="1" noResize="1" noEditPoints="1" noAdjustHandles="1" noChangeArrowheads="1" noChangeShapeType="1"/>
                </p:cNvPicPr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10020444" y="2944089"/>
                  <a:ext cx="325989" cy="743108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cx1="http://schemas.microsoft.com/office/drawing/2015/9/8/chartex">
          <mc:Choice Requires="cx1">
            <p:graphicFrame>
              <p:nvGraphicFramePr>
                <p:cNvPr id="41" name="Chart 40">
                  <a:extLst>
                    <a:ext uri="{FF2B5EF4-FFF2-40B4-BE49-F238E27FC236}">
                      <a16:creationId xmlns:a16="http://schemas.microsoft.com/office/drawing/2014/main" id="{658D6751-29F9-468D-8A00-8915E99156DF}"/>
                    </a:ext>
                  </a:extLst>
                </p:cNvPr>
                <p:cNvGraphicFramePr/>
                <p:nvPr/>
              </p:nvGraphicFramePr>
              <p:xfrm>
                <a:off x="2611066" y="3402036"/>
                <a:ext cx="498578" cy="765083"/>
              </p:xfrm>
              <a:graphic>
                <a:graphicData uri="http://schemas.microsoft.com/office/drawing/2014/chartex">
                  <cx:chart xmlns:cx="http://schemas.microsoft.com/office/drawing/2014/chartex" xmlns:r="http://schemas.openxmlformats.org/officeDocument/2006/relationships" r:id="rId26"/>
                </a:graphicData>
              </a:graphic>
            </p:graphicFrame>
          </mc:Choice>
          <mc:Fallback xmlns="">
            <p:pic>
              <p:nvPicPr>
                <p:cNvPr id="41" name="Chart 40">
                  <a:extLst>
                    <a:ext uri="{FF2B5EF4-FFF2-40B4-BE49-F238E27FC236}">
                      <a16:creationId xmlns:a16="http://schemas.microsoft.com/office/drawing/2014/main" id="{658D6751-29F9-468D-8A00-8915E99156DF}"/>
                    </a:ext>
                  </a:extLst>
                </p:cNvPr>
                <p:cNvPicPr>
                  <a:picLocks noGrp="1" noRot="1" noChangeAspect="1" noMove="1" noResize="1" noEditPoints="1" noAdjustHandles="1" noChangeArrowheads="1" noChangeShapeType="1"/>
                </p:cNvPicPr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9331611" y="3285548"/>
                  <a:ext cx="321549" cy="520249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cx1="http://schemas.microsoft.com/office/drawing/2015/9/8/chartex">
          <mc:Choice Requires="cx1">
            <p:graphicFrame>
              <p:nvGraphicFramePr>
                <p:cNvPr id="42" name="Chart 41">
                  <a:extLst>
                    <a:ext uri="{FF2B5EF4-FFF2-40B4-BE49-F238E27FC236}">
                      <a16:creationId xmlns:a16="http://schemas.microsoft.com/office/drawing/2014/main" id="{35845E72-3F8F-42BD-85A4-3DF6B63F63AA}"/>
                    </a:ext>
                  </a:extLst>
                </p:cNvPr>
                <p:cNvGraphicFramePr/>
                <p:nvPr/>
              </p:nvGraphicFramePr>
              <p:xfrm>
                <a:off x="3005565" y="3421848"/>
                <a:ext cx="498578" cy="765082"/>
              </p:xfrm>
              <a:graphic>
                <a:graphicData uri="http://schemas.microsoft.com/office/drawing/2014/chartex">
                  <cx:chart xmlns:cx="http://schemas.microsoft.com/office/drawing/2014/chartex" xmlns:r="http://schemas.openxmlformats.org/officeDocument/2006/relationships" r:id="rId28"/>
                </a:graphicData>
              </a:graphic>
            </p:graphicFrame>
          </mc:Choice>
          <mc:Fallback xmlns="">
            <p:pic>
              <p:nvPicPr>
                <p:cNvPr id="42" name="Chart 41">
                  <a:extLst>
                    <a:ext uri="{FF2B5EF4-FFF2-40B4-BE49-F238E27FC236}">
                      <a16:creationId xmlns:a16="http://schemas.microsoft.com/office/drawing/2014/main" id="{35845E72-3F8F-42BD-85A4-3DF6B63F63AA}"/>
                    </a:ext>
                  </a:extLst>
                </p:cNvPr>
                <p:cNvPicPr>
                  <a:picLocks noGrp="1" noRot="1" noChangeAspect="1" noMove="1" noResize="1" noEditPoints="1" noAdjustHandles="1" noChangeArrowheads="1" noChangeShapeType="1"/>
                </p:cNvPicPr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9586036" y="3299020"/>
                  <a:ext cx="321549" cy="520249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cx1="http://schemas.microsoft.com/office/drawing/2015/9/8/chartex">
          <mc:Choice Requires="cx1">
            <p:graphicFrame>
              <p:nvGraphicFramePr>
                <p:cNvPr id="44" name="Chart 43">
                  <a:extLst>
                    <a:ext uri="{FF2B5EF4-FFF2-40B4-BE49-F238E27FC236}">
                      <a16:creationId xmlns:a16="http://schemas.microsoft.com/office/drawing/2014/main" id="{5A9B413E-8862-44AB-AFE1-59A2C694F077}"/>
                    </a:ext>
                  </a:extLst>
                </p:cNvPr>
                <p:cNvGraphicFramePr/>
                <p:nvPr/>
              </p:nvGraphicFramePr>
              <p:xfrm>
                <a:off x="3211084" y="3169661"/>
                <a:ext cx="435487" cy="714156"/>
              </p:xfrm>
              <a:graphic>
                <a:graphicData uri="http://schemas.microsoft.com/office/drawing/2014/chartex">
                  <cx:chart xmlns:cx="http://schemas.microsoft.com/office/drawing/2014/chartex" xmlns:r="http://schemas.openxmlformats.org/officeDocument/2006/relationships" r:id="rId30"/>
                </a:graphicData>
              </a:graphic>
            </p:graphicFrame>
          </mc:Choice>
          <mc:Fallback xmlns="">
            <p:pic>
              <p:nvPicPr>
                <p:cNvPr id="44" name="Chart 43">
                  <a:extLst>
                    <a:ext uri="{FF2B5EF4-FFF2-40B4-BE49-F238E27FC236}">
                      <a16:creationId xmlns:a16="http://schemas.microsoft.com/office/drawing/2014/main" id="{5A9B413E-8862-44AB-AFE1-59A2C694F077}"/>
                    </a:ext>
                  </a:extLst>
                </p:cNvPr>
                <p:cNvPicPr>
                  <a:picLocks noGrp="1" noRot="1" noChangeAspect="1" noMove="1" noResize="1" noEditPoints="1" noAdjustHandles="1" noChangeArrowheads="1" noChangeShapeType="1"/>
                </p:cNvPicPr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9718582" y="3127535"/>
                  <a:ext cx="280860" cy="485620"/>
                </a:xfrm>
                <a:prstGeom prst="rect">
                  <a:avLst/>
                </a:prstGeom>
              </p:spPr>
            </p:pic>
          </mc:Fallback>
        </mc:AlternateContent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D85F9703-940C-4922-94F9-681FE80A13E7}"/>
              </a:ext>
            </a:extLst>
          </p:cNvPr>
          <p:cNvSpPr txBox="1"/>
          <p:nvPr/>
        </p:nvSpPr>
        <p:spPr>
          <a:xfrm>
            <a:off x="467544" y="1771074"/>
            <a:ext cx="488603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 defTabSz="685800">
              <a:buFont typeface="Arial" panose="020B0604020202020204" pitchFamily="34" charset="0"/>
              <a:buChar char="•"/>
            </a:pPr>
            <a:r>
              <a:rPr lang="en-GB" sz="1200" dirty="0">
                <a:solidFill>
                  <a:srgbClr val="5B9BD5">
                    <a:lumMod val="75000"/>
                  </a:srgbClr>
                </a:solidFill>
                <a:cs typeface="AmmanV3 Sans Regular" panose="02000000000000000000" pitchFamily="50" charset="-78"/>
              </a:rPr>
              <a:t>Output One: Data collection of waste generated by each district.</a:t>
            </a:r>
          </a:p>
          <a:p>
            <a:pPr marL="171450" indent="-171450" defTabSz="685800">
              <a:buFont typeface="Arial" panose="020B0604020202020204" pitchFamily="34" charset="0"/>
              <a:buChar char="•"/>
            </a:pPr>
            <a:endParaRPr lang="en-GB" sz="1200" dirty="0">
              <a:solidFill>
                <a:srgbClr val="5B9BD5">
                  <a:lumMod val="75000"/>
                </a:srgbClr>
              </a:solidFill>
              <a:cs typeface="AmmanV3 Sans Regular" panose="02000000000000000000" pitchFamily="50" charset="-78"/>
            </a:endParaRPr>
          </a:p>
          <a:p>
            <a:pPr marL="171450" indent="-171450" defTabSz="685800">
              <a:buFont typeface="Arial" panose="020B0604020202020204" pitchFamily="34" charset="0"/>
              <a:buChar char="•"/>
            </a:pPr>
            <a:endParaRPr lang="en-GB" sz="1200" dirty="0">
              <a:solidFill>
                <a:srgbClr val="5B9BD5">
                  <a:lumMod val="75000"/>
                </a:srgbClr>
              </a:solidFill>
              <a:cs typeface="AmmanV3 Sans Regular" panose="02000000000000000000" pitchFamily="50" charset="-78"/>
            </a:endParaRPr>
          </a:p>
          <a:p>
            <a:pPr marL="171450" indent="-171450" defTabSz="685800">
              <a:buFont typeface="Arial" panose="020B0604020202020204" pitchFamily="34" charset="0"/>
              <a:buChar char="•"/>
            </a:pPr>
            <a:r>
              <a:rPr lang="en-GB" sz="1200" dirty="0">
                <a:solidFill>
                  <a:srgbClr val="5B9BD5">
                    <a:lumMod val="75000"/>
                  </a:srgbClr>
                </a:solidFill>
                <a:cs typeface="AmmanV3 Sans Regular" panose="02000000000000000000" pitchFamily="50" charset="-78"/>
              </a:rPr>
              <a:t>Output two : Development of a Sustainability Planning for municipal, bio-medical and hazardous Solid waste management along with Financing Strategy for implementing and financing the intervention plans.</a:t>
            </a:r>
          </a:p>
          <a:p>
            <a:pPr defTabSz="685800"/>
            <a:r>
              <a:rPr lang="en-GB" sz="1200" dirty="0">
                <a:solidFill>
                  <a:srgbClr val="FF0000"/>
                </a:solidFill>
                <a:cs typeface="AmmanV3 Sans Regular" panose="02000000000000000000" pitchFamily="50" charset="-78"/>
              </a:rPr>
              <a:t>Key words in management </a:t>
            </a:r>
            <a:r>
              <a:rPr lang="en-GB" sz="1200" dirty="0">
                <a:solidFill>
                  <a:srgbClr val="5B9BD5">
                    <a:lumMod val="75000"/>
                  </a:srgbClr>
                </a:solidFill>
                <a:cs typeface="AmmanV3 Sans Regular" panose="02000000000000000000" pitchFamily="50" charset="-78"/>
              </a:rPr>
              <a:t>:</a:t>
            </a:r>
            <a:r>
              <a:rPr lang="en-US" sz="1200" dirty="0">
                <a:solidFill>
                  <a:srgbClr val="5B9BD5">
                    <a:lumMod val="75000"/>
                  </a:srgbClr>
                </a:solidFill>
                <a:cs typeface="AmmanV3 Sans Regular" panose="02000000000000000000" pitchFamily="50" charset="-78"/>
              </a:rPr>
              <a:t> identification of waste at each district- collection and storage – transportation- treatment – energy recovery- disposal </a:t>
            </a:r>
            <a:endParaRPr lang="en-GB" sz="1200" dirty="0">
              <a:solidFill>
                <a:srgbClr val="5B9BD5">
                  <a:lumMod val="75000"/>
                </a:srgbClr>
              </a:solidFill>
              <a:cs typeface="AmmanV3 Sans Regular" panose="02000000000000000000" pitchFamily="50" charset="-78"/>
            </a:endParaRP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B3ABB84F-2D52-4285-8872-C58ADCB20C67}"/>
              </a:ext>
            </a:extLst>
          </p:cNvPr>
          <p:cNvSpPr txBox="1"/>
          <p:nvPr/>
        </p:nvSpPr>
        <p:spPr>
          <a:xfrm>
            <a:off x="6923574" y="4187969"/>
            <a:ext cx="2041822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500" b="1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ea typeface="+mn-ea"/>
                <a:cs typeface="AmmanV3 Sans Bold" panose="02000000000000000000" pitchFamily="50" charset="-78"/>
              </a:rPr>
              <a:t>Local district </a:t>
            </a:r>
            <a:endParaRPr kumimoji="0" lang="en-US" sz="1500" b="1" i="0" u="none" strike="noStrike" kern="1200" cap="none" spc="0" normalizeH="0" baseline="0" noProof="0" dirty="0">
              <a:ln>
                <a:noFill/>
              </a:ln>
              <a:solidFill>
                <a:srgbClr val="5B9BD5">
                  <a:lumMod val="75000"/>
                </a:srgbClr>
              </a:solidFill>
              <a:effectLst/>
              <a:uLnTx/>
              <a:uFillTx/>
              <a:ea typeface="+mn-ea"/>
              <a:cs typeface="AmmanV3 Sans Bold" panose="02000000000000000000" pitchFamily="50" charset="-78"/>
            </a:endParaRP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20E32F0C-A550-4096-A6BD-4EF777F9C2DC}"/>
              </a:ext>
            </a:extLst>
          </p:cNvPr>
          <p:cNvSpPr txBox="1"/>
          <p:nvPr/>
        </p:nvSpPr>
        <p:spPr>
          <a:xfrm>
            <a:off x="1790236" y="1261700"/>
            <a:ext cx="255746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dirty="0">
                <a:solidFill>
                  <a:srgbClr val="5B9BD5">
                    <a:lumMod val="75000"/>
                  </a:srgbClr>
                </a:solidFill>
                <a:cs typeface="AmmanV3 Sans Regular" panose="02000000000000000000" pitchFamily="50" charset="-78"/>
              </a:rPr>
              <a:t>Project Output 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5B9BD5">
                  <a:lumMod val="75000"/>
                </a:srgbClr>
              </a:solidFill>
              <a:effectLst/>
              <a:uLnTx/>
              <a:uFillTx/>
              <a:ea typeface="+mn-ea"/>
              <a:cs typeface="AmmanV3 Sans Regular" panose="02000000000000000000" pitchFamily="50" charset="-78"/>
            </a:endParaRPr>
          </a:p>
        </p:txBody>
      </p:sp>
      <p:pic>
        <p:nvPicPr>
          <p:cNvPr id="43" name="Picture 42">
            <a:extLst>
              <a:ext uri="{FF2B5EF4-FFF2-40B4-BE49-F238E27FC236}">
                <a16:creationId xmlns:a16="http://schemas.microsoft.com/office/drawing/2014/main" id="{C6F4A9A4-DE81-4D00-9CA8-C83B9BE69C00}"/>
              </a:ext>
            </a:extLst>
          </p:cNvPr>
          <p:cNvPicPr>
            <a:picLocks noChangeAspect="1"/>
          </p:cNvPicPr>
          <p:nvPr/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66" y="4410644"/>
            <a:ext cx="661757" cy="661757"/>
          </a:xfrm>
          <a:prstGeom prst="rect">
            <a:avLst/>
          </a:prstGeom>
        </p:spPr>
      </p:pic>
      <p:pic>
        <p:nvPicPr>
          <p:cNvPr id="50" name="Picture 49">
            <a:extLst>
              <a:ext uri="{FF2B5EF4-FFF2-40B4-BE49-F238E27FC236}">
                <a16:creationId xmlns:a16="http://schemas.microsoft.com/office/drawing/2014/main" id="{43462886-ADDD-42A3-86AB-A1841B90EC5C}"/>
              </a:ext>
            </a:extLst>
          </p:cNvPr>
          <p:cNvPicPr>
            <a:picLocks noChangeAspect="1"/>
          </p:cNvPicPr>
          <p:nvPr/>
        </p:nvPicPr>
        <p:blipFill rotWithShape="1"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42" r="14240"/>
          <a:stretch/>
        </p:blipFill>
        <p:spPr>
          <a:xfrm>
            <a:off x="797852" y="4290589"/>
            <a:ext cx="992384" cy="781812"/>
          </a:xfrm>
          <a:prstGeom prst="rect">
            <a:avLst/>
          </a:prstGeom>
        </p:spPr>
      </p:pic>
      <p:pic>
        <p:nvPicPr>
          <p:cNvPr id="51" name="Picture 50">
            <a:extLst>
              <a:ext uri="{FF2B5EF4-FFF2-40B4-BE49-F238E27FC236}">
                <a16:creationId xmlns:a16="http://schemas.microsoft.com/office/drawing/2014/main" id="{4635209A-8B72-40B4-9077-2D816E784E62}"/>
              </a:ext>
            </a:extLst>
          </p:cNvPr>
          <p:cNvPicPr>
            <a:picLocks noChangeAspect="1"/>
          </p:cNvPicPr>
          <p:nvPr/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7762" y="4554641"/>
            <a:ext cx="611768" cy="480908"/>
          </a:xfrm>
          <a:prstGeom prst="rect">
            <a:avLst/>
          </a:prstGeom>
        </p:spPr>
      </p:pic>
      <p:cxnSp>
        <p:nvCxnSpPr>
          <p:cNvPr id="12" name="Connector: Elbow 11">
            <a:extLst>
              <a:ext uri="{FF2B5EF4-FFF2-40B4-BE49-F238E27FC236}">
                <a16:creationId xmlns:a16="http://schemas.microsoft.com/office/drawing/2014/main" id="{59F8A315-7410-41AA-B6CD-CDF4B6AA88A2}"/>
              </a:ext>
            </a:extLst>
          </p:cNvPr>
          <p:cNvCxnSpPr>
            <a:cxnSpLocks/>
          </p:cNvCxnSpPr>
          <p:nvPr/>
        </p:nvCxnSpPr>
        <p:spPr>
          <a:xfrm rot="16200000" flipV="1">
            <a:off x="5590248" y="1373190"/>
            <a:ext cx="1438909" cy="1391383"/>
          </a:xfrm>
          <a:prstGeom prst="bentConnector3">
            <a:avLst/>
          </a:prstGeom>
          <a:ln>
            <a:solidFill>
              <a:srgbClr val="74C14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2" name="Picture 2" descr="Image result for smart solution logo">
            <a:extLst>
              <a:ext uri="{FF2B5EF4-FFF2-40B4-BE49-F238E27FC236}">
                <a16:creationId xmlns:a16="http://schemas.microsoft.com/office/drawing/2014/main" id="{1FA29D32-47ED-4A88-AC8D-1176451876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5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6"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0419" y="4187969"/>
            <a:ext cx="1054592" cy="9273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5" name="TextBox 44">
            <a:extLst>
              <a:ext uri="{FF2B5EF4-FFF2-40B4-BE49-F238E27FC236}">
                <a16:creationId xmlns:a16="http://schemas.microsoft.com/office/drawing/2014/main" id="{F79FF168-D5B2-48F4-9085-F1766D7252F2}"/>
              </a:ext>
            </a:extLst>
          </p:cNvPr>
          <p:cNvSpPr txBox="1"/>
          <p:nvPr/>
        </p:nvSpPr>
        <p:spPr>
          <a:xfrm>
            <a:off x="273234" y="226768"/>
            <a:ext cx="50671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br>
              <a:rPr kumimoji="0" lang="en-GB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AmmanV3 Sans Bold" panose="02000000000000000000" pitchFamily="50" charset="-78"/>
              </a:rPr>
            </a:br>
            <a:r>
              <a:rPr kumimoji="0" lang="en-GB" sz="1400" b="1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ea typeface="+mn-ea"/>
                <a:cs typeface="AmmanV3 Sans Medium" panose="02000000000000000000" pitchFamily="50" charset="-78"/>
              </a:rPr>
              <a:t>Sustainability plan for Solid waste management  for district level </a:t>
            </a: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srgbClr val="5B9BD5">
                  <a:lumMod val="75000"/>
                </a:srgbClr>
              </a:solidFill>
              <a:effectLst/>
              <a:uLnTx/>
              <a:uFillTx/>
              <a:ea typeface="+mn-ea"/>
              <a:cs typeface="AmmanV3 Sans Medium" panose="02000000000000000000" pitchFamily="50" charset="-78"/>
            </a:endParaRPr>
          </a:p>
        </p:txBody>
      </p:sp>
      <p:pic>
        <p:nvPicPr>
          <p:cNvPr id="53" name="Picture 52">
            <a:extLst>
              <a:ext uri="{FF2B5EF4-FFF2-40B4-BE49-F238E27FC236}">
                <a16:creationId xmlns:a16="http://schemas.microsoft.com/office/drawing/2014/main" id="{37C8CCE9-9B77-45D4-849B-5F5DD98CB1E6}"/>
              </a:ext>
            </a:extLst>
          </p:cNvPr>
          <p:cNvPicPr>
            <a:picLocks noChangeAspect="1"/>
          </p:cNvPicPr>
          <p:nvPr/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66" y="4410644"/>
            <a:ext cx="661757" cy="661757"/>
          </a:xfrm>
          <a:prstGeom prst="rect">
            <a:avLst/>
          </a:prstGeom>
        </p:spPr>
      </p:pic>
      <p:pic>
        <p:nvPicPr>
          <p:cNvPr id="54" name="Picture 53">
            <a:extLst>
              <a:ext uri="{FF2B5EF4-FFF2-40B4-BE49-F238E27FC236}">
                <a16:creationId xmlns:a16="http://schemas.microsoft.com/office/drawing/2014/main" id="{DA75E51F-8F6B-430C-9226-CF2E33E0519C}"/>
              </a:ext>
            </a:extLst>
          </p:cNvPr>
          <p:cNvPicPr>
            <a:picLocks noChangeAspect="1"/>
          </p:cNvPicPr>
          <p:nvPr/>
        </p:nvPicPr>
        <p:blipFill rotWithShape="1"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42" r="14240"/>
          <a:stretch/>
        </p:blipFill>
        <p:spPr>
          <a:xfrm>
            <a:off x="797852" y="4290589"/>
            <a:ext cx="992384" cy="781812"/>
          </a:xfrm>
          <a:prstGeom prst="rect">
            <a:avLst/>
          </a:prstGeom>
        </p:spPr>
      </p:pic>
      <p:pic>
        <p:nvPicPr>
          <p:cNvPr id="55" name="Picture 54">
            <a:extLst>
              <a:ext uri="{FF2B5EF4-FFF2-40B4-BE49-F238E27FC236}">
                <a16:creationId xmlns:a16="http://schemas.microsoft.com/office/drawing/2014/main" id="{54924C30-0647-44E5-A77D-DAB80B2DEC15}"/>
              </a:ext>
            </a:extLst>
          </p:cNvPr>
          <p:cNvPicPr>
            <a:picLocks noChangeAspect="1"/>
          </p:cNvPicPr>
          <p:nvPr/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891479" y="4526757"/>
            <a:ext cx="600919" cy="480060"/>
          </a:xfrm>
          <a:prstGeom prst="rect">
            <a:avLst/>
          </a:prstGeom>
        </p:spPr>
      </p:pic>
      <p:pic>
        <p:nvPicPr>
          <p:cNvPr id="56" name="Picture 55">
            <a:extLst>
              <a:ext uri="{FF2B5EF4-FFF2-40B4-BE49-F238E27FC236}">
                <a16:creationId xmlns:a16="http://schemas.microsoft.com/office/drawing/2014/main" id="{0C2D11A7-5631-4113-BA96-82128951BF17}"/>
              </a:ext>
            </a:extLst>
          </p:cNvPr>
          <p:cNvPicPr>
            <a:picLocks noChangeAspect="1"/>
          </p:cNvPicPr>
          <p:nvPr/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8756" y="4415973"/>
            <a:ext cx="896540" cy="717947"/>
          </a:xfrm>
          <a:prstGeom prst="rect">
            <a:avLst/>
          </a:prstGeom>
        </p:spPr>
      </p:pic>
      <p:sp>
        <p:nvSpPr>
          <p:cNvPr id="57" name="Rectangle 56">
            <a:extLst>
              <a:ext uri="{FF2B5EF4-FFF2-40B4-BE49-F238E27FC236}">
                <a16:creationId xmlns:a16="http://schemas.microsoft.com/office/drawing/2014/main" id="{C0E5429F-A3DD-4786-8361-886918AFA9A9}"/>
              </a:ext>
            </a:extLst>
          </p:cNvPr>
          <p:cNvSpPr/>
          <p:nvPr/>
        </p:nvSpPr>
        <p:spPr>
          <a:xfrm flipV="1">
            <a:off x="0" y="5144531"/>
            <a:ext cx="9144000" cy="34289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58" name="Straight Connector 57">
            <a:extLst>
              <a:ext uri="{FF2B5EF4-FFF2-40B4-BE49-F238E27FC236}">
                <a16:creationId xmlns:a16="http://schemas.microsoft.com/office/drawing/2014/main" id="{15C53300-89E0-497D-B5F7-95DEDAB8D2DF}"/>
              </a:ext>
            </a:extLst>
          </p:cNvPr>
          <p:cNvCxnSpPr>
            <a:cxnSpLocks/>
          </p:cNvCxnSpPr>
          <p:nvPr/>
        </p:nvCxnSpPr>
        <p:spPr>
          <a:xfrm>
            <a:off x="0" y="389010"/>
            <a:ext cx="9144000" cy="13929"/>
          </a:xfrm>
          <a:prstGeom prst="line">
            <a:avLst/>
          </a:prstGeom>
          <a:ln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4">
            <a:extLst>
              <a:ext uri="{FF2B5EF4-FFF2-40B4-BE49-F238E27FC236}">
                <a16:creationId xmlns:a16="http://schemas.microsoft.com/office/drawing/2014/main" id="{BC32CFD2-AED8-448D-91C5-8540D9E9F5D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90100"/>
            <a:ext cx="65" cy="276999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7694273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95C9BB1-1830-414E-9220-92768D90F8E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68" t="2264" r="16085" b="6619"/>
          <a:stretch/>
        </p:blipFill>
        <p:spPr>
          <a:xfrm>
            <a:off x="4674978" y="1778198"/>
            <a:ext cx="4036656" cy="2681349"/>
          </a:xfrm>
          <a:prstGeom prst="rect">
            <a:avLst/>
          </a:prstGeom>
        </p:spPr>
      </p:pic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E55185B5-5419-4121-BD22-9AECEA6D9031}"/>
              </a:ext>
            </a:extLst>
          </p:cNvPr>
          <p:cNvCxnSpPr>
            <a:cxnSpLocks/>
          </p:cNvCxnSpPr>
          <p:nvPr/>
        </p:nvCxnSpPr>
        <p:spPr>
          <a:xfrm flipV="1">
            <a:off x="7071451" y="1090372"/>
            <a:ext cx="28797" cy="2267669"/>
          </a:xfrm>
          <a:prstGeom prst="straightConnector1">
            <a:avLst/>
          </a:prstGeom>
          <a:ln>
            <a:solidFill>
              <a:srgbClr val="92D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D94A61E9-6A5B-41C7-B0A4-7D79D523EAF8}"/>
              </a:ext>
            </a:extLst>
          </p:cNvPr>
          <p:cNvCxnSpPr>
            <a:cxnSpLocks/>
          </p:cNvCxnSpPr>
          <p:nvPr/>
        </p:nvCxnSpPr>
        <p:spPr>
          <a:xfrm flipH="1" flipV="1">
            <a:off x="6911734" y="1075218"/>
            <a:ext cx="8419" cy="1907228"/>
          </a:xfrm>
          <a:prstGeom prst="straightConnector1">
            <a:avLst/>
          </a:prstGeom>
          <a:ln>
            <a:solidFill>
              <a:srgbClr val="92D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1E4F26A8-CC28-477F-B3F4-E8E6ECFF3F65}"/>
              </a:ext>
            </a:extLst>
          </p:cNvPr>
          <p:cNvCxnSpPr>
            <a:cxnSpLocks/>
          </p:cNvCxnSpPr>
          <p:nvPr/>
        </p:nvCxnSpPr>
        <p:spPr>
          <a:xfrm flipV="1">
            <a:off x="6539116" y="1075218"/>
            <a:ext cx="23888" cy="1723534"/>
          </a:xfrm>
          <a:prstGeom prst="straightConnector1">
            <a:avLst/>
          </a:prstGeom>
          <a:ln>
            <a:solidFill>
              <a:srgbClr val="92D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F3E11D16-8BF5-4FE7-968F-C9809FD213AB}"/>
              </a:ext>
            </a:extLst>
          </p:cNvPr>
          <p:cNvCxnSpPr>
            <a:cxnSpLocks/>
          </p:cNvCxnSpPr>
          <p:nvPr/>
        </p:nvCxnSpPr>
        <p:spPr>
          <a:xfrm flipV="1">
            <a:off x="5494414" y="1090373"/>
            <a:ext cx="0" cy="1953293"/>
          </a:xfrm>
          <a:prstGeom prst="straightConnector1">
            <a:avLst/>
          </a:prstGeom>
          <a:ln>
            <a:solidFill>
              <a:srgbClr val="92D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F283DAE6-6C1B-410D-B8D8-3A8A5C5EF625}"/>
              </a:ext>
            </a:extLst>
          </p:cNvPr>
          <p:cNvCxnSpPr>
            <a:cxnSpLocks/>
          </p:cNvCxnSpPr>
          <p:nvPr/>
        </p:nvCxnSpPr>
        <p:spPr>
          <a:xfrm flipV="1">
            <a:off x="6065876" y="1053098"/>
            <a:ext cx="2230" cy="2007485"/>
          </a:xfrm>
          <a:prstGeom prst="straightConnector1">
            <a:avLst/>
          </a:prstGeom>
          <a:ln>
            <a:solidFill>
              <a:srgbClr val="92D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>
            <a:extLst>
              <a:ext uri="{FF2B5EF4-FFF2-40B4-BE49-F238E27FC236}">
                <a16:creationId xmlns:a16="http://schemas.microsoft.com/office/drawing/2014/main" id="{EAC801D0-8F60-4E58-9EAA-95C8A1141023}"/>
              </a:ext>
            </a:extLst>
          </p:cNvPr>
          <p:cNvSpPr txBox="1"/>
          <p:nvPr/>
        </p:nvSpPr>
        <p:spPr>
          <a:xfrm>
            <a:off x="6403096" y="941185"/>
            <a:ext cx="571456" cy="2192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/>
            <a:r>
              <a:rPr lang="ar-JO" sz="825" dirty="0">
                <a:solidFill>
                  <a:prstClr val="black"/>
                </a:solidFill>
                <a:latin typeface="Calibri" panose="020F0502020204030204"/>
                <a:cs typeface="Arial" panose="020B0604020202020204" pitchFamily="34" charset="0"/>
              </a:rPr>
              <a:t>600</a:t>
            </a:r>
            <a:endParaRPr lang="en-US" sz="825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B6C0AF4F-7C5D-450B-80EA-D3E81473B9CA}"/>
              </a:ext>
            </a:extLst>
          </p:cNvPr>
          <p:cNvSpPr txBox="1"/>
          <p:nvPr/>
        </p:nvSpPr>
        <p:spPr>
          <a:xfrm>
            <a:off x="6748857" y="953005"/>
            <a:ext cx="571456" cy="2192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/>
            <a:r>
              <a:rPr lang="ar-JO" sz="825" dirty="0">
                <a:solidFill>
                  <a:prstClr val="black"/>
                </a:solidFill>
                <a:latin typeface="Calibri" panose="020F0502020204030204"/>
                <a:cs typeface="Arial" panose="020B0604020202020204" pitchFamily="34" charset="0"/>
              </a:rPr>
              <a:t>920</a:t>
            </a:r>
            <a:endParaRPr lang="en-US" sz="825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A6D32C7E-AF37-4B3B-A096-BC2B4E7A6AD6}"/>
              </a:ext>
            </a:extLst>
          </p:cNvPr>
          <p:cNvSpPr txBox="1"/>
          <p:nvPr/>
        </p:nvSpPr>
        <p:spPr>
          <a:xfrm>
            <a:off x="7015863" y="947801"/>
            <a:ext cx="571456" cy="2192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/>
            <a:r>
              <a:rPr lang="en-US" sz="825" dirty="0">
                <a:solidFill>
                  <a:prstClr val="black"/>
                </a:solidFill>
                <a:latin typeface="Calibri" panose="020F0502020204030204"/>
              </a:rPr>
              <a:t>.</a:t>
            </a:r>
            <a:r>
              <a:rPr lang="ar-JO" sz="825" dirty="0">
                <a:solidFill>
                  <a:prstClr val="black"/>
                </a:solidFill>
                <a:latin typeface="Calibri" panose="020F0502020204030204"/>
                <a:cs typeface="Arial" panose="020B0604020202020204" pitchFamily="34" charset="0"/>
              </a:rPr>
              <a:t>900</a:t>
            </a:r>
            <a:endParaRPr lang="en-US" sz="825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D589EA15-3762-4A01-AD37-755C51FBAD1A}"/>
              </a:ext>
            </a:extLst>
          </p:cNvPr>
          <p:cNvSpPr txBox="1"/>
          <p:nvPr/>
        </p:nvSpPr>
        <p:spPr>
          <a:xfrm>
            <a:off x="5359238" y="970793"/>
            <a:ext cx="954284" cy="2192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/>
            <a:r>
              <a:rPr lang="ar-JO" sz="825" dirty="0">
                <a:solidFill>
                  <a:prstClr val="black"/>
                </a:solidFill>
                <a:latin typeface="Calibri" panose="020F0502020204030204"/>
                <a:cs typeface="Arial" panose="020B0604020202020204" pitchFamily="34" charset="0"/>
              </a:rPr>
              <a:t>800</a:t>
            </a:r>
            <a:endParaRPr lang="en-US" sz="825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3CE3349A-672D-468B-9540-867438DF7646}"/>
              </a:ext>
            </a:extLst>
          </p:cNvPr>
          <p:cNvSpPr txBox="1"/>
          <p:nvPr/>
        </p:nvSpPr>
        <p:spPr>
          <a:xfrm>
            <a:off x="5831629" y="940376"/>
            <a:ext cx="571456" cy="2192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/>
            <a:r>
              <a:rPr lang="ar-JO" sz="825" dirty="0">
                <a:solidFill>
                  <a:prstClr val="black"/>
                </a:solidFill>
                <a:latin typeface="Calibri" panose="020F0502020204030204"/>
                <a:cs typeface="Arial" panose="020B0604020202020204" pitchFamily="34" charset="0"/>
              </a:rPr>
              <a:t>1200</a:t>
            </a:r>
            <a:endParaRPr lang="en-US" sz="825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8653075" y="4441174"/>
            <a:ext cx="124691" cy="93518"/>
          </a:xfrm>
          <a:prstGeom prst="roundRect">
            <a:avLst/>
          </a:prstGeom>
          <a:solidFill>
            <a:srgbClr val="74C1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35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8653075" y="4567250"/>
            <a:ext cx="124691" cy="93518"/>
          </a:xfrm>
          <a:prstGeom prst="roundRect">
            <a:avLst/>
          </a:prstGeom>
          <a:solidFill>
            <a:srgbClr val="FF4D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35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8653075" y="4693326"/>
            <a:ext cx="124691" cy="93518"/>
          </a:xfrm>
          <a:prstGeom prst="roundRect">
            <a:avLst/>
          </a:prstGeom>
          <a:solidFill>
            <a:srgbClr val="FFC44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35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1" y="-9947"/>
            <a:ext cx="62630" cy="5143500"/>
          </a:xfrm>
          <a:prstGeom prst="rect">
            <a:avLst/>
          </a:prstGeom>
          <a:solidFill>
            <a:srgbClr val="E8909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35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9102154" y="-9947"/>
            <a:ext cx="62630" cy="5143500"/>
          </a:xfrm>
          <a:prstGeom prst="rect">
            <a:avLst/>
          </a:prstGeom>
          <a:solidFill>
            <a:srgbClr val="E8909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35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117090" y="4382884"/>
            <a:ext cx="1207295" cy="2077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/>
            <a:r>
              <a:rPr lang="en-GB" sz="750" dirty="0">
                <a:solidFill>
                  <a:prstClr val="black"/>
                </a:solidFill>
                <a:latin typeface="Calibri" panose="020F0502020204030204"/>
              </a:rPr>
              <a:t>0.350 -145</a:t>
            </a:r>
            <a:endParaRPr lang="en-US" sz="750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8187316" y="4522885"/>
            <a:ext cx="1207295" cy="2077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/>
            <a:r>
              <a:rPr lang="en-GB" sz="750" dirty="0">
                <a:solidFill>
                  <a:prstClr val="black"/>
                </a:solidFill>
                <a:latin typeface="Calibri" panose="020F0502020204030204"/>
              </a:rPr>
              <a:t>145-826</a:t>
            </a:r>
            <a:endParaRPr lang="en-US" sz="750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8156450" y="4659582"/>
            <a:ext cx="1207295" cy="2077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/>
            <a:r>
              <a:rPr lang="en-GB" sz="750" dirty="0">
                <a:solidFill>
                  <a:prstClr val="black"/>
                </a:solidFill>
                <a:latin typeface="Calibri" panose="020F0502020204030204"/>
              </a:rPr>
              <a:t>826-1696</a:t>
            </a:r>
            <a:endParaRPr lang="en-US" sz="750" dirty="0">
              <a:solidFill>
                <a:prstClr val="black"/>
              </a:solidFill>
              <a:latin typeface="Calibri" panose="020F0502020204030204"/>
            </a:endParaRPr>
          </a:p>
        </p:txBody>
      </p:sp>
      <p:pic>
        <p:nvPicPr>
          <p:cNvPr id="31" name="Picture 30">
            <a:extLst>
              <a:ext uri="{FF2B5EF4-FFF2-40B4-BE49-F238E27FC236}">
                <a16:creationId xmlns:a16="http://schemas.microsoft.com/office/drawing/2014/main" id="{2E89F04B-84C8-4A67-9086-2CA6AC07BC1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-223" t="73927" r="89314" b="-20356"/>
          <a:stretch/>
        </p:blipFill>
        <p:spPr>
          <a:xfrm>
            <a:off x="7163937" y="583077"/>
            <a:ext cx="281433" cy="349802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407F085F-C5A1-429B-ABD4-FF6B93719E5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92392"/>
          <a:stretch/>
        </p:blipFill>
        <p:spPr>
          <a:xfrm>
            <a:off x="6475590" y="781740"/>
            <a:ext cx="201559" cy="773755"/>
          </a:xfrm>
          <a:prstGeom prst="rect">
            <a:avLst/>
          </a:prstGeom>
        </p:spPr>
      </p:pic>
      <p:graphicFrame>
        <p:nvGraphicFramePr>
          <p:cNvPr id="32" name="Table 31">
            <a:extLst>
              <a:ext uri="{FF2B5EF4-FFF2-40B4-BE49-F238E27FC236}">
                <a16:creationId xmlns:a16="http://schemas.microsoft.com/office/drawing/2014/main" id="{FDA5F748-A81B-49F7-9177-3C7B8C6E9A3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22505214"/>
              </p:ext>
            </p:extLst>
          </p:nvPr>
        </p:nvGraphicFramePr>
        <p:xfrm>
          <a:off x="2981655" y="617486"/>
          <a:ext cx="1541010" cy="1010128"/>
        </p:xfrm>
        <a:graphic>
          <a:graphicData uri="http://schemas.openxmlformats.org/drawingml/2006/table">
            <a:tbl>
              <a:tblPr>
                <a:tableStyleId>{68D230F3-CF80-4859-8CE7-A43EE81993B5}</a:tableStyleId>
              </a:tblPr>
              <a:tblGrid>
                <a:gridCol w="823691">
                  <a:extLst>
                    <a:ext uri="{9D8B030D-6E8A-4147-A177-3AD203B41FA5}">
                      <a16:colId xmlns:a16="http://schemas.microsoft.com/office/drawing/2014/main" val="1067054779"/>
                    </a:ext>
                  </a:extLst>
                </a:gridCol>
                <a:gridCol w="717319">
                  <a:extLst>
                    <a:ext uri="{9D8B030D-6E8A-4147-A177-3AD203B41FA5}">
                      <a16:colId xmlns:a16="http://schemas.microsoft.com/office/drawing/2014/main" val="3498589046"/>
                    </a:ext>
                  </a:extLst>
                </a:gridCol>
              </a:tblGrid>
              <a:tr h="235744">
                <a:tc>
                  <a:txBody>
                    <a:bodyPr/>
                    <a:lstStyle/>
                    <a:p>
                      <a:pPr algn="r" fontAlgn="b"/>
                      <a:r>
                        <a:rPr lang="ar-JO" sz="800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mmanV3 Sans Bold" panose="02000000000000000000" pitchFamily="50" charset="-78"/>
                          <a:cs typeface="AmmanV3 Sans Bold" panose="02000000000000000000" pitchFamily="50" charset="-78"/>
                        </a:rPr>
                        <a:t>300</a:t>
                      </a:r>
                      <a:r>
                        <a:rPr lang="en-US" sz="800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mmanV3 Sans Bold" panose="02000000000000000000" pitchFamily="50" charset="-78"/>
                          <a:cs typeface="AmmanV3 Sans Bold" panose="02000000000000000000" pitchFamily="50" charset="-78"/>
                        </a:rPr>
                        <a:t> </a:t>
                      </a:r>
                      <a:endParaRPr lang="en-US" sz="800" b="1" i="0" u="none" strike="noStrike" dirty="0">
                        <a:solidFill>
                          <a:srgbClr val="44546A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mmanV3 Sans Bold" panose="02000000000000000000" pitchFamily="50" charset="-78"/>
                        <a:cs typeface="AmmanV3 Sans Bold" panose="02000000000000000000" pitchFamily="50" charset="-78"/>
                      </a:endParaRP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algn="r" rtl="1" fontAlgn="b"/>
                      <a:r>
                        <a:rPr lang="ar-JO" sz="800" b="1" i="0" u="none" strike="noStrike" dirty="0">
                          <a:solidFill>
                            <a:srgbClr val="44546A"/>
                          </a:solidFill>
                          <a:effectLst/>
                          <a:latin typeface="AmmanV3 Sans Light" panose="02000000000000000000" pitchFamily="50" charset="-78"/>
                          <a:cs typeface="AmmanV3 Sans Light" panose="02000000000000000000" pitchFamily="50" charset="-78"/>
                        </a:rPr>
                        <a:t>ا</a:t>
                      </a:r>
                      <a:r>
                        <a:rPr lang="en-US" sz="800" b="1" i="0" u="none" strike="noStrike" dirty="0">
                          <a:solidFill>
                            <a:srgbClr val="44546A"/>
                          </a:solidFill>
                          <a:effectLst/>
                          <a:latin typeface="AmmanV3 Sans Light" panose="02000000000000000000" pitchFamily="50" charset="-78"/>
                          <a:cs typeface="AmmanV3 Sans Light" panose="02000000000000000000" pitchFamily="50" charset="-78"/>
                        </a:rPr>
                        <a:t>residential</a:t>
                      </a:r>
                      <a:endParaRPr lang="ar-JO" sz="800" b="1" i="0" u="none" strike="noStrike" dirty="0">
                        <a:solidFill>
                          <a:srgbClr val="44546A"/>
                        </a:solidFill>
                        <a:effectLst/>
                        <a:latin typeface="AmmanV3 Sans Light" panose="02000000000000000000" pitchFamily="50" charset="-78"/>
                        <a:cs typeface="AmmanV3 Sans Light" panose="02000000000000000000" pitchFamily="50" charset="-78"/>
                      </a:endParaRPr>
                    </a:p>
                  </a:txBody>
                  <a:tcPr marL="7144" marR="7144" marT="7144" marB="0" anchor="b"/>
                </a:tc>
                <a:extLst>
                  <a:ext uri="{0D108BD9-81ED-4DB2-BD59-A6C34878D82A}">
                    <a16:rowId xmlns:a16="http://schemas.microsoft.com/office/drawing/2014/main" val="2070125878"/>
                  </a:ext>
                </a:extLst>
              </a:tr>
              <a:tr h="121444">
                <a:tc>
                  <a:txBody>
                    <a:bodyPr/>
                    <a:lstStyle/>
                    <a:p>
                      <a:pPr algn="r" fontAlgn="b"/>
                      <a:r>
                        <a:rPr lang="ar-JO" sz="800" b="1" i="0" u="none" strike="noStrike" dirty="0">
                          <a:solidFill>
                            <a:srgbClr val="44546A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mmanV3 Sans Bold" panose="02000000000000000000" pitchFamily="50" charset="-78"/>
                          <a:cs typeface="AmmanV3 Sans Bold" panose="02000000000000000000" pitchFamily="50" charset="-78"/>
                        </a:rPr>
                        <a:t>350</a:t>
                      </a:r>
                      <a:endParaRPr lang="en-US" sz="800" b="1" i="0" u="none" strike="noStrike" dirty="0">
                        <a:solidFill>
                          <a:srgbClr val="44546A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mmanV3 Sans Bold" panose="02000000000000000000" pitchFamily="50" charset="-78"/>
                        <a:cs typeface="AmmanV3 Sans Bold" panose="02000000000000000000" pitchFamily="50" charset="-78"/>
                      </a:endParaRP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algn="r" rtl="1" fontAlgn="b"/>
                      <a:r>
                        <a:rPr lang="en-US" sz="800" b="1" i="0" u="none" strike="noStrike" dirty="0">
                          <a:solidFill>
                            <a:srgbClr val="44546A"/>
                          </a:solidFill>
                          <a:effectLst/>
                          <a:latin typeface="AmmanV3 Sans Light" panose="02000000000000000000" pitchFamily="50" charset="-78"/>
                          <a:cs typeface="AmmanV3 Sans Light" panose="02000000000000000000" pitchFamily="50" charset="-78"/>
                        </a:rPr>
                        <a:t>COMMERCIAL</a:t>
                      </a:r>
                      <a:endParaRPr lang="ar-JO" sz="800" b="1" i="0" u="none" strike="noStrike" dirty="0">
                        <a:solidFill>
                          <a:srgbClr val="44546A"/>
                        </a:solidFill>
                        <a:effectLst/>
                        <a:latin typeface="AmmanV3 Sans Light" panose="02000000000000000000" pitchFamily="50" charset="-78"/>
                        <a:cs typeface="AmmanV3 Sans Light" panose="02000000000000000000" pitchFamily="50" charset="-78"/>
                      </a:endParaRPr>
                    </a:p>
                  </a:txBody>
                  <a:tcPr marL="7144" marR="7144" marT="7144" marB="0" anchor="b"/>
                </a:tc>
                <a:extLst>
                  <a:ext uri="{0D108BD9-81ED-4DB2-BD59-A6C34878D82A}">
                    <a16:rowId xmlns:a16="http://schemas.microsoft.com/office/drawing/2014/main" val="3696100723"/>
                  </a:ext>
                </a:extLst>
              </a:tr>
              <a:tr h="121444">
                <a:tc>
                  <a:txBody>
                    <a:bodyPr/>
                    <a:lstStyle/>
                    <a:p>
                      <a:pPr algn="r" fontAlgn="b"/>
                      <a:r>
                        <a:rPr lang="ar-JO" sz="800" b="1" i="0" u="none" strike="noStrike" dirty="0">
                          <a:solidFill>
                            <a:srgbClr val="44546A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mmanV3 Sans Bold" panose="02000000000000000000" pitchFamily="50" charset="-78"/>
                          <a:cs typeface="AmmanV3 Sans Bold" panose="02000000000000000000" pitchFamily="50" charset="-78"/>
                        </a:rPr>
                        <a:t>100</a:t>
                      </a:r>
                      <a:endParaRPr lang="en-US" sz="800" b="1" i="0" u="none" strike="noStrike" dirty="0">
                        <a:solidFill>
                          <a:srgbClr val="44546A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mmanV3 Sans Bold" panose="02000000000000000000" pitchFamily="50" charset="-78"/>
                        <a:cs typeface="AmmanV3 Sans Bold" panose="02000000000000000000" pitchFamily="50" charset="-78"/>
                      </a:endParaRP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algn="r" rtl="1" fontAlgn="b"/>
                      <a:r>
                        <a:rPr lang="en-US" sz="800" b="1" i="0" u="none" strike="noStrike" dirty="0">
                          <a:solidFill>
                            <a:srgbClr val="44546A"/>
                          </a:solidFill>
                          <a:effectLst/>
                          <a:latin typeface="AmmanV3 Sans Light" panose="02000000000000000000" pitchFamily="50" charset="-78"/>
                          <a:cs typeface="AmmanV3 Sans Light" panose="02000000000000000000" pitchFamily="50" charset="-78"/>
                        </a:rPr>
                        <a:t>OFFICE</a:t>
                      </a:r>
                      <a:endParaRPr lang="ar-JO" sz="800" b="1" i="0" u="none" strike="noStrike" dirty="0">
                        <a:solidFill>
                          <a:srgbClr val="44546A"/>
                        </a:solidFill>
                        <a:effectLst/>
                        <a:latin typeface="AmmanV3 Sans Light" panose="02000000000000000000" pitchFamily="50" charset="-78"/>
                        <a:cs typeface="AmmanV3 Sans Light" panose="02000000000000000000" pitchFamily="50" charset="-78"/>
                      </a:endParaRPr>
                    </a:p>
                  </a:txBody>
                  <a:tcPr marL="7144" marR="7144" marT="7144" marB="0" anchor="b"/>
                </a:tc>
                <a:extLst>
                  <a:ext uri="{0D108BD9-81ED-4DB2-BD59-A6C34878D82A}">
                    <a16:rowId xmlns:a16="http://schemas.microsoft.com/office/drawing/2014/main" val="2207708876"/>
                  </a:ext>
                </a:extLst>
              </a:tr>
              <a:tr h="121444">
                <a:tc>
                  <a:txBody>
                    <a:bodyPr/>
                    <a:lstStyle/>
                    <a:p>
                      <a:pPr algn="r" fontAlgn="b"/>
                      <a:r>
                        <a:rPr lang="ar-JO" sz="800" b="1" i="0" u="none" strike="noStrike" dirty="0">
                          <a:solidFill>
                            <a:srgbClr val="44546A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mmanV3 Sans Bold" panose="02000000000000000000" pitchFamily="50" charset="-78"/>
                          <a:cs typeface="AmmanV3 Sans Bold" panose="02000000000000000000" pitchFamily="50" charset="-78"/>
                        </a:rPr>
                        <a:t>120</a:t>
                      </a:r>
                      <a:endParaRPr lang="en-US" sz="800" b="1" i="0" u="none" strike="noStrike" dirty="0">
                        <a:solidFill>
                          <a:srgbClr val="44546A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mmanV3 Sans Bold" panose="02000000000000000000" pitchFamily="50" charset="-78"/>
                        <a:cs typeface="AmmanV3 Sans Bold" panose="02000000000000000000" pitchFamily="50" charset="-78"/>
                      </a:endParaRP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algn="r" rtl="1" fontAlgn="b"/>
                      <a:r>
                        <a:rPr lang="en-US" sz="800" b="1" i="0" u="none" strike="noStrike" dirty="0">
                          <a:solidFill>
                            <a:srgbClr val="44546A"/>
                          </a:solidFill>
                          <a:effectLst/>
                          <a:latin typeface="AmmanV3 Sans Light" panose="02000000000000000000" pitchFamily="50" charset="-78"/>
                          <a:cs typeface="AmmanV3 Sans Light" panose="02000000000000000000" pitchFamily="50" charset="-78"/>
                        </a:rPr>
                        <a:t>INDUSTRIAL</a:t>
                      </a:r>
                      <a:r>
                        <a:rPr lang="ar-JO" sz="800" b="1" i="0" u="none" strike="noStrike" dirty="0">
                          <a:solidFill>
                            <a:srgbClr val="44546A"/>
                          </a:solidFill>
                          <a:effectLst/>
                          <a:latin typeface="AmmanV3 Sans Light" panose="02000000000000000000" pitchFamily="50" charset="-78"/>
                          <a:cs typeface="AmmanV3 Sans Light" panose="02000000000000000000" pitchFamily="50" charset="-78"/>
                        </a:rPr>
                        <a:t> </a:t>
                      </a:r>
                    </a:p>
                  </a:txBody>
                  <a:tcPr marL="7144" marR="7144" marT="7144" marB="0" anchor="b"/>
                </a:tc>
                <a:extLst>
                  <a:ext uri="{0D108BD9-81ED-4DB2-BD59-A6C34878D82A}">
                    <a16:rowId xmlns:a16="http://schemas.microsoft.com/office/drawing/2014/main" val="779079187"/>
                  </a:ext>
                </a:extLst>
              </a:tr>
              <a:tr h="121444">
                <a:tc>
                  <a:txBody>
                    <a:bodyPr/>
                    <a:lstStyle/>
                    <a:p>
                      <a:pPr algn="r" fontAlgn="b"/>
                      <a:r>
                        <a:rPr lang="ar-JO" sz="800" b="1" i="0" u="none" strike="noStrike" dirty="0">
                          <a:solidFill>
                            <a:srgbClr val="44546A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mmanV3 Sans Bold" panose="02000000000000000000" pitchFamily="50" charset="-78"/>
                          <a:cs typeface="AmmanV3 Sans Bold" panose="02000000000000000000" pitchFamily="50" charset="-78"/>
                        </a:rPr>
                        <a:t>50</a:t>
                      </a:r>
                      <a:endParaRPr lang="en-US" sz="800" b="1" i="0" u="none" strike="noStrike" dirty="0">
                        <a:solidFill>
                          <a:srgbClr val="44546A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mmanV3 Sans Bold" panose="02000000000000000000" pitchFamily="50" charset="-78"/>
                        <a:cs typeface="AmmanV3 Sans Bold" panose="02000000000000000000" pitchFamily="50" charset="-78"/>
                      </a:endParaRP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algn="r" rtl="1" fontAlgn="b"/>
                      <a:r>
                        <a:rPr lang="en-GB" sz="800" b="1" i="0" u="none" strike="noStrike" dirty="0">
                          <a:solidFill>
                            <a:srgbClr val="44546A"/>
                          </a:solidFill>
                          <a:effectLst/>
                          <a:latin typeface="AmmanV3 Sans Light" panose="02000000000000000000" pitchFamily="50" charset="-78"/>
                          <a:cs typeface="AmmanV3 Sans Light" panose="02000000000000000000" pitchFamily="50" charset="-78"/>
                        </a:rPr>
                        <a:t>CRAFTMANSHIP</a:t>
                      </a:r>
                      <a:endParaRPr lang="ar-JO" sz="800" b="1" i="0" u="none" strike="noStrike" dirty="0">
                        <a:solidFill>
                          <a:srgbClr val="44546A"/>
                        </a:solidFill>
                        <a:effectLst/>
                        <a:latin typeface="AmmanV3 Sans Light" panose="02000000000000000000" pitchFamily="50" charset="-78"/>
                        <a:cs typeface="AmmanV3 Sans Light" panose="02000000000000000000" pitchFamily="50" charset="-78"/>
                      </a:endParaRPr>
                    </a:p>
                  </a:txBody>
                  <a:tcPr marL="7144" marR="7144" marT="7144" marB="0" anchor="b"/>
                </a:tc>
                <a:extLst>
                  <a:ext uri="{0D108BD9-81ED-4DB2-BD59-A6C34878D82A}">
                    <a16:rowId xmlns:a16="http://schemas.microsoft.com/office/drawing/2014/main" val="216536466"/>
                  </a:ext>
                </a:extLst>
              </a:tr>
              <a:tr h="121444">
                <a:tc>
                  <a:txBody>
                    <a:bodyPr/>
                    <a:lstStyle/>
                    <a:p>
                      <a:pPr algn="r" fontAlgn="b"/>
                      <a:r>
                        <a:rPr lang="ar-JO" sz="800" b="1" i="0" u="none" strike="noStrike" dirty="0">
                          <a:solidFill>
                            <a:srgbClr val="44546A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mmanV3 Sans Bold" panose="02000000000000000000" pitchFamily="50" charset="-78"/>
                          <a:cs typeface="AmmanV3 Sans Bold" panose="02000000000000000000" pitchFamily="50" charset="-78"/>
                        </a:rPr>
                        <a:t>30</a:t>
                      </a:r>
                      <a:endParaRPr lang="en-US" sz="800" b="1" i="0" u="none" strike="noStrike" dirty="0">
                        <a:solidFill>
                          <a:srgbClr val="44546A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mmanV3 Sans Bold" panose="02000000000000000000" pitchFamily="50" charset="-78"/>
                        <a:cs typeface="AmmanV3 Sans Bold" panose="02000000000000000000" pitchFamily="50" charset="-78"/>
                      </a:endParaRP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algn="r" rtl="1" fontAlgn="b"/>
                      <a:r>
                        <a:rPr lang="en-US" sz="800" b="1" i="0" u="none" strike="noStrike" dirty="0">
                          <a:solidFill>
                            <a:srgbClr val="44546A"/>
                          </a:solidFill>
                          <a:effectLst/>
                          <a:latin typeface="AmmanV3 Sans Light" panose="02000000000000000000" pitchFamily="50" charset="-78"/>
                          <a:cs typeface="AmmanV3 Sans Light" panose="02000000000000000000" pitchFamily="50" charset="-78"/>
                        </a:rPr>
                        <a:t>STREES</a:t>
                      </a:r>
                      <a:r>
                        <a:rPr lang="ar-JO" sz="800" b="1" i="0" u="none" strike="noStrike" dirty="0">
                          <a:solidFill>
                            <a:srgbClr val="44546A"/>
                          </a:solidFill>
                          <a:effectLst/>
                          <a:latin typeface="AmmanV3 Sans Light" panose="02000000000000000000" pitchFamily="50" charset="-78"/>
                          <a:cs typeface="AmmanV3 Sans Light" panose="02000000000000000000" pitchFamily="50" charset="-78"/>
                        </a:rPr>
                        <a:t> </a:t>
                      </a:r>
                    </a:p>
                  </a:txBody>
                  <a:tcPr marL="7144" marR="7144" marT="7144" marB="0" anchor="b"/>
                </a:tc>
                <a:extLst>
                  <a:ext uri="{0D108BD9-81ED-4DB2-BD59-A6C34878D82A}">
                    <a16:rowId xmlns:a16="http://schemas.microsoft.com/office/drawing/2014/main" val="1950957494"/>
                  </a:ext>
                </a:extLst>
              </a:tr>
              <a:tr h="121444">
                <a:tc>
                  <a:txBody>
                    <a:bodyPr/>
                    <a:lstStyle/>
                    <a:p>
                      <a:pPr algn="r" fontAlgn="b"/>
                      <a:r>
                        <a:rPr lang="ar-JO" sz="800" b="1" i="0" u="none" strike="noStrike" dirty="0">
                          <a:solidFill>
                            <a:srgbClr val="44546A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mmanV3 Sans Bold" panose="02000000000000000000" pitchFamily="50" charset="-78"/>
                          <a:cs typeface="AmmanV3 Sans Bold" panose="02000000000000000000" pitchFamily="50" charset="-78"/>
                        </a:rPr>
                        <a:t>20</a:t>
                      </a:r>
                      <a:endParaRPr lang="en-US" sz="800" b="1" i="0" u="none" strike="noStrike" dirty="0">
                        <a:solidFill>
                          <a:srgbClr val="44546A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mmanV3 Sans Bold" panose="02000000000000000000" pitchFamily="50" charset="-78"/>
                        <a:cs typeface="AmmanV3 Sans Bold" panose="02000000000000000000" pitchFamily="50" charset="-78"/>
                      </a:endParaRP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algn="r" rtl="1" fontAlgn="b"/>
                      <a:r>
                        <a:rPr lang="en-US" sz="800" b="1" i="0" u="none" strike="noStrike" dirty="0">
                          <a:solidFill>
                            <a:srgbClr val="44546A"/>
                          </a:solidFill>
                          <a:effectLst/>
                          <a:latin typeface="AmmanV3 Sans Light" panose="02000000000000000000" pitchFamily="50" charset="-78"/>
                          <a:cs typeface="AmmanV3 Sans Light" panose="02000000000000000000" pitchFamily="50" charset="-78"/>
                        </a:rPr>
                        <a:t>PARKS</a:t>
                      </a:r>
                      <a:r>
                        <a:rPr lang="ar-JO" sz="800" b="1" i="0" u="none" strike="noStrike" dirty="0">
                          <a:solidFill>
                            <a:srgbClr val="44546A"/>
                          </a:solidFill>
                          <a:effectLst/>
                          <a:latin typeface="AmmanV3 Sans Light" panose="02000000000000000000" pitchFamily="50" charset="-78"/>
                          <a:cs typeface="AmmanV3 Sans Light" panose="02000000000000000000" pitchFamily="50" charset="-78"/>
                        </a:rPr>
                        <a:t> </a:t>
                      </a:r>
                    </a:p>
                  </a:txBody>
                  <a:tcPr marL="7144" marR="7144" marT="7144" marB="0" anchor="b"/>
                </a:tc>
                <a:extLst>
                  <a:ext uri="{0D108BD9-81ED-4DB2-BD59-A6C34878D82A}">
                    <a16:rowId xmlns:a16="http://schemas.microsoft.com/office/drawing/2014/main" val="1990554739"/>
                  </a:ext>
                </a:extLst>
              </a:tr>
            </a:tbl>
          </a:graphicData>
        </a:graphic>
      </p:graphicFrame>
      <p:sp>
        <p:nvSpPr>
          <p:cNvPr id="6" name="Rectangle 5">
            <a:extLst>
              <a:ext uri="{FF2B5EF4-FFF2-40B4-BE49-F238E27FC236}">
                <a16:creationId xmlns:a16="http://schemas.microsoft.com/office/drawing/2014/main" id="{727D291C-76CC-4EA2-9988-CBA1656F070D}"/>
              </a:ext>
            </a:extLst>
          </p:cNvPr>
          <p:cNvSpPr/>
          <p:nvPr/>
        </p:nvSpPr>
        <p:spPr>
          <a:xfrm>
            <a:off x="1210311" y="4231581"/>
            <a:ext cx="1744976" cy="90197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35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EA970ACE-8675-4372-98D6-C370B5348DDA}"/>
              </a:ext>
            </a:extLst>
          </p:cNvPr>
          <p:cNvSpPr/>
          <p:nvPr/>
        </p:nvSpPr>
        <p:spPr>
          <a:xfrm>
            <a:off x="6419078" y="3282802"/>
            <a:ext cx="534121" cy="18466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685800"/>
            <a:r>
              <a:rPr lang="en-US" sz="6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mmanV3 Sans Regular" panose="02000000000000000000" pitchFamily="50" charset="-78"/>
                <a:cs typeface="AmmanV3 Sans Regular" panose="02000000000000000000" pitchFamily="50" charset="-78"/>
              </a:rPr>
              <a:t>Qwiesmeh</a:t>
            </a:r>
            <a:r>
              <a:rPr lang="en-US" sz="6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mmanV3 Sans Regular" panose="02000000000000000000" pitchFamily="50" charset="-78"/>
                <a:cs typeface="AmmanV3 Sans Regular" panose="02000000000000000000" pitchFamily="50" charset="-78"/>
              </a:rPr>
              <a:t> </a:t>
            </a: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3020DB27-44B9-41F6-9E4B-EC044EADA8EB}"/>
              </a:ext>
            </a:extLst>
          </p:cNvPr>
          <p:cNvSpPr/>
          <p:nvPr/>
        </p:nvSpPr>
        <p:spPr>
          <a:xfrm>
            <a:off x="1979457" y="387237"/>
            <a:ext cx="405880" cy="21929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685800"/>
            <a:r>
              <a:rPr lang="en-US" sz="825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mmanV3 Sans Regular" panose="02000000000000000000" pitchFamily="50" charset="-78"/>
                <a:cs typeface="AmmanV3 Sans Regular" panose="02000000000000000000" pitchFamily="50" charset="-78"/>
              </a:rPr>
              <a:t>ohud</a:t>
            </a:r>
            <a:endParaRPr lang="en-US" sz="825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mmanV3 Sans Regular" panose="02000000000000000000" pitchFamily="50" charset="-78"/>
              <a:cs typeface="AmmanV3 Sans Regular" panose="02000000000000000000" pitchFamily="50" charset="-78"/>
            </a:endParaRP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93BFDC84-BBF6-468A-A857-B4D19F1CF361}"/>
              </a:ext>
            </a:extLst>
          </p:cNvPr>
          <p:cNvSpPr/>
          <p:nvPr/>
        </p:nvSpPr>
        <p:spPr>
          <a:xfrm>
            <a:off x="4056597" y="2062933"/>
            <a:ext cx="548548" cy="21929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685800"/>
            <a:r>
              <a:rPr lang="en-US" sz="825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mmanV3 Sans Regular" panose="02000000000000000000" pitchFamily="50" charset="-78"/>
                <a:cs typeface="AmmanV3 Sans Regular" panose="02000000000000000000" pitchFamily="50" charset="-78"/>
              </a:rPr>
              <a:t>Al naser</a:t>
            </a: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059D5A6C-04B3-4720-81DE-A6E3DC16D1F8}"/>
              </a:ext>
            </a:extLst>
          </p:cNvPr>
          <p:cNvSpPr/>
          <p:nvPr/>
        </p:nvSpPr>
        <p:spPr>
          <a:xfrm>
            <a:off x="1980825" y="2074576"/>
            <a:ext cx="668773" cy="21929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685800"/>
            <a:r>
              <a:rPr lang="en-US" sz="825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mmanV3 Sans Regular" panose="02000000000000000000" pitchFamily="50" charset="-78"/>
                <a:cs typeface="AmmanV3 Sans Regular" panose="02000000000000000000" pitchFamily="50" charset="-78"/>
              </a:rPr>
              <a:t>Wadi</a:t>
            </a:r>
            <a:r>
              <a:rPr lang="en-US" sz="825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mmanV3 Sans Regular" panose="02000000000000000000" pitchFamily="50" charset="-78"/>
                <a:cs typeface="AmmanV3 Sans Regular" panose="02000000000000000000" pitchFamily="50" charset="-78"/>
              </a:rPr>
              <a:t> a </a:t>
            </a:r>
            <a:r>
              <a:rPr lang="en-US" sz="825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mmanV3 Sans Regular" panose="02000000000000000000" pitchFamily="50" charset="-78"/>
                <a:cs typeface="AmmanV3 Sans Regular" panose="02000000000000000000" pitchFamily="50" charset="-78"/>
              </a:rPr>
              <a:t>sier</a:t>
            </a:r>
            <a:endParaRPr lang="en-US" sz="825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mmanV3 Sans Regular" panose="02000000000000000000" pitchFamily="50" charset="-78"/>
              <a:cs typeface="AmmanV3 Sans Regular" panose="02000000000000000000" pitchFamily="50" charset="-78"/>
            </a:endParaRP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0B0A2347-42F0-4C54-AF61-BFEAF925651F}"/>
              </a:ext>
            </a:extLst>
          </p:cNvPr>
          <p:cNvSpPr/>
          <p:nvPr/>
        </p:nvSpPr>
        <p:spPr>
          <a:xfrm>
            <a:off x="4095961" y="3534571"/>
            <a:ext cx="540533" cy="21929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685800"/>
            <a:r>
              <a:rPr lang="en-US" sz="825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mmanV3 Sans Regular" panose="02000000000000000000" pitchFamily="50" charset="-78"/>
                <a:cs typeface="AmmanV3 Sans Regular" panose="02000000000000000000" pitchFamily="50" charset="-78"/>
              </a:rPr>
              <a:t>basman</a:t>
            </a:r>
            <a:endParaRPr lang="en-US" sz="825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mmanV3 Sans Regular" panose="02000000000000000000" pitchFamily="50" charset="-78"/>
              <a:cs typeface="AmmanV3 Sans Regular" panose="02000000000000000000" pitchFamily="50" charset="-78"/>
            </a:endParaRP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85F977CC-2FCE-41EA-BC6B-E90D70D446C6}"/>
              </a:ext>
            </a:extLst>
          </p:cNvPr>
          <p:cNvSpPr/>
          <p:nvPr/>
        </p:nvSpPr>
        <p:spPr>
          <a:xfrm>
            <a:off x="7163997" y="405241"/>
            <a:ext cx="203689" cy="561932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35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45" name="Rectangle: Rounded Corners 44">
            <a:extLst>
              <a:ext uri="{FF2B5EF4-FFF2-40B4-BE49-F238E27FC236}">
                <a16:creationId xmlns:a16="http://schemas.microsoft.com/office/drawing/2014/main" id="{28B5E57C-CA54-4CA2-9EEF-30C5F0B0E46C}"/>
              </a:ext>
            </a:extLst>
          </p:cNvPr>
          <p:cNvSpPr/>
          <p:nvPr/>
        </p:nvSpPr>
        <p:spPr>
          <a:xfrm>
            <a:off x="6818309" y="409594"/>
            <a:ext cx="203689" cy="561932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35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46" name="Rectangle: Rounded Corners 45">
            <a:extLst>
              <a:ext uri="{FF2B5EF4-FFF2-40B4-BE49-F238E27FC236}">
                <a16:creationId xmlns:a16="http://schemas.microsoft.com/office/drawing/2014/main" id="{2BBFFFE6-3378-4560-8B02-917BE8709926}"/>
              </a:ext>
            </a:extLst>
          </p:cNvPr>
          <p:cNvSpPr/>
          <p:nvPr/>
        </p:nvSpPr>
        <p:spPr>
          <a:xfrm>
            <a:off x="6472882" y="418957"/>
            <a:ext cx="203689" cy="561932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35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47" name="Rectangle: Rounded Corners 46">
            <a:extLst>
              <a:ext uri="{FF2B5EF4-FFF2-40B4-BE49-F238E27FC236}">
                <a16:creationId xmlns:a16="http://schemas.microsoft.com/office/drawing/2014/main" id="{0535CC34-3B9A-4F9A-87C3-5A32B54429ED}"/>
              </a:ext>
            </a:extLst>
          </p:cNvPr>
          <p:cNvSpPr/>
          <p:nvPr/>
        </p:nvSpPr>
        <p:spPr>
          <a:xfrm>
            <a:off x="5930158" y="424517"/>
            <a:ext cx="203689" cy="561932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35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48" name="Rectangle: Rounded Corners 47">
            <a:extLst>
              <a:ext uri="{FF2B5EF4-FFF2-40B4-BE49-F238E27FC236}">
                <a16:creationId xmlns:a16="http://schemas.microsoft.com/office/drawing/2014/main" id="{86E9222E-AFC2-41CB-BD7A-76DAD6263925}"/>
              </a:ext>
            </a:extLst>
          </p:cNvPr>
          <p:cNvSpPr/>
          <p:nvPr/>
        </p:nvSpPr>
        <p:spPr>
          <a:xfrm>
            <a:off x="5367548" y="424517"/>
            <a:ext cx="203689" cy="561932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350">
              <a:solidFill>
                <a:prstClr val="white"/>
              </a:solidFill>
              <a:latin typeface="Calibri" panose="020F0502020204030204"/>
            </a:endParaRPr>
          </a:p>
        </p:txBody>
      </p:sp>
      <p:cxnSp>
        <p:nvCxnSpPr>
          <p:cNvPr id="49" name="Straight Arrow Connector 48">
            <a:extLst>
              <a:ext uri="{FF2B5EF4-FFF2-40B4-BE49-F238E27FC236}">
                <a16:creationId xmlns:a16="http://schemas.microsoft.com/office/drawing/2014/main" id="{C84D5005-2F0B-4C39-8118-B7181B6BBDAD}"/>
              </a:ext>
            </a:extLst>
          </p:cNvPr>
          <p:cNvCxnSpPr>
            <a:cxnSpLocks/>
          </p:cNvCxnSpPr>
          <p:nvPr/>
        </p:nvCxnSpPr>
        <p:spPr>
          <a:xfrm flipV="1">
            <a:off x="7599121" y="1059756"/>
            <a:ext cx="0" cy="2365024"/>
          </a:xfrm>
          <a:prstGeom prst="straightConnector1">
            <a:avLst/>
          </a:prstGeom>
          <a:ln>
            <a:solidFill>
              <a:srgbClr val="92D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Rectangle: Rounded Corners 49">
            <a:extLst>
              <a:ext uri="{FF2B5EF4-FFF2-40B4-BE49-F238E27FC236}">
                <a16:creationId xmlns:a16="http://schemas.microsoft.com/office/drawing/2014/main" id="{3E6B223E-EB2E-4C4A-AA2F-1292CDF77C83}"/>
              </a:ext>
            </a:extLst>
          </p:cNvPr>
          <p:cNvSpPr/>
          <p:nvPr/>
        </p:nvSpPr>
        <p:spPr>
          <a:xfrm>
            <a:off x="7468152" y="409516"/>
            <a:ext cx="203689" cy="561932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350">
              <a:solidFill>
                <a:prstClr val="white"/>
              </a:solidFill>
              <a:latin typeface="Calibri" panose="020F0502020204030204"/>
            </a:endParaRPr>
          </a:p>
        </p:txBody>
      </p:sp>
      <p:pic>
        <p:nvPicPr>
          <p:cNvPr id="51" name="Picture 50">
            <a:extLst>
              <a:ext uri="{FF2B5EF4-FFF2-40B4-BE49-F238E27FC236}">
                <a16:creationId xmlns:a16="http://schemas.microsoft.com/office/drawing/2014/main" id="{FD73E030-8EC3-4CC3-86C1-62E18CDA2A9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92392"/>
          <a:stretch/>
        </p:blipFill>
        <p:spPr>
          <a:xfrm>
            <a:off x="7466869" y="774133"/>
            <a:ext cx="191421" cy="734837"/>
          </a:xfrm>
          <a:prstGeom prst="rect">
            <a:avLst/>
          </a:prstGeom>
        </p:spPr>
      </p:pic>
      <p:pic>
        <p:nvPicPr>
          <p:cNvPr id="52" name="Picture 51">
            <a:extLst>
              <a:ext uri="{FF2B5EF4-FFF2-40B4-BE49-F238E27FC236}">
                <a16:creationId xmlns:a16="http://schemas.microsoft.com/office/drawing/2014/main" id="{2CBFBFBF-57AF-4244-B247-99614EDC013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-223" t="73927" r="89314" b="-20356"/>
          <a:stretch/>
        </p:blipFill>
        <p:spPr>
          <a:xfrm>
            <a:off x="6832097" y="588551"/>
            <a:ext cx="281433" cy="349802"/>
          </a:xfrm>
          <a:prstGeom prst="rect">
            <a:avLst/>
          </a:prstGeom>
        </p:spPr>
      </p:pic>
      <p:pic>
        <p:nvPicPr>
          <p:cNvPr id="58" name="Picture 57">
            <a:extLst>
              <a:ext uri="{FF2B5EF4-FFF2-40B4-BE49-F238E27FC236}">
                <a16:creationId xmlns:a16="http://schemas.microsoft.com/office/drawing/2014/main" id="{3ECFBBEE-2B17-49DD-A7FC-53BC3ACDFB9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-1342" t="24732" r="92234" b="39468"/>
          <a:stretch/>
        </p:blipFill>
        <p:spPr>
          <a:xfrm>
            <a:off x="5899719" y="417961"/>
            <a:ext cx="223670" cy="256756"/>
          </a:xfrm>
          <a:prstGeom prst="rect">
            <a:avLst/>
          </a:prstGeom>
        </p:spPr>
      </p:pic>
      <p:sp>
        <p:nvSpPr>
          <p:cNvPr id="67" name="TextBox 66">
            <a:extLst>
              <a:ext uri="{FF2B5EF4-FFF2-40B4-BE49-F238E27FC236}">
                <a16:creationId xmlns:a16="http://schemas.microsoft.com/office/drawing/2014/main" id="{396686F8-4395-4618-8B72-ACF771335CA4}"/>
              </a:ext>
            </a:extLst>
          </p:cNvPr>
          <p:cNvSpPr txBox="1"/>
          <p:nvPr/>
        </p:nvSpPr>
        <p:spPr>
          <a:xfrm>
            <a:off x="7423568" y="938801"/>
            <a:ext cx="571456" cy="2192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/>
            <a:r>
              <a:rPr lang="ar-JO" sz="825" dirty="0">
                <a:solidFill>
                  <a:prstClr val="black"/>
                </a:solidFill>
                <a:latin typeface="Calibri" panose="020F0502020204030204"/>
                <a:cs typeface="Arial" panose="020B0604020202020204" pitchFamily="34" charset="0"/>
              </a:rPr>
              <a:t>300</a:t>
            </a:r>
            <a:endParaRPr lang="en-US" sz="825" dirty="0">
              <a:solidFill>
                <a:prstClr val="black"/>
              </a:solidFill>
              <a:latin typeface="Calibri" panose="020F0502020204030204"/>
            </a:endParaRPr>
          </a:p>
        </p:txBody>
      </p:sp>
      <p:graphicFrame>
        <p:nvGraphicFramePr>
          <p:cNvPr id="70" name="Table 69">
            <a:extLst>
              <a:ext uri="{FF2B5EF4-FFF2-40B4-BE49-F238E27FC236}">
                <a16:creationId xmlns:a16="http://schemas.microsoft.com/office/drawing/2014/main" id="{B28B4F2C-F108-4684-A196-DC3DC609A0C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08997027"/>
              </p:ext>
            </p:extLst>
          </p:nvPr>
        </p:nvGraphicFramePr>
        <p:xfrm>
          <a:off x="716832" y="617063"/>
          <a:ext cx="1541010" cy="1010128"/>
        </p:xfrm>
        <a:graphic>
          <a:graphicData uri="http://schemas.openxmlformats.org/drawingml/2006/table">
            <a:tbl>
              <a:tblPr>
                <a:tableStyleId>{68D230F3-CF80-4859-8CE7-A43EE81993B5}</a:tableStyleId>
              </a:tblPr>
              <a:tblGrid>
                <a:gridCol w="823691">
                  <a:extLst>
                    <a:ext uri="{9D8B030D-6E8A-4147-A177-3AD203B41FA5}">
                      <a16:colId xmlns:a16="http://schemas.microsoft.com/office/drawing/2014/main" val="1067054779"/>
                    </a:ext>
                  </a:extLst>
                </a:gridCol>
                <a:gridCol w="717319">
                  <a:extLst>
                    <a:ext uri="{9D8B030D-6E8A-4147-A177-3AD203B41FA5}">
                      <a16:colId xmlns:a16="http://schemas.microsoft.com/office/drawing/2014/main" val="3498589046"/>
                    </a:ext>
                  </a:extLst>
                </a:gridCol>
              </a:tblGrid>
              <a:tr h="235744">
                <a:tc>
                  <a:txBody>
                    <a:bodyPr/>
                    <a:lstStyle/>
                    <a:p>
                      <a:pPr algn="r" fontAlgn="b"/>
                      <a:r>
                        <a:rPr lang="ar-JO" sz="800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mmanV3 Sans Light" panose="02000000000000000000" pitchFamily="50" charset="-78"/>
                          <a:cs typeface="AmmanV3 Sans Light" panose="02000000000000000000" pitchFamily="50" charset="-78"/>
                        </a:rPr>
                        <a:t>90</a:t>
                      </a:r>
                      <a:r>
                        <a:rPr lang="en-US" sz="800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mmanV3 Sans Light" panose="02000000000000000000" pitchFamily="50" charset="-78"/>
                          <a:cs typeface="AmmanV3 Sans Light" panose="02000000000000000000" pitchFamily="50" charset="-78"/>
                        </a:rPr>
                        <a:t> </a:t>
                      </a:r>
                      <a:endParaRPr lang="en-US" sz="800" b="1" i="0" u="none" strike="noStrike" dirty="0">
                        <a:solidFill>
                          <a:srgbClr val="44546A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mmanV3 Sans Light" panose="02000000000000000000" pitchFamily="50" charset="-78"/>
                        <a:cs typeface="AmmanV3 Sans Light" panose="02000000000000000000" pitchFamily="50" charset="-78"/>
                      </a:endParaRP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algn="r" rtl="1" fontAlgn="b"/>
                      <a:r>
                        <a:rPr lang="ar-JO" sz="800" b="1" i="0" u="none" strike="noStrike" dirty="0">
                          <a:solidFill>
                            <a:srgbClr val="44546A"/>
                          </a:solidFill>
                          <a:effectLst/>
                          <a:latin typeface="AmmanV3 Sans Light" panose="02000000000000000000" pitchFamily="50" charset="-78"/>
                          <a:cs typeface="AmmanV3 Sans Light" panose="02000000000000000000" pitchFamily="50" charset="-78"/>
                        </a:rPr>
                        <a:t>ا</a:t>
                      </a:r>
                      <a:r>
                        <a:rPr lang="en-US" sz="800" b="1" i="0" u="none" strike="noStrike" dirty="0">
                          <a:solidFill>
                            <a:srgbClr val="44546A"/>
                          </a:solidFill>
                          <a:effectLst/>
                          <a:latin typeface="AmmanV3 Sans Light" panose="02000000000000000000" pitchFamily="50" charset="-78"/>
                          <a:cs typeface="AmmanV3 Sans Light" panose="02000000000000000000" pitchFamily="50" charset="-78"/>
                        </a:rPr>
                        <a:t>residential</a:t>
                      </a:r>
                      <a:endParaRPr lang="ar-JO" sz="800" b="1" i="0" u="none" strike="noStrike" dirty="0">
                        <a:solidFill>
                          <a:srgbClr val="44546A"/>
                        </a:solidFill>
                        <a:effectLst/>
                        <a:latin typeface="AmmanV3 Sans Light" panose="02000000000000000000" pitchFamily="50" charset="-78"/>
                        <a:cs typeface="AmmanV3 Sans Light" panose="02000000000000000000" pitchFamily="50" charset="-78"/>
                      </a:endParaRPr>
                    </a:p>
                  </a:txBody>
                  <a:tcPr marL="7144" marR="7144" marT="7144" marB="0" anchor="b"/>
                </a:tc>
                <a:extLst>
                  <a:ext uri="{0D108BD9-81ED-4DB2-BD59-A6C34878D82A}">
                    <a16:rowId xmlns:a16="http://schemas.microsoft.com/office/drawing/2014/main" val="2070125878"/>
                  </a:ext>
                </a:extLst>
              </a:tr>
              <a:tr h="121444">
                <a:tc>
                  <a:txBody>
                    <a:bodyPr/>
                    <a:lstStyle/>
                    <a:p>
                      <a:pPr algn="r" fontAlgn="b"/>
                      <a:r>
                        <a:rPr lang="ar-JO" sz="800" b="1" i="0" u="none" strike="noStrike" dirty="0">
                          <a:solidFill>
                            <a:srgbClr val="44546A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mmanV3 Sans Light" panose="02000000000000000000" pitchFamily="50" charset="-78"/>
                          <a:cs typeface="AmmanV3 Sans Light" panose="02000000000000000000" pitchFamily="50" charset="-78"/>
                        </a:rPr>
                        <a:t>60</a:t>
                      </a:r>
                      <a:endParaRPr lang="en-US" sz="800" b="1" i="0" u="none" strike="noStrike" dirty="0">
                        <a:solidFill>
                          <a:srgbClr val="44546A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mmanV3 Sans Light" panose="02000000000000000000" pitchFamily="50" charset="-78"/>
                        <a:cs typeface="AmmanV3 Sans Light" panose="02000000000000000000" pitchFamily="50" charset="-78"/>
                      </a:endParaRP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algn="r" rtl="1" fontAlgn="b"/>
                      <a:r>
                        <a:rPr lang="en-US" sz="800" b="1" i="0" u="none" strike="noStrike" dirty="0">
                          <a:solidFill>
                            <a:srgbClr val="44546A"/>
                          </a:solidFill>
                          <a:effectLst/>
                          <a:latin typeface="AmmanV3 Sans Light" panose="02000000000000000000" pitchFamily="50" charset="-78"/>
                          <a:cs typeface="AmmanV3 Sans Light" panose="02000000000000000000" pitchFamily="50" charset="-78"/>
                        </a:rPr>
                        <a:t>COMMERCIAL</a:t>
                      </a:r>
                      <a:endParaRPr lang="ar-JO" sz="800" b="1" i="0" u="none" strike="noStrike" dirty="0">
                        <a:solidFill>
                          <a:srgbClr val="44546A"/>
                        </a:solidFill>
                        <a:effectLst/>
                        <a:latin typeface="AmmanV3 Sans Light" panose="02000000000000000000" pitchFamily="50" charset="-78"/>
                        <a:cs typeface="AmmanV3 Sans Light" panose="02000000000000000000" pitchFamily="50" charset="-78"/>
                      </a:endParaRPr>
                    </a:p>
                  </a:txBody>
                  <a:tcPr marL="7144" marR="7144" marT="7144" marB="0" anchor="b"/>
                </a:tc>
                <a:extLst>
                  <a:ext uri="{0D108BD9-81ED-4DB2-BD59-A6C34878D82A}">
                    <a16:rowId xmlns:a16="http://schemas.microsoft.com/office/drawing/2014/main" val="3696100723"/>
                  </a:ext>
                </a:extLst>
              </a:tr>
              <a:tr h="121444">
                <a:tc>
                  <a:txBody>
                    <a:bodyPr/>
                    <a:lstStyle/>
                    <a:p>
                      <a:pPr algn="r" fontAlgn="b"/>
                      <a:r>
                        <a:rPr lang="ar-JO" sz="800" b="1" i="0" u="none" strike="noStrike" dirty="0">
                          <a:solidFill>
                            <a:srgbClr val="44546A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mmanV3 Sans Light" panose="02000000000000000000" pitchFamily="50" charset="-78"/>
                          <a:cs typeface="AmmanV3 Sans Light" panose="02000000000000000000" pitchFamily="50" charset="-78"/>
                        </a:rPr>
                        <a:t>10</a:t>
                      </a:r>
                      <a:endParaRPr lang="en-US" sz="800" b="1" i="0" u="none" strike="noStrike" dirty="0">
                        <a:solidFill>
                          <a:srgbClr val="44546A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mmanV3 Sans Light" panose="02000000000000000000" pitchFamily="50" charset="-78"/>
                        <a:cs typeface="AmmanV3 Sans Light" panose="02000000000000000000" pitchFamily="50" charset="-78"/>
                      </a:endParaRP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algn="r" rtl="1" fontAlgn="b"/>
                      <a:r>
                        <a:rPr lang="en-US" sz="800" b="1" i="0" u="none" strike="noStrike" dirty="0">
                          <a:solidFill>
                            <a:srgbClr val="44546A"/>
                          </a:solidFill>
                          <a:effectLst/>
                          <a:latin typeface="AmmanV3 Sans Light" panose="02000000000000000000" pitchFamily="50" charset="-78"/>
                          <a:cs typeface="AmmanV3 Sans Light" panose="02000000000000000000" pitchFamily="50" charset="-78"/>
                        </a:rPr>
                        <a:t>OFFICE</a:t>
                      </a:r>
                      <a:endParaRPr lang="ar-JO" sz="800" b="1" i="0" u="none" strike="noStrike" dirty="0">
                        <a:solidFill>
                          <a:srgbClr val="44546A"/>
                        </a:solidFill>
                        <a:effectLst/>
                        <a:latin typeface="AmmanV3 Sans Light" panose="02000000000000000000" pitchFamily="50" charset="-78"/>
                        <a:cs typeface="AmmanV3 Sans Light" panose="02000000000000000000" pitchFamily="50" charset="-78"/>
                      </a:endParaRPr>
                    </a:p>
                  </a:txBody>
                  <a:tcPr marL="7144" marR="7144" marT="7144" marB="0" anchor="b"/>
                </a:tc>
                <a:extLst>
                  <a:ext uri="{0D108BD9-81ED-4DB2-BD59-A6C34878D82A}">
                    <a16:rowId xmlns:a16="http://schemas.microsoft.com/office/drawing/2014/main" val="2207708876"/>
                  </a:ext>
                </a:extLst>
              </a:tr>
              <a:tr h="121444">
                <a:tc>
                  <a:txBody>
                    <a:bodyPr/>
                    <a:lstStyle/>
                    <a:p>
                      <a:pPr algn="r" fontAlgn="b"/>
                      <a:r>
                        <a:rPr lang="ar-JO" sz="800" b="1" i="0" u="none" strike="noStrike" dirty="0">
                          <a:solidFill>
                            <a:srgbClr val="44546A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mmanV3 Sans Light" panose="02000000000000000000" pitchFamily="50" charset="-78"/>
                          <a:cs typeface="AmmanV3 Sans Light" panose="02000000000000000000" pitchFamily="50" charset="-78"/>
                        </a:rPr>
                        <a:t>150</a:t>
                      </a:r>
                      <a:endParaRPr lang="en-US" sz="800" b="1" i="0" u="none" strike="noStrike" dirty="0">
                        <a:solidFill>
                          <a:srgbClr val="44546A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mmanV3 Sans Light" panose="02000000000000000000" pitchFamily="50" charset="-78"/>
                        <a:cs typeface="AmmanV3 Sans Light" panose="02000000000000000000" pitchFamily="50" charset="-78"/>
                      </a:endParaRP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algn="r" rtl="1" fontAlgn="b"/>
                      <a:r>
                        <a:rPr lang="en-US" sz="800" b="1" i="0" u="none" strike="noStrike" dirty="0">
                          <a:solidFill>
                            <a:srgbClr val="44546A"/>
                          </a:solidFill>
                          <a:effectLst/>
                          <a:latin typeface="AmmanV3 Sans Light" panose="02000000000000000000" pitchFamily="50" charset="-78"/>
                          <a:cs typeface="AmmanV3 Sans Light" panose="02000000000000000000" pitchFamily="50" charset="-78"/>
                        </a:rPr>
                        <a:t>INDUSTRIAL</a:t>
                      </a:r>
                      <a:r>
                        <a:rPr lang="ar-JO" sz="800" b="1" i="0" u="none" strike="noStrike" dirty="0">
                          <a:solidFill>
                            <a:srgbClr val="44546A"/>
                          </a:solidFill>
                          <a:effectLst/>
                          <a:latin typeface="AmmanV3 Sans Light" panose="02000000000000000000" pitchFamily="50" charset="-78"/>
                          <a:cs typeface="AmmanV3 Sans Light" panose="02000000000000000000" pitchFamily="50" charset="-78"/>
                        </a:rPr>
                        <a:t> </a:t>
                      </a:r>
                    </a:p>
                  </a:txBody>
                  <a:tcPr marL="7144" marR="7144" marT="7144" marB="0" anchor="b"/>
                </a:tc>
                <a:extLst>
                  <a:ext uri="{0D108BD9-81ED-4DB2-BD59-A6C34878D82A}">
                    <a16:rowId xmlns:a16="http://schemas.microsoft.com/office/drawing/2014/main" val="779079187"/>
                  </a:ext>
                </a:extLst>
              </a:tr>
              <a:tr h="121444">
                <a:tc>
                  <a:txBody>
                    <a:bodyPr/>
                    <a:lstStyle/>
                    <a:p>
                      <a:pPr algn="r" fontAlgn="b"/>
                      <a:r>
                        <a:rPr lang="ar-JO" sz="800" b="1" i="0" u="none" strike="noStrike" dirty="0">
                          <a:solidFill>
                            <a:srgbClr val="44546A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mmanV3 Sans Light" panose="02000000000000000000" pitchFamily="50" charset="-78"/>
                          <a:cs typeface="AmmanV3 Sans Light" panose="02000000000000000000" pitchFamily="50" charset="-78"/>
                        </a:rPr>
                        <a:t>10</a:t>
                      </a:r>
                      <a:endParaRPr lang="en-US" sz="800" b="1" i="0" u="none" strike="noStrike" dirty="0">
                        <a:solidFill>
                          <a:srgbClr val="44546A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mmanV3 Sans Light" panose="02000000000000000000" pitchFamily="50" charset="-78"/>
                        <a:cs typeface="AmmanV3 Sans Light" panose="02000000000000000000" pitchFamily="50" charset="-78"/>
                      </a:endParaRP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algn="r" rtl="1" fontAlgn="b"/>
                      <a:r>
                        <a:rPr lang="en-GB" sz="800" b="1" i="0" u="none" strike="noStrike" dirty="0">
                          <a:solidFill>
                            <a:srgbClr val="44546A"/>
                          </a:solidFill>
                          <a:effectLst/>
                          <a:latin typeface="AmmanV3 Sans Light" panose="02000000000000000000" pitchFamily="50" charset="-78"/>
                          <a:cs typeface="AmmanV3 Sans Light" panose="02000000000000000000" pitchFamily="50" charset="-78"/>
                        </a:rPr>
                        <a:t>CRAFTMANSHIP</a:t>
                      </a:r>
                      <a:endParaRPr lang="ar-JO" sz="800" b="1" i="0" u="none" strike="noStrike" dirty="0">
                        <a:solidFill>
                          <a:srgbClr val="44546A"/>
                        </a:solidFill>
                        <a:effectLst/>
                        <a:latin typeface="AmmanV3 Sans Light" panose="02000000000000000000" pitchFamily="50" charset="-78"/>
                        <a:cs typeface="AmmanV3 Sans Light" panose="02000000000000000000" pitchFamily="50" charset="-78"/>
                      </a:endParaRPr>
                    </a:p>
                  </a:txBody>
                  <a:tcPr marL="7144" marR="7144" marT="7144" marB="0" anchor="b"/>
                </a:tc>
                <a:extLst>
                  <a:ext uri="{0D108BD9-81ED-4DB2-BD59-A6C34878D82A}">
                    <a16:rowId xmlns:a16="http://schemas.microsoft.com/office/drawing/2014/main" val="216536466"/>
                  </a:ext>
                </a:extLst>
              </a:tr>
              <a:tr h="121444">
                <a:tc>
                  <a:txBody>
                    <a:bodyPr/>
                    <a:lstStyle/>
                    <a:p>
                      <a:pPr algn="r" fontAlgn="b"/>
                      <a:r>
                        <a:rPr lang="ar-JO" sz="800" b="1" i="0" u="none" strike="noStrike" dirty="0">
                          <a:solidFill>
                            <a:srgbClr val="44546A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mmanV3 Sans Light" panose="02000000000000000000" pitchFamily="50" charset="-78"/>
                          <a:cs typeface="AmmanV3 Sans Light" panose="02000000000000000000" pitchFamily="50" charset="-78"/>
                        </a:rPr>
                        <a:t>20</a:t>
                      </a:r>
                      <a:endParaRPr lang="en-US" sz="800" b="1" i="0" u="none" strike="noStrike" dirty="0">
                        <a:solidFill>
                          <a:srgbClr val="44546A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mmanV3 Sans Light" panose="02000000000000000000" pitchFamily="50" charset="-78"/>
                        <a:cs typeface="AmmanV3 Sans Light" panose="02000000000000000000" pitchFamily="50" charset="-78"/>
                      </a:endParaRP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algn="r" rtl="1" fontAlgn="b"/>
                      <a:r>
                        <a:rPr lang="en-US" sz="800" b="1" i="0" u="none" strike="noStrike" dirty="0">
                          <a:solidFill>
                            <a:srgbClr val="44546A"/>
                          </a:solidFill>
                          <a:effectLst/>
                          <a:latin typeface="AmmanV3 Sans Light" panose="02000000000000000000" pitchFamily="50" charset="-78"/>
                          <a:cs typeface="AmmanV3 Sans Light" panose="02000000000000000000" pitchFamily="50" charset="-78"/>
                        </a:rPr>
                        <a:t>STREES</a:t>
                      </a:r>
                      <a:r>
                        <a:rPr lang="ar-JO" sz="800" b="1" i="0" u="none" strike="noStrike" dirty="0">
                          <a:solidFill>
                            <a:srgbClr val="44546A"/>
                          </a:solidFill>
                          <a:effectLst/>
                          <a:latin typeface="AmmanV3 Sans Light" panose="02000000000000000000" pitchFamily="50" charset="-78"/>
                          <a:cs typeface="AmmanV3 Sans Light" panose="02000000000000000000" pitchFamily="50" charset="-78"/>
                        </a:rPr>
                        <a:t> </a:t>
                      </a:r>
                    </a:p>
                  </a:txBody>
                  <a:tcPr marL="7144" marR="7144" marT="7144" marB="0" anchor="b"/>
                </a:tc>
                <a:extLst>
                  <a:ext uri="{0D108BD9-81ED-4DB2-BD59-A6C34878D82A}">
                    <a16:rowId xmlns:a16="http://schemas.microsoft.com/office/drawing/2014/main" val="1950957494"/>
                  </a:ext>
                </a:extLst>
              </a:tr>
              <a:tr h="121444">
                <a:tc>
                  <a:txBody>
                    <a:bodyPr/>
                    <a:lstStyle/>
                    <a:p>
                      <a:pPr algn="r" fontAlgn="b"/>
                      <a:r>
                        <a:rPr lang="ar-JO" sz="800" b="1" i="0" u="none" strike="noStrike" dirty="0">
                          <a:solidFill>
                            <a:srgbClr val="44546A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mmanV3 Sans Light" panose="02000000000000000000" pitchFamily="50" charset="-78"/>
                          <a:cs typeface="AmmanV3 Sans Light" panose="02000000000000000000" pitchFamily="50" charset="-78"/>
                        </a:rPr>
                        <a:t>5</a:t>
                      </a:r>
                      <a:endParaRPr lang="en-US" sz="800" b="1" i="0" u="none" strike="noStrike" dirty="0">
                        <a:solidFill>
                          <a:srgbClr val="44546A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mmanV3 Sans Light" panose="02000000000000000000" pitchFamily="50" charset="-78"/>
                        <a:cs typeface="AmmanV3 Sans Light" panose="02000000000000000000" pitchFamily="50" charset="-78"/>
                      </a:endParaRP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algn="r" rtl="1" fontAlgn="b"/>
                      <a:r>
                        <a:rPr lang="en-US" sz="800" b="1" i="0" u="none" strike="noStrike" dirty="0">
                          <a:solidFill>
                            <a:srgbClr val="44546A"/>
                          </a:solidFill>
                          <a:effectLst/>
                          <a:latin typeface="AmmanV3 Sans Light" panose="02000000000000000000" pitchFamily="50" charset="-78"/>
                          <a:cs typeface="AmmanV3 Sans Light" panose="02000000000000000000" pitchFamily="50" charset="-78"/>
                        </a:rPr>
                        <a:t>PARKS</a:t>
                      </a:r>
                      <a:r>
                        <a:rPr lang="ar-JO" sz="800" b="1" i="0" u="none" strike="noStrike" dirty="0">
                          <a:solidFill>
                            <a:srgbClr val="44546A"/>
                          </a:solidFill>
                          <a:effectLst/>
                          <a:latin typeface="AmmanV3 Sans Light" panose="02000000000000000000" pitchFamily="50" charset="-78"/>
                          <a:cs typeface="AmmanV3 Sans Light" panose="02000000000000000000" pitchFamily="50" charset="-78"/>
                        </a:rPr>
                        <a:t> </a:t>
                      </a:r>
                    </a:p>
                  </a:txBody>
                  <a:tcPr marL="7144" marR="7144" marT="7144" marB="0" anchor="b"/>
                </a:tc>
                <a:extLst>
                  <a:ext uri="{0D108BD9-81ED-4DB2-BD59-A6C34878D82A}">
                    <a16:rowId xmlns:a16="http://schemas.microsoft.com/office/drawing/2014/main" val="1990554739"/>
                  </a:ext>
                </a:extLst>
              </a:tr>
            </a:tbl>
          </a:graphicData>
        </a:graphic>
      </p:graphicFrame>
      <p:graphicFrame>
        <p:nvGraphicFramePr>
          <p:cNvPr id="71" name="Table 70">
            <a:extLst>
              <a:ext uri="{FF2B5EF4-FFF2-40B4-BE49-F238E27FC236}">
                <a16:creationId xmlns:a16="http://schemas.microsoft.com/office/drawing/2014/main" id="{0F2F5E3C-FE9E-44F6-8F69-A2FB5B19B8E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81365477"/>
              </p:ext>
            </p:extLst>
          </p:nvPr>
        </p:nvGraphicFramePr>
        <p:xfrm>
          <a:off x="2919050" y="2306841"/>
          <a:ext cx="1541010" cy="1010128"/>
        </p:xfrm>
        <a:graphic>
          <a:graphicData uri="http://schemas.openxmlformats.org/drawingml/2006/table">
            <a:tbl>
              <a:tblPr>
                <a:tableStyleId>{68D230F3-CF80-4859-8CE7-A43EE81993B5}</a:tableStyleId>
              </a:tblPr>
              <a:tblGrid>
                <a:gridCol w="823691">
                  <a:extLst>
                    <a:ext uri="{9D8B030D-6E8A-4147-A177-3AD203B41FA5}">
                      <a16:colId xmlns:a16="http://schemas.microsoft.com/office/drawing/2014/main" val="1067054779"/>
                    </a:ext>
                  </a:extLst>
                </a:gridCol>
                <a:gridCol w="717319">
                  <a:extLst>
                    <a:ext uri="{9D8B030D-6E8A-4147-A177-3AD203B41FA5}">
                      <a16:colId xmlns:a16="http://schemas.microsoft.com/office/drawing/2014/main" val="3498589046"/>
                    </a:ext>
                  </a:extLst>
                </a:gridCol>
              </a:tblGrid>
              <a:tr h="235744"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 dirty="0">
                          <a:effectLst/>
                        </a:rPr>
                        <a:t>200 </a:t>
                      </a:r>
                      <a:endParaRPr lang="en-US" sz="800" b="1" i="0" u="none" strike="noStrike" dirty="0">
                        <a:solidFill>
                          <a:srgbClr val="44546A"/>
                        </a:solidFill>
                        <a:effectLst/>
                        <a:latin typeface="AmmanV3 Sans Light" panose="02000000000000000000" pitchFamily="50" charset="-78"/>
                        <a:cs typeface="AmmanV3 Sans Light" panose="02000000000000000000" pitchFamily="50" charset="-78"/>
                      </a:endParaRP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algn="r" rtl="1" fontAlgn="b"/>
                      <a:r>
                        <a:rPr lang="ar-JO" sz="800" b="1" i="0" u="none" strike="noStrike" dirty="0">
                          <a:solidFill>
                            <a:srgbClr val="44546A"/>
                          </a:solidFill>
                          <a:effectLst/>
                          <a:latin typeface="AmmanV3 Sans Light" panose="02000000000000000000" pitchFamily="50" charset="-78"/>
                          <a:cs typeface="AmmanV3 Sans Light" panose="02000000000000000000" pitchFamily="50" charset="-78"/>
                        </a:rPr>
                        <a:t>ا</a:t>
                      </a:r>
                      <a:r>
                        <a:rPr lang="en-US" sz="800" b="1" i="0" u="none" strike="noStrike" dirty="0">
                          <a:solidFill>
                            <a:srgbClr val="44546A"/>
                          </a:solidFill>
                          <a:effectLst/>
                          <a:latin typeface="AmmanV3 Sans Light" panose="02000000000000000000" pitchFamily="50" charset="-78"/>
                          <a:cs typeface="AmmanV3 Sans Light" panose="02000000000000000000" pitchFamily="50" charset="-78"/>
                        </a:rPr>
                        <a:t>residential</a:t>
                      </a:r>
                      <a:endParaRPr lang="ar-JO" sz="800" b="1" i="0" u="none" strike="noStrike" dirty="0">
                        <a:solidFill>
                          <a:srgbClr val="44546A"/>
                        </a:solidFill>
                        <a:effectLst/>
                        <a:latin typeface="AmmanV3 Sans Light" panose="02000000000000000000" pitchFamily="50" charset="-78"/>
                        <a:cs typeface="AmmanV3 Sans Light" panose="02000000000000000000" pitchFamily="50" charset="-78"/>
                      </a:endParaRPr>
                    </a:p>
                  </a:txBody>
                  <a:tcPr marL="7144" marR="7144" marT="7144" marB="0" anchor="b"/>
                </a:tc>
                <a:extLst>
                  <a:ext uri="{0D108BD9-81ED-4DB2-BD59-A6C34878D82A}">
                    <a16:rowId xmlns:a16="http://schemas.microsoft.com/office/drawing/2014/main" val="2070125878"/>
                  </a:ext>
                </a:extLst>
              </a:tr>
              <a:tr h="121444">
                <a:tc>
                  <a:txBody>
                    <a:bodyPr/>
                    <a:lstStyle/>
                    <a:p>
                      <a:pPr algn="r" fontAlgn="b"/>
                      <a:r>
                        <a:rPr lang="en-GB" sz="800" b="1" i="0" u="none" strike="noStrike" dirty="0">
                          <a:solidFill>
                            <a:srgbClr val="44546A"/>
                          </a:solidFill>
                          <a:effectLst/>
                          <a:latin typeface="AmmanV3 Sans Light" panose="02000000000000000000" pitchFamily="50" charset="-78"/>
                          <a:cs typeface="AmmanV3 Sans Light" panose="02000000000000000000" pitchFamily="50" charset="-78"/>
                        </a:rPr>
                        <a:t>300</a:t>
                      </a:r>
                      <a:endParaRPr lang="en-US" sz="800" b="1" i="0" u="none" strike="noStrike" dirty="0">
                        <a:solidFill>
                          <a:srgbClr val="44546A"/>
                        </a:solidFill>
                        <a:effectLst/>
                        <a:latin typeface="AmmanV3 Sans Light" panose="02000000000000000000" pitchFamily="50" charset="-78"/>
                        <a:cs typeface="AmmanV3 Sans Light" panose="02000000000000000000" pitchFamily="50" charset="-78"/>
                      </a:endParaRP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algn="r" rtl="1" fontAlgn="b"/>
                      <a:r>
                        <a:rPr lang="en-US" sz="800" b="1" i="0" u="none" strike="noStrike" dirty="0">
                          <a:solidFill>
                            <a:srgbClr val="44546A"/>
                          </a:solidFill>
                          <a:effectLst/>
                          <a:latin typeface="AmmanV3 Sans Light" panose="02000000000000000000" pitchFamily="50" charset="-78"/>
                          <a:cs typeface="AmmanV3 Sans Light" panose="02000000000000000000" pitchFamily="50" charset="-78"/>
                        </a:rPr>
                        <a:t>COMMERCIAL</a:t>
                      </a:r>
                      <a:endParaRPr lang="ar-JO" sz="800" b="1" i="0" u="none" strike="noStrike" dirty="0">
                        <a:solidFill>
                          <a:srgbClr val="44546A"/>
                        </a:solidFill>
                        <a:effectLst/>
                        <a:latin typeface="AmmanV3 Sans Light" panose="02000000000000000000" pitchFamily="50" charset="-78"/>
                        <a:cs typeface="AmmanV3 Sans Light" panose="02000000000000000000" pitchFamily="50" charset="-78"/>
                      </a:endParaRPr>
                    </a:p>
                  </a:txBody>
                  <a:tcPr marL="7144" marR="7144" marT="7144" marB="0" anchor="b"/>
                </a:tc>
                <a:extLst>
                  <a:ext uri="{0D108BD9-81ED-4DB2-BD59-A6C34878D82A}">
                    <a16:rowId xmlns:a16="http://schemas.microsoft.com/office/drawing/2014/main" val="3696100723"/>
                  </a:ext>
                </a:extLst>
              </a:tr>
              <a:tr h="121444">
                <a:tc>
                  <a:txBody>
                    <a:bodyPr/>
                    <a:lstStyle/>
                    <a:p>
                      <a:pPr algn="r" fontAlgn="b"/>
                      <a:r>
                        <a:rPr lang="en-GB" sz="800" b="1" i="0" u="none" strike="noStrike" dirty="0">
                          <a:solidFill>
                            <a:srgbClr val="44546A"/>
                          </a:solidFill>
                          <a:effectLst/>
                          <a:latin typeface="AmmanV3 Sans Light" panose="02000000000000000000" pitchFamily="50" charset="-78"/>
                          <a:cs typeface="AmmanV3 Sans Light" panose="02000000000000000000" pitchFamily="50" charset="-78"/>
                        </a:rPr>
                        <a:t>120</a:t>
                      </a:r>
                      <a:endParaRPr lang="en-US" sz="800" b="1" i="0" u="none" strike="noStrike" dirty="0">
                        <a:solidFill>
                          <a:srgbClr val="44546A"/>
                        </a:solidFill>
                        <a:effectLst/>
                        <a:latin typeface="AmmanV3 Sans Light" panose="02000000000000000000" pitchFamily="50" charset="-78"/>
                        <a:cs typeface="AmmanV3 Sans Light" panose="02000000000000000000" pitchFamily="50" charset="-78"/>
                      </a:endParaRP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algn="r" rtl="1" fontAlgn="b"/>
                      <a:r>
                        <a:rPr lang="en-US" sz="800" b="1" i="0" u="none" strike="noStrike" dirty="0">
                          <a:solidFill>
                            <a:srgbClr val="44546A"/>
                          </a:solidFill>
                          <a:effectLst/>
                          <a:latin typeface="AmmanV3 Sans Light" panose="02000000000000000000" pitchFamily="50" charset="-78"/>
                          <a:cs typeface="AmmanV3 Sans Light" panose="02000000000000000000" pitchFamily="50" charset="-78"/>
                        </a:rPr>
                        <a:t>OFFICE</a:t>
                      </a:r>
                      <a:endParaRPr lang="ar-JO" sz="800" b="1" i="0" u="none" strike="noStrike" dirty="0">
                        <a:solidFill>
                          <a:srgbClr val="44546A"/>
                        </a:solidFill>
                        <a:effectLst/>
                        <a:latin typeface="AmmanV3 Sans Light" panose="02000000000000000000" pitchFamily="50" charset="-78"/>
                        <a:cs typeface="AmmanV3 Sans Light" panose="02000000000000000000" pitchFamily="50" charset="-78"/>
                      </a:endParaRPr>
                    </a:p>
                  </a:txBody>
                  <a:tcPr marL="7144" marR="7144" marT="7144" marB="0" anchor="b"/>
                </a:tc>
                <a:extLst>
                  <a:ext uri="{0D108BD9-81ED-4DB2-BD59-A6C34878D82A}">
                    <a16:rowId xmlns:a16="http://schemas.microsoft.com/office/drawing/2014/main" val="2207708876"/>
                  </a:ext>
                </a:extLst>
              </a:tr>
              <a:tr h="121444">
                <a:tc>
                  <a:txBody>
                    <a:bodyPr/>
                    <a:lstStyle/>
                    <a:p>
                      <a:pPr algn="r" fontAlgn="b"/>
                      <a:r>
                        <a:rPr lang="en-GB" sz="800" b="1" i="0" u="none" strike="noStrike" dirty="0">
                          <a:solidFill>
                            <a:srgbClr val="44546A"/>
                          </a:solidFill>
                          <a:effectLst/>
                          <a:latin typeface="AmmanV3 Sans Light" panose="02000000000000000000" pitchFamily="50" charset="-78"/>
                          <a:cs typeface="AmmanV3 Sans Light" panose="02000000000000000000" pitchFamily="50" charset="-78"/>
                        </a:rPr>
                        <a:t>120</a:t>
                      </a:r>
                      <a:endParaRPr lang="en-US" sz="800" b="1" i="0" u="none" strike="noStrike" dirty="0">
                        <a:solidFill>
                          <a:srgbClr val="44546A"/>
                        </a:solidFill>
                        <a:effectLst/>
                        <a:latin typeface="AmmanV3 Sans Light" panose="02000000000000000000" pitchFamily="50" charset="-78"/>
                        <a:cs typeface="AmmanV3 Sans Light" panose="02000000000000000000" pitchFamily="50" charset="-78"/>
                      </a:endParaRP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algn="r" rtl="1" fontAlgn="b"/>
                      <a:r>
                        <a:rPr lang="en-US" sz="800" b="1" i="0" u="none" strike="noStrike" dirty="0">
                          <a:solidFill>
                            <a:srgbClr val="44546A"/>
                          </a:solidFill>
                          <a:effectLst/>
                          <a:latin typeface="AmmanV3 Sans Light" panose="02000000000000000000" pitchFamily="50" charset="-78"/>
                          <a:cs typeface="AmmanV3 Sans Light" panose="02000000000000000000" pitchFamily="50" charset="-78"/>
                        </a:rPr>
                        <a:t>INDUSTRIAL</a:t>
                      </a:r>
                      <a:r>
                        <a:rPr lang="ar-JO" sz="800" b="1" i="0" u="none" strike="noStrike" dirty="0">
                          <a:solidFill>
                            <a:srgbClr val="44546A"/>
                          </a:solidFill>
                          <a:effectLst/>
                          <a:latin typeface="AmmanV3 Sans Light" panose="02000000000000000000" pitchFamily="50" charset="-78"/>
                          <a:cs typeface="AmmanV3 Sans Light" panose="02000000000000000000" pitchFamily="50" charset="-78"/>
                        </a:rPr>
                        <a:t> </a:t>
                      </a:r>
                    </a:p>
                  </a:txBody>
                  <a:tcPr marL="7144" marR="7144" marT="7144" marB="0" anchor="b"/>
                </a:tc>
                <a:extLst>
                  <a:ext uri="{0D108BD9-81ED-4DB2-BD59-A6C34878D82A}">
                    <a16:rowId xmlns:a16="http://schemas.microsoft.com/office/drawing/2014/main" val="779079187"/>
                  </a:ext>
                </a:extLst>
              </a:tr>
              <a:tr h="121444">
                <a:tc>
                  <a:txBody>
                    <a:bodyPr/>
                    <a:lstStyle/>
                    <a:p>
                      <a:pPr algn="r" fontAlgn="b"/>
                      <a:r>
                        <a:rPr lang="en-GB" sz="800" b="1" i="0" u="none" strike="noStrike" dirty="0">
                          <a:solidFill>
                            <a:srgbClr val="44546A"/>
                          </a:solidFill>
                          <a:effectLst/>
                          <a:latin typeface="AmmanV3 Sans Light" panose="02000000000000000000" pitchFamily="50" charset="-78"/>
                          <a:cs typeface="AmmanV3 Sans Light" panose="02000000000000000000" pitchFamily="50" charset="-78"/>
                        </a:rPr>
                        <a:t>40</a:t>
                      </a:r>
                      <a:endParaRPr lang="en-US" sz="800" b="1" i="0" u="none" strike="noStrike" dirty="0">
                        <a:solidFill>
                          <a:srgbClr val="44546A"/>
                        </a:solidFill>
                        <a:effectLst/>
                        <a:latin typeface="AmmanV3 Sans Light" panose="02000000000000000000" pitchFamily="50" charset="-78"/>
                        <a:cs typeface="AmmanV3 Sans Light" panose="02000000000000000000" pitchFamily="50" charset="-78"/>
                      </a:endParaRP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algn="r" rtl="1" fontAlgn="b"/>
                      <a:r>
                        <a:rPr lang="en-GB" sz="800" b="1" i="0" u="none" strike="noStrike" dirty="0">
                          <a:solidFill>
                            <a:srgbClr val="44546A"/>
                          </a:solidFill>
                          <a:effectLst/>
                          <a:latin typeface="AmmanV3 Sans Light" panose="02000000000000000000" pitchFamily="50" charset="-78"/>
                          <a:cs typeface="AmmanV3 Sans Light" panose="02000000000000000000" pitchFamily="50" charset="-78"/>
                        </a:rPr>
                        <a:t>CRAFTMANSHIP</a:t>
                      </a:r>
                      <a:endParaRPr lang="ar-JO" sz="800" b="1" i="0" u="none" strike="noStrike" dirty="0">
                        <a:solidFill>
                          <a:srgbClr val="44546A"/>
                        </a:solidFill>
                        <a:effectLst/>
                        <a:latin typeface="AmmanV3 Sans Light" panose="02000000000000000000" pitchFamily="50" charset="-78"/>
                        <a:cs typeface="AmmanV3 Sans Light" panose="02000000000000000000" pitchFamily="50" charset="-78"/>
                      </a:endParaRPr>
                    </a:p>
                  </a:txBody>
                  <a:tcPr marL="7144" marR="7144" marT="7144" marB="0" anchor="b"/>
                </a:tc>
                <a:extLst>
                  <a:ext uri="{0D108BD9-81ED-4DB2-BD59-A6C34878D82A}">
                    <a16:rowId xmlns:a16="http://schemas.microsoft.com/office/drawing/2014/main" val="216536466"/>
                  </a:ext>
                </a:extLst>
              </a:tr>
              <a:tr h="121444">
                <a:tc>
                  <a:txBody>
                    <a:bodyPr/>
                    <a:lstStyle/>
                    <a:p>
                      <a:pPr algn="r" fontAlgn="b"/>
                      <a:r>
                        <a:rPr lang="en-GB" sz="800" b="1" i="0" u="none" strike="noStrike" dirty="0">
                          <a:solidFill>
                            <a:srgbClr val="44546A"/>
                          </a:solidFill>
                          <a:effectLst/>
                          <a:latin typeface="AmmanV3 Sans Light" panose="02000000000000000000" pitchFamily="50" charset="-78"/>
                          <a:cs typeface="AmmanV3 Sans Light" panose="02000000000000000000" pitchFamily="50" charset="-78"/>
                        </a:rPr>
                        <a:t>37</a:t>
                      </a:r>
                      <a:endParaRPr lang="en-US" sz="800" b="1" i="0" u="none" strike="noStrike" dirty="0">
                        <a:solidFill>
                          <a:srgbClr val="44546A"/>
                        </a:solidFill>
                        <a:effectLst/>
                        <a:latin typeface="AmmanV3 Sans Light" panose="02000000000000000000" pitchFamily="50" charset="-78"/>
                        <a:cs typeface="AmmanV3 Sans Light" panose="02000000000000000000" pitchFamily="50" charset="-78"/>
                      </a:endParaRP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algn="r" rtl="1" fontAlgn="b"/>
                      <a:r>
                        <a:rPr lang="en-US" sz="800" b="1" i="0" u="none" strike="noStrike" dirty="0">
                          <a:solidFill>
                            <a:srgbClr val="44546A"/>
                          </a:solidFill>
                          <a:effectLst/>
                          <a:latin typeface="AmmanV3 Sans Light" panose="02000000000000000000" pitchFamily="50" charset="-78"/>
                          <a:cs typeface="AmmanV3 Sans Light" panose="02000000000000000000" pitchFamily="50" charset="-78"/>
                        </a:rPr>
                        <a:t>STREES</a:t>
                      </a:r>
                      <a:r>
                        <a:rPr lang="ar-JO" sz="800" b="1" i="0" u="none" strike="noStrike" dirty="0">
                          <a:solidFill>
                            <a:srgbClr val="44546A"/>
                          </a:solidFill>
                          <a:effectLst/>
                          <a:latin typeface="AmmanV3 Sans Light" panose="02000000000000000000" pitchFamily="50" charset="-78"/>
                          <a:cs typeface="AmmanV3 Sans Light" panose="02000000000000000000" pitchFamily="50" charset="-78"/>
                        </a:rPr>
                        <a:t> </a:t>
                      </a:r>
                    </a:p>
                  </a:txBody>
                  <a:tcPr marL="7144" marR="7144" marT="7144" marB="0" anchor="b"/>
                </a:tc>
                <a:extLst>
                  <a:ext uri="{0D108BD9-81ED-4DB2-BD59-A6C34878D82A}">
                    <a16:rowId xmlns:a16="http://schemas.microsoft.com/office/drawing/2014/main" val="1950957494"/>
                  </a:ext>
                </a:extLst>
              </a:tr>
              <a:tr h="121444">
                <a:tc>
                  <a:txBody>
                    <a:bodyPr/>
                    <a:lstStyle/>
                    <a:p>
                      <a:pPr algn="r" fontAlgn="b"/>
                      <a:r>
                        <a:rPr lang="en-GB" sz="800" b="1" i="0" u="none" strike="noStrike" dirty="0">
                          <a:solidFill>
                            <a:srgbClr val="44546A"/>
                          </a:solidFill>
                          <a:effectLst/>
                          <a:latin typeface="AmmanV3 Sans Light" panose="02000000000000000000" pitchFamily="50" charset="-78"/>
                          <a:cs typeface="AmmanV3 Sans Light" panose="02000000000000000000" pitchFamily="50" charset="-78"/>
                        </a:rPr>
                        <a:t>23</a:t>
                      </a:r>
                      <a:endParaRPr lang="en-US" sz="800" b="1" i="0" u="none" strike="noStrike" dirty="0">
                        <a:solidFill>
                          <a:srgbClr val="44546A"/>
                        </a:solidFill>
                        <a:effectLst/>
                        <a:latin typeface="AmmanV3 Sans Light" panose="02000000000000000000" pitchFamily="50" charset="-78"/>
                        <a:cs typeface="AmmanV3 Sans Light" panose="02000000000000000000" pitchFamily="50" charset="-78"/>
                      </a:endParaRP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algn="r" rtl="1" fontAlgn="b"/>
                      <a:r>
                        <a:rPr lang="en-US" sz="800" b="1" i="0" u="none" strike="noStrike" dirty="0">
                          <a:solidFill>
                            <a:srgbClr val="44546A"/>
                          </a:solidFill>
                          <a:effectLst/>
                          <a:latin typeface="AmmanV3 Sans Light" panose="02000000000000000000" pitchFamily="50" charset="-78"/>
                          <a:cs typeface="AmmanV3 Sans Light" panose="02000000000000000000" pitchFamily="50" charset="-78"/>
                        </a:rPr>
                        <a:t>PARKS</a:t>
                      </a:r>
                      <a:r>
                        <a:rPr lang="ar-JO" sz="800" b="1" i="0" u="none" strike="noStrike" dirty="0">
                          <a:solidFill>
                            <a:srgbClr val="44546A"/>
                          </a:solidFill>
                          <a:effectLst/>
                          <a:latin typeface="AmmanV3 Sans Light" panose="02000000000000000000" pitchFamily="50" charset="-78"/>
                          <a:cs typeface="AmmanV3 Sans Light" panose="02000000000000000000" pitchFamily="50" charset="-78"/>
                        </a:rPr>
                        <a:t> </a:t>
                      </a:r>
                    </a:p>
                  </a:txBody>
                  <a:tcPr marL="7144" marR="7144" marT="7144" marB="0" anchor="b"/>
                </a:tc>
                <a:extLst>
                  <a:ext uri="{0D108BD9-81ED-4DB2-BD59-A6C34878D82A}">
                    <a16:rowId xmlns:a16="http://schemas.microsoft.com/office/drawing/2014/main" val="1990554739"/>
                  </a:ext>
                </a:extLst>
              </a:tr>
            </a:tbl>
          </a:graphicData>
        </a:graphic>
      </p:graphicFrame>
      <p:graphicFrame>
        <p:nvGraphicFramePr>
          <p:cNvPr id="72" name="Table 71">
            <a:extLst>
              <a:ext uri="{FF2B5EF4-FFF2-40B4-BE49-F238E27FC236}">
                <a16:creationId xmlns:a16="http://schemas.microsoft.com/office/drawing/2014/main" id="{24C47F8A-0AC2-437E-9AD5-27CDA108545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60511485"/>
              </p:ext>
            </p:extLst>
          </p:nvPr>
        </p:nvGraphicFramePr>
        <p:xfrm>
          <a:off x="890224" y="2292552"/>
          <a:ext cx="1541010" cy="1010128"/>
        </p:xfrm>
        <a:graphic>
          <a:graphicData uri="http://schemas.openxmlformats.org/drawingml/2006/table">
            <a:tbl>
              <a:tblPr>
                <a:tableStyleId>{68D230F3-CF80-4859-8CE7-A43EE81993B5}</a:tableStyleId>
              </a:tblPr>
              <a:tblGrid>
                <a:gridCol w="823691">
                  <a:extLst>
                    <a:ext uri="{9D8B030D-6E8A-4147-A177-3AD203B41FA5}">
                      <a16:colId xmlns:a16="http://schemas.microsoft.com/office/drawing/2014/main" val="1067054779"/>
                    </a:ext>
                  </a:extLst>
                </a:gridCol>
                <a:gridCol w="717319">
                  <a:extLst>
                    <a:ext uri="{9D8B030D-6E8A-4147-A177-3AD203B41FA5}">
                      <a16:colId xmlns:a16="http://schemas.microsoft.com/office/drawing/2014/main" val="3498589046"/>
                    </a:ext>
                  </a:extLst>
                </a:gridCol>
              </a:tblGrid>
              <a:tr h="235744"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 dirty="0">
                          <a:effectLst/>
                        </a:rPr>
                        <a:t>100 </a:t>
                      </a:r>
                      <a:endParaRPr lang="en-US" sz="800" b="1" i="0" u="none" strike="noStrike" dirty="0">
                        <a:solidFill>
                          <a:srgbClr val="44546A"/>
                        </a:solidFill>
                        <a:effectLst/>
                        <a:latin typeface="AmmanV3 Sans Light" panose="02000000000000000000" pitchFamily="50" charset="-78"/>
                        <a:cs typeface="AmmanV3 Sans Light" panose="02000000000000000000" pitchFamily="50" charset="-78"/>
                      </a:endParaRP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algn="r" rtl="1" fontAlgn="b"/>
                      <a:r>
                        <a:rPr lang="ar-JO" sz="800" b="1" i="0" u="none" strike="noStrike" dirty="0">
                          <a:solidFill>
                            <a:srgbClr val="44546A"/>
                          </a:solidFill>
                          <a:effectLst/>
                          <a:latin typeface="AmmanV3 Sans Light" panose="02000000000000000000" pitchFamily="50" charset="-78"/>
                          <a:cs typeface="AmmanV3 Sans Light" panose="02000000000000000000" pitchFamily="50" charset="-78"/>
                        </a:rPr>
                        <a:t>ا</a:t>
                      </a:r>
                      <a:r>
                        <a:rPr lang="en-US" sz="800" b="1" i="0" u="none" strike="noStrike" dirty="0">
                          <a:solidFill>
                            <a:srgbClr val="44546A"/>
                          </a:solidFill>
                          <a:effectLst/>
                          <a:latin typeface="AmmanV3 Sans Light" panose="02000000000000000000" pitchFamily="50" charset="-78"/>
                          <a:cs typeface="AmmanV3 Sans Light" panose="02000000000000000000" pitchFamily="50" charset="-78"/>
                        </a:rPr>
                        <a:t>residential</a:t>
                      </a:r>
                      <a:endParaRPr lang="ar-JO" sz="800" b="1" i="0" u="none" strike="noStrike" dirty="0">
                        <a:solidFill>
                          <a:srgbClr val="44546A"/>
                        </a:solidFill>
                        <a:effectLst/>
                        <a:latin typeface="AmmanV3 Sans Light" panose="02000000000000000000" pitchFamily="50" charset="-78"/>
                        <a:cs typeface="AmmanV3 Sans Light" panose="02000000000000000000" pitchFamily="50" charset="-78"/>
                      </a:endParaRPr>
                    </a:p>
                  </a:txBody>
                  <a:tcPr marL="7144" marR="7144" marT="7144" marB="0" anchor="b"/>
                </a:tc>
                <a:extLst>
                  <a:ext uri="{0D108BD9-81ED-4DB2-BD59-A6C34878D82A}">
                    <a16:rowId xmlns:a16="http://schemas.microsoft.com/office/drawing/2014/main" val="2070125878"/>
                  </a:ext>
                </a:extLst>
              </a:tr>
              <a:tr h="121444">
                <a:tc>
                  <a:txBody>
                    <a:bodyPr/>
                    <a:lstStyle/>
                    <a:p>
                      <a:pPr algn="r" fontAlgn="b"/>
                      <a:r>
                        <a:rPr lang="en-GB" sz="800" b="1" i="0" u="none" strike="noStrike" dirty="0">
                          <a:solidFill>
                            <a:srgbClr val="44546A"/>
                          </a:solidFill>
                          <a:effectLst/>
                          <a:latin typeface="AmmanV3 Sans Light" panose="02000000000000000000" pitchFamily="50" charset="-78"/>
                          <a:cs typeface="AmmanV3 Sans Light" panose="02000000000000000000" pitchFamily="50" charset="-78"/>
                        </a:rPr>
                        <a:t>100</a:t>
                      </a:r>
                      <a:endParaRPr lang="en-US" sz="800" b="1" i="0" u="none" strike="noStrike" dirty="0">
                        <a:solidFill>
                          <a:srgbClr val="44546A"/>
                        </a:solidFill>
                        <a:effectLst/>
                        <a:latin typeface="AmmanV3 Sans Light" panose="02000000000000000000" pitchFamily="50" charset="-78"/>
                        <a:cs typeface="AmmanV3 Sans Light" panose="02000000000000000000" pitchFamily="50" charset="-78"/>
                      </a:endParaRP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algn="r" rtl="1" fontAlgn="b"/>
                      <a:r>
                        <a:rPr lang="en-US" sz="800" b="1" i="0" u="none" strike="noStrike" dirty="0">
                          <a:solidFill>
                            <a:srgbClr val="44546A"/>
                          </a:solidFill>
                          <a:effectLst/>
                          <a:latin typeface="AmmanV3 Sans Light" panose="02000000000000000000" pitchFamily="50" charset="-78"/>
                          <a:cs typeface="AmmanV3 Sans Light" panose="02000000000000000000" pitchFamily="50" charset="-78"/>
                        </a:rPr>
                        <a:t>COMMERCIAL</a:t>
                      </a:r>
                      <a:endParaRPr lang="ar-JO" sz="800" b="1" i="0" u="none" strike="noStrike" dirty="0">
                        <a:solidFill>
                          <a:srgbClr val="44546A"/>
                        </a:solidFill>
                        <a:effectLst/>
                        <a:latin typeface="AmmanV3 Sans Light" panose="02000000000000000000" pitchFamily="50" charset="-78"/>
                        <a:cs typeface="AmmanV3 Sans Light" panose="02000000000000000000" pitchFamily="50" charset="-78"/>
                      </a:endParaRPr>
                    </a:p>
                  </a:txBody>
                  <a:tcPr marL="7144" marR="7144" marT="7144" marB="0" anchor="b"/>
                </a:tc>
                <a:extLst>
                  <a:ext uri="{0D108BD9-81ED-4DB2-BD59-A6C34878D82A}">
                    <a16:rowId xmlns:a16="http://schemas.microsoft.com/office/drawing/2014/main" val="3696100723"/>
                  </a:ext>
                </a:extLst>
              </a:tr>
              <a:tr h="121444">
                <a:tc>
                  <a:txBody>
                    <a:bodyPr/>
                    <a:lstStyle/>
                    <a:p>
                      <a:pPr algn="r" fontAlgn="b"/>
                      <a:r>
                        <a:rPr lang="en-GB" sz="800" b="1" i="0" u="none" strike="noStrike" dirty="0">
                          <a:solidFill>
                            <a:srgbClr val="44546A"/>
                          </a:solidFill>
                          <a:effectLst/>
                          <a:latin typeface="AmmanV3 Sans Light" panose="02000000000000000000" pitchFamily="50" charset="-78"/>
                          <a:cs typeface="AmmanV3 Sans Light" panose="02000000000000000000" pitchFamily="50" charset="-78"/>
                        </a:rPr>
                        <a:t>60</a:t>
                      </a:r>
                      <a:endParaRPr lang="en-US" sz="800" b="1" i="0" u="none" strike="noStrike" dirty="0">
                        <a:solidFill>
                          <a:srgbClr val="44546A"/>
                        </a:solidFill>
                        <a:effectLst/>
                        <a:latin typeface="AmmanV3 Sans Light" panose="02000000000000000000" pitchFamily="50" charset="-78"/>
                        <a:cs typeface="AmmanV3 Sans Light" panose="02000000000000000000" pitchFamily="50" charset="-78"/>
                      </a:endParaRP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algn="r" rtl="1" fontAlgn="b"/>
                      <a:r>
                        <a:rPr lang="en-US" sz="800" b="1" i="0" u="none" strike="noStrike" dirty="0">
                          <a:solidFill>
                            <a:srgbClr val="44546A"/>
                          </a:solidFill>
                          <a:effectLst/>
                          <a:latin typeface="AmmanV3 Sans Light" panose="02000000000000000000" pitchFamily="50" charset="-78"/>
                          <a:cs typeface="AmmanV3 Sans Light" panose="02000000000000000000" pitchFamily="50" charset="-78"/>
                        </a:rPr>
                        <a:t>OFFICE</a:t>
                      </a:r>
                      <a:endParaRPr lang="ar-JO" sz="800" b="1" i="0" u="none" strike="noStrike" dirty="0">
                        <a:solidFill>
                          <a:srgbClr val="44546A"/>
                        </a:solidFill>
                        <a:effectLst/>
                        <a:latin typeface="AmmanV3 Sans Light" panose="02000000000000000000" pitchFamily="50" charset="-78"/>
                        <a:cs typeface="AmmanV3 Sans Light" panose="02000000000000000000" pitchFamily="50" charset="-78"/>
                      </a:endParaRPr>
                    </a:p>
                  </a:txBody>
                  <a:tcPr marL="7144" marR="7144" marT="7144" marB="0" anchor="b"/>
                </a:tc>
                <a:extLst>
                  <a:ext uri="{0D108BD9-81ED-4DB2-BD59-A6C34878D82A}">
                    <a16:rowId xmlns:a16="http://schemas.microsoft.com/office/drawing/2014/main" val="2207708876"/>
                  </a:ext>
                </a:extLst>
              </a:tr>
              <a:tr h="121444">
                <a:tc>
                  <a:txBody>
                    <a:bodyPr/>
                    <a:lstStyle/>
                    <a:p>
                      <a:pPr algn="r" fontAlgn="b"/>
                      <a:r>
                        <a:rPr lang="en-GB" sz="800" b="1" i="0" u="none" strike="noStrike" dirty="0">
                          <a:solidFill>
                            <a:srgbClr val="44546A"/>
                          </a:solidFill>
                          <a:effectLst/>
                          <a:latin typeface="AmmanV3 Sans Light" panose="02000000000000000000" pitchFamily="50" charset="-78"/>
                          <a:cs typeface="AmmanV3 Sans Light" panose="02000000000000000000" pitchFamily="50" charset="-78"/>
                        </a:rPr>
                        <a:t>80</a:t>
                      </a:r>
                      <a:endParaRPr lang="en-US" sz="800" b="1" i="0" u="none" strike="noStrike" dirty="0">
                        <a:solidFill>
                          <a:srgbClr val="44546A"/>
                        </a:solidFill>
                        <a:effectLst/>
                        <a:latin typeface="AmmanV3 Sans Light" panose="02000000000000000000" pitchFamily="50" charset="-78"/>
                        <a:cs typeface="AmmanV3 Sans Light" panose="02000000000000000000" pitchFamily="50" charset="-78"/>
                      </a:endParaRP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algn="r" rtl="1" fontAlgn="b"/>
                      <a:r>
                        <a:rPr lang="en-US" sz="800" b="1" i="0" u="none" strike="noStrike" dirty="0">
                          <a:solidFill>
                            <a:srgbClr val="44546A"/>
                          </a:solidFill>
                          <a:effectLst/>
                          <a:latin typeface="AmmanV3 Sans Light" panose="02000000000000000000" pitchFamily="50" charset="-78"/>
                          <a:cs typeface="AmmanV3 Sans Light" panose="02000000000000000000" pitchFamily="50" charset="-78"/>
                        </a:rPr>
                        <a:t>INDUSTRIAL</a:t>
                      </a:r>
                      <a:r>
                        <a:rPr lang="ar-JO" sz="800" b="1" i="0" u="none" strike="noStrike" dirty="0">
                          <a:solidFill>
                            <a:srgbClr val="44546A"/>
                          </a:solidFill>
                          <a:effectLst/>
                          <a:latin typeface="AmmanV3 Sans Light" panose="02000000000000000000" pitchFamily="50" charset="-78"/>
                          <a:cs typeface="AmmanV3 Sans Light" panose="02000000000000000000" pitchFamily="50" charset="-78"/>
                        </a:rPr>
                        <a:t> </a:t>
                      </a:r>
                    </a:p>
                  </a:txBody>
                  <a:tcPr marL="7144" marR="7144" marT="7144" marB="0" anchor="b"/>
                </a:tc>
                <a:extLst>
                  <a:ext uri="{0D108BD9-81ED-4DB2-BD59-A6C34878D82A}">
                    <a16:rowId xmlns:a16="http://schemas.microsoft.com/office/drawing/2014/main" val="779079187"/>
                  </a:ext>
                </a:extLst>
              </a:tr>
              <a:tr h="121444">
                <a:tc>
                  <a:txBody>
                    <a:bodyPr/>
                    <a:lstStyle/>
                    <a:p>
                      <a:pPr algn="r" fontAlgn="b"/>
                      <a:r>
                        <a:rPr lang="en-GB" sz="800" b="1" i="0" u="none" strike="noStrike" dirty="0">
                          <a:solidFill>
                            <a:srgbClr val="44546A"/>
                          </a:solidFill>
                          <a:effectLst/>
                          <a:latin typeface="AmmanV3 Sans Light" panose="02000000000000000000" pitchFamily="50" charset="-78"/>
                          <a:cs typeface="AmmanV3 Sans Light" panose="02000000000000000000" pitchFamily="50" charset="-78"/>
                        </a:rPr>
                        <a:t>30</a:t>
                      </a:r>
                      <a:endParaRPr lang="en-US" sz="800" b="1" i="0" u="none" strike="noStrike" dirty="0">
                        <a:solidFill>
                          <a:srgbClr val="44546A"/>
                        </a:solidFill>
                        <a:effectLst/>
                        <a:latin typeface="AmmanV3 Sans Light" panose="02000000000000000000" pitchFamily="50" charset="-78"/>
                        <a:cs typeface="AmmanV3 Sans Light" panose="02000000000000000000" pitchFamily="50" charset="-78"/>
                      </a:endParaRP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algn="r" rtl="1" fontAlgn="b"/>
                      <a:r>
                        <a:rPr lang="en-GB" sz="800" b="1" i="0" u="none" strike="noStrike" dirty="0">
                          <a:solidFill>
                            <a:srgbClr val="44546A"/>
                          </a:solidFill>
                          <a:effectLst/>
                          <a:latin typeface="AmmanV3 Sans Light" panose="02000000000000000000" pitchFamily="50" charset="-78"/>
                          <a:cs typeface="AmmanV3 Sans Light" panose="02000000000000000000" pitchFamily="50" charset="-78"/>
                        </a:rPr>
                        <a:t>CRAFTMANSHIP</a:t>
                      </a:r>
                      <a:endParaRPr lang="ar-JO" sz="800" b="1" i="0" u="none" strike="noStrike" dirty="0">
                        <a:solidFill>
                          <a:srgbClr val="44546A"/>
                        </a:solidFill>
                        <a:effectLst/>
                        <a:latin typeface="AmmanV3 Sans Light" panose="02000000000000000000" pitchFamily="50" charset="-78"/>
                        <a:cs typeface="AmmanV3 Sans Light" panose="02000000000000000000" pitchFamily="50" charset="-78"/>
                      </a:endParaRPr>
                    </a:p>
                  </a:txBody>
                  <a:tcPr marL="7144" marR="7144" marT="7144" marB="0" anchor="b"/>
                </a:tc>
                <a:extLst>
                  <a:ext uri="{0D108BD9-81ED-4DB2-BD59-A6C34878D82A}">
                    <a16:rowId xmlns:a16="http://schemas.microsoft.com/office/drawing/2014/main" val="216536466"/>
                  </a:ext>
                </a:extLst>
              </a:tr>
              <a:tr h="121444">
                <a:tc>
                  <a:txBody>
                    <a:bodyPr/>
                    <a:lstStyle/>
                    <a:p>
                      <a:pPr algn="r" fontAlgn="b"/>
                      <a:r>
                        <a:rPr lang="en-GB" sz="800" b="1" i="0" u="none" strike="noStrike" dirty="0">
                          <a:solidFill>
                            <a:srgbClr val="44546A"/>
                          </a:solidFill>
                          <a:effectLst/>
                          <a:latin typeface="AmmanV3 Sans Light" panose="02000000000000000000" pitchFamily="50" charset="-78"/>
                          <a:cs typeface="AmmanV3 Sans Light" panose="02000000000000000000" pitchFamily="50" charset="-78"/>
                        </a:rPr>
                        <a:t>20</a:t>
                      </a:r>
                      <a:endParaRPr lang="en-US" sz="800" b="1" i="0" u="none" strike="noStrike" dirty="0">
                        <a:solidFill>
                          <a:srgbClr val="44546A"/>
                        </a:solidFill>
                        <a:effectLst/>
                        <a:latin typeface="AmmanV3 Sans Light" panose="02000000000000000000" pitchFamily="50" charset="-78"/>
                        <a:cs typeface="AmmanV3 Sans Light" panose="02000000000000000000" pitchFamily="50" charset="-78"/>
                      </a:endParaRP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algn="r" rtl="1" fontAlgn="b"/>
                      <a:r>
                        <a:rPr lang="en-US" sz="800" b="1" i="0" u="none" strike="noStrike" dirty="0">
                          <a:solidFill>
                            <a:srgbClr val="44546A"/>
                          </a:solidFill>
                          <a:effectLst/>
                          <a:latin typeface="AmmanV3 Sans Light" panose="02000000000000000000" pitchFamily="50" charset="-78"/>
                          <a:cs typeface="AmmanV3 Sans Light" panose="02000000000000000000" pitchFamily="50" charset="-78"/>
                        </a:rPr>
                        <a:t>STREES</a:t>
                      </a:r>
                      <a:r>
                        <a:rPr lang="ar-JO" sz="800" b="1" i="0" u="none" strike="noStrike" dirty="0">
                          <a:solidFill>
                            <a:srgbClr val="44546A"/>
                          </a:solidFill>
                          <a:effectLst/>
                          <a:latin typeface="AmmanV3 Sans Light" panose="02000000000000000000" pitchFamily="50" charset="-78"/>
                          <a:cs typeface="AmmanV3 Sans Light" panose="02000000000000000000" pitchFamily="50" charset="-78"/>
                        </a:rPr>
                        <a:t> </a:t>
                      </a:r>
                    </a:p>
                  </a:txBody>
                  <a:tcPr marL="7144" marR="7144" marT="7144" marB="0" anchor="b"/>
                </a:tc>
                <a:extLst>
                  <a:ext uri="{0D108BD9-81ED-4DB2-BD59-A6C34878D82A}">
                    <a16:rowId xmlns:a16="http://schemas.microsoft.com/office/drawing/2014/main" val="1950957494"/>
                  </a:ext>
                </a:extLst>
              </a:tr>
              <a:tr h="121444">
                <a:tc>
                  <a:txBody>
                    <a:bodyPr/>
                    <a:lstStyle/>
                    <a:p>
                      <a:pPr algn="r" fontAlgn="b"/>
                      <a:r>
                        <a:rPr lang="en-GB" sz="800" b="1" i="0" u="none" strike="noStrike" dirty="0">
                          <a:solidFill>
                            <a:srgbClr val="44546A"/>
                          </a:solidFill>
                          <a:effectLst/>
                          <a:latin typeface="AmmanV3 Sans Light" panose="02000000000000000000" pitchFamily="50" charset="-78"/>
                          <a:cs typeface="AmmanV3 Sans Light" panose="02000000000000000000" pitchFamily="50" charset="-78"/>
                        </a:rPr>
                        <a:t>20</a:t>
                      </a:r>
                      <a:endParaRPr lang="en-US" sz="800" b="1" i="0" u="none" strike="noStrike" dirty="0">
                        <a:solidFill>
                          <a:srgbClr val="44546A"/>
                        </a:solidFill>
                        <a:effectLst/>
                        <a:latin typeface="AmmanV3 Sans Light" panose="02000000000000000000" pitchFamily="50" charset="-78"/>
                        <a:cs typeface="AmmanV3 Sans Light" panose="02000000000000000000" pitchFamily="50" charset="-78"/>
                      </a:endParaRP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algn="r" rtl="1" fontAlgn="b"/>
                      <a:r>
                        <a:rPr lang="en-US" sz="800" b="1" i="0" u="none" strike="noStrike" dirty="0">
                          <a:solidFill>
                            <a:srgbClr val="44546A"/>
                          </a:solidFill>
                          <a:effectLst/>
                          <a:latin typeface="AmmanV3 Sans Light" panose="02000000000000000000" pitchFamily="50" charset="-78"/>
                          <a:cs typeface="AmmanV3 Sans Light" panose="02000000000000000000" pitchFamily="50" charset="-78"/>
                        </a:rPr>
                        <a:t>PARKS</a:t>
                      </a:r>
                      <a:r>
                        <a:rPr lang="ar-JO" sz="800" b="1" i="0" u="none" strike="noStrike" dirty="0">
                          <a:solidFill>
                            <a:srgbClr val="44546A"/>
                          </a:solidFill>
                          <a:effectLst/>
                          <a:latin typeface="AmmanV3 Sans Light" panose="02000000000000000000" pitchFamily="50" charset="-78"/>
                          <a:cs typeface="AmmanV3 Sans Light" panose="02000000000000000000" pitchFamily="50" charset="-78"/>
                        </a:rPr>
                        <a:t> </a:t>
                      </a:r>
                    </a:p>
                  </a:txBody>
                  <a:tcPr marL="7144" marR="7144" marT="7144" marB="0" anchor="b"/>
                </a:tc>
                <a:extLst>
                  <a:ext uri="{0D108BD9-81ED-4DB2-BD59-A6C34878D82A}">
                    <a16:rowId xmlns:a16="http://schemas.microsoft.com/office/drawing/2014/main" val="1990554739"/>
                  </a:ext>
                </a:extLst>
              </a:tr>
            </a:tbl>
          </a:graphicData>
        </a:graphic>
      </p:graphicFrame>
      <p:graphicFrame>
        <p:nvGraphicFramePr>
          <p:cNvPr id="73" name="Table 72">
            <a:extLst>
              <a:ext uri="{FF2B5EF4-FFF2-40B4-BE49-F238E27FC236}">
                <a16:creationId xmlns:a16="http://schemas.microsoft.com/office/drawing/2014/main" id="{06E9EA44-BE07-464B-ABC3-42F712C37D3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50022322"/>
              </p:ext>
            </p:extLst>
          </p:nvPr>
        </p:nvGraphicFramePr>
        <p:xfrm>
          <a:off x="2917219" y="3822438"/>
          <a:ext cx="1541010" cy="1010128"/>
        </p:xfrm>
        <a:graphic>
          <a:graphicData uri="http://schemas.openxmlformats.org/drawingml/2006/table">
            <a:tbl>
              <a:tblPr>
                <a:tableStyleId>{68D230F3-CF80-4859-8CE7-A43EE81993B5}</a:tableStyleId>
              </a:tblPr>
              <a:tblGrid>
                <a:gridCol w="823691">
                  <a:extLst>
                    <a:ext uri="{9D8B030D-6E8A-4147-A177-3AD203B41FA5}">
                      <a16:colId xmlns:a16="http://schemas.microsoft.com/office/drawing/2014/main" val="1067054779"/>
                    </a:ext>
                  </a:extLst>
                </a:gridCol>
                <a:gridCol w="717319">
                  <a:extLst>
                    <a:ext uri="{9D8B030D-6E8A-4147-A177-3AD203B41FA5}">
                      <a16:colId xmlns:a16="http://schemas.microsoft.com/office/drawing/2014/main" val="3498589046"/>
                    </a:ext>
                  </a:extLst>
                </a:gridCol>
              </a:tblGrid>
              <a:tr h="235744"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 dirty="0">
                          <a:effectLst/>
                        </a:rPr>
                        <a:t>130 </a:t>
                      </a:r>
                      <a:endParaRPr lang="en-US" sz="800" b="1" i="0" u="none" strike="noStrike" dirty="0">
                        <a:solidFill>
                          <a:srgbClr val="44546A"/>
                        </a:solidFill>
                        <a:effectLst/>
                        <a:latin typeface="AmmanV3 Sans Light" panose="02000000000000000000" pitchFamily="50" charset="-78"/>
                        <a:cs typeface="AmmanV3 Sans Light" panose="02000000000000000000" pitchFamily="50" charset="-78"/>
                      </a:endParaRP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algn="r" rtl="1" fontAlgn="b"/>
                      <a:r>
                        <a:rPr lang="ar-JO" sz="800" b="1" i="0" u="none" strike="noStrike" dirty="0">
                          <a:solidFill>
                            <a:srgbClr val="44546A"/>
                          </a:solidFill>
                          <a:effectLst/>
                          <a:latin typeface="AmmanV3 Sans Light" panose="02000000000000000000" pitchFamily="50" charset="-78"/>
                          <a:cs typeface="AmmanV3 Sans Light" panose="02000000000000000000" pitchFamily="50" charset="-78"/>
                        </a:rPr>
                        <a:t>ا</a:t>
                      </a:r>
                      <a:r>
                        <a:rPr lang="en-US" sz="800" b="1" i="0" u="none" strike="noStrike" dirty="0">
                          <a:solidFill>
                            <a:srgbClr val="44546A"/>
                          </a:solidFill>
                          <a:effectLst/>
                          <a:latin typeface="AmmanV3 Sans Light" panose="02000000000000000000" pitchFamily="50" charset="-78"/>
                          <a:cs typeface="AmmanV3 Sans Light" panose="02000000000000000000" pitchFamily="50" charset="-78"/>
                        </a:rPr>
                        <a:t>residential</a:t>
                      </a:r>
                      <a:endParaRPr lang="ar-JO" sz="800" b="1" i="0" u="none" strike="noStrike" dirty="0">
                        <a:solidFill>
                          <a:srgbClr val="44546A"/>
                        </a:solidFill>
                        <a:effectLst/>
                        <a:latin typeface="AmmanV3 Sans Light" panose="02000000000000000000" pitchFamily="50" charset="-78"/>
                        <a:cs typeface="AmmanV3 Sans Light" panose="02000000000000000000" pitchFamily="50" charset="-78"/>
                      </a:endParaRPr>
                    </a:p>
                  </a:txBody>
                  <a:tcPr marL="7144" marR="7144" marT="7144" marB="0" anchor="b"/>
                </a:tc>
                <a:extLst>
                  <a:ext uri="{0D108BD9-81ED-4DB2-BD59-A6C34878D82A}">
                    <a16:rowId xmlns:a16="http://schemas.microsoft.com/office/drawing/2014/main" val="2070125878"/>
                  </a:ext>
                </a:extLst>
              </a:tr>
              <a:tr h="121444">
                <a:tc>
                  <a:txBody>
                    <a:bodyPr/>
                    <a:lstStyle/>
                    <a:p>
                      <a:pPr algn="r" fontAlgn="b"/>
                      <a:r>
                        <a:rPr lang="en-GB" sz="800" b="1" i="0" u="none" strike="noStrike" dirty="0">
                          <a:solidFill>
                            <a:srgbClr val="44546A"/>
                          </a:solidFill>
                          <a:effectLst/>
                          <a:latin typeface="AmmanV3 Sans Light" panose="02000000000000000000" pitchFamily="50" charset="-78"/>
                          <a:cs typeface="AmmanV3 Sans Light" panose="02000000000000000000" pitchFamily="50" charset="-78"/>
                        </a:rPr>
                        <a:t>80</a:t>
                      </a:r>
                      <a:endParaRPr lang="en-US" sz="800" b="1" i="0" u="none" strike="noStrike" dirty="0">
                        <a:solidFill>
                          <a:srgbClr val="44546A"/>
                        </a:solidFill>
                        <a:effectLst/>
                        <a:latin typeface="AmmanV3 Sans Light" panose="02000000000000000000" pitchFamily="50" charset="-78"/>
                        <a:cs typeface="AmmanV3 Sans Light" panose="02000000000000000000" pitchFamily="50" charset="-78"/>
                      </a:endParaRP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algn="r" rtl="1" fontAlgn="b"/>
                      <a:r>
                        <a:rPr lang="en-US" sz="800" b="1" i="0" u="none" strike="noStrike" dirty="0">
                          <a:solidFill>
                            <a:srgbClr val="44546A"/>
                          </a:solidFill>
                          <a:effectLst/>
                          <a:latin typeface="AmmanV3 Sans Light" panose="02000000000000000000" pitchFamily="50" charset="-78"/>
                          <a:cs typeface="AmmanV3 Sans Light" panose="02000000000000000000" pitchFamily="50" charset="-78"/>
                        </a:rPr>
                        <a:t>COMMERCIAL</a:t>
                      </a:r>
                      <a:endParaRPr lang="ar-JO" sz="800" b="1" i="0" u="none" strike="noStrike" dirty="0">
                        <a:solidFill>
                          <a:srgbClr val="44546A"/>
                        </a:solidFill>
                        <a:effectLst/>
                        <a:latin typeface="AmmanV3 Sans Light" panose="02000000000000000000" pitchFamily="50" charset="-78"/>
                        <a:cs typeface="AmmanV3 Sans Light" panose="02000000000000000000" pitchFamily="50" charset="-78"/>
                      </a:endParaRPr>
                    </a:p>
                  </a:txBody>
                  <a:tcPr marL="7144" marR="7144" marT="7144" marB="0" anchor="b"/>
                </a:tc>
                <a:extLst>
                  <a:ext uri="{0D108BD9-81ED-4DB2-BD59-A6C34878D82A}">
                    <a16:rowId xmlns:a16="http://schemas.microsoft.com/office/drawing/2014/main" val="3696100723"/>
                  </a:ext>
                </a:extLst>
              </a:tr>
              <a:tr h="121444">
                <a:tc>
                  <a:txBody>
                    <a:bodyPr/>
                    <a:lstStyle/>
                    <a:p>
                      <a:pPr algn="r" fontAlgn="b"/>
                      <a:r>
                        <a:rPr lang="en-GB" sz="800" b="1" i="0" u="none" strike="noStrike" dirty="0">
                          <a:solidFill>
                            <a:srgbClr val="44546A"/>
                          </a:solidFill>
                          <a:effectLst/>
                          <a:latin typeface="AmmanV3 Sans Light" panose="02000000000000000000" pitchFamily="50" charset="-78"/>
                          <a:cs typeface="AmmanV3 Sans Light" panose="02000000000000000000" pitchFamily="50" charset="-78"/>
                        </a:rPr>
                        <a:t>60</a:t>
                      </a:r>
                      <a:endParaRPr lang="en-US" sz="800" b="1" i="0" u="none" strike="noStrike" dirty="0">
                        <a:solidFill>
                          <a:srgbClr val="44546A"/>
                        </a:solidFill>
                        <a:effectLst/>
                        <a:latin typeface="AmmanV3 Sans Light" panose="02000000000000000000" pitchFamily="50" charset="-78"/>
                        <a:cs typeface="AmmanV3 Sans Light" panose="02000000000000000000" pitchFamily="50" charset="-78"/>
                      </a:endParaRP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algn="r" rtl="1" fontAlgn="b"/>
                      <a:r>
                        <a:rPr lang="en-US" sz="800" b="1" i="0" u="none" strike="noStrike" dirty="0">
                          <a:solidFill>
                            <a:srgbClr val="44546A"/>
                          </a:solidFill>
                          <a:effectLst/>
                          <a:latin typeface="AmmanV3 Sans Light" panose="02000000000000000000" pitchFamily="50" charset="-78"/>
                          <a:cs typeface="AmmanV3 Sans Light" panose="02000000000000000000" pitchFamily="50" charset="-78"/>
                        </a:rPr>
                        <a:t>OFFICE</a:t>
                      </a:r>
                      <a:endParaRPr lang="ar-JO" sz="800" b="1" i="0" u="none" strike="noStrike" dirty="0">
                        <a:solidFill>
                          <a:srgbClr val="44546A"/>
                        </a:solidFill>
                        <a:effectLst/>
                        <a:latin typeface="AmmanV3 Sans Light" panose="02000000000000000000" pitchFamily="50" charset="-78"/>
                        <a:cs typeface="AmmanV3 Sans Light" panose="02000000000000000000" pitchFamily="50" charset="-78"/>
                      </a:endParaRPr>
                    </a:p>
                  </a:txBody>
                  <a:tcPr marL="7144" marR="7144" marT="7144" marB="0" anchor="b"/>
                </a:tc>
                <a:extLst>
                  <a:ext uri="{0D108BD9-81ED-4DB2-BD59-A6C34878D82A}">
                    <a16:rowId xmlns:a16="http://schemas.microsoft.com/office/drawing/2014/main" val="2207708876"/>
                  </a:ext>
                </a:extLst>
              </a:tr>
              <a:tr h="121444">
                <a:tc>
                  <a:txBody>
                    <a:bodyPr/>
                    <a:lstStyle/>
                    <a:p>
                      <a:pPr algn="r" fontAlgn="b"/>
                      <a:r>
                        <a:rPr lang="en-GB" sz="800" b="1" i="0" u="none" strike="noStrike" dirty="0">
                          <a:solidFill>
                            <a:srgbClr val="44546A"/>
                          </a:solidFill>
                          <a:effectLst/>
                          <a:latin typeface="AmmanV3 Sans Light" panose="02000000000000000000" pitchFamily="50" charset="-78"/>
                          <a:cs typeface="AmmanV3 Sans Light" panose="02000000000000000000" pitchFamily="50" charset="-78"/>
                        </a:rPr>
                        <a:t>30</a:t>
                      </a:r>
                      <a:endParaRPr lang="en-US" sz="800" b="1" i="0" u="none" strike="noStrike" dirty="0">
                        <a:solidFill>
                          <a:srgbClr val="44546A"/>
                        </a:solidFill>
                        <a:effectLst/>
                        <a:latin typeface="AmmanV3 Sans Light" panose="02000000000000000000" pitchFamily="50" charset="-78"/>
                        <a:cs typeface="AmmanV3 Sans Light" panose="02000000000000000000" pitchFamily="50" charset="-78"/>
                      </a:endParaRP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algn="r" rtl="1" fontAlgn="b"/>
                      <a:r>
                        <a:rPr lang="en-US" sz="800" b="1" i="0" u="none" strike="noStrike" dirty="0">
                          <a:solidFill>
                            <a:srgbClr val="44546A"/>
                          </a:solidFill>
                          <a:effectLst/>
                          <a:latin typeface="AmmanV3 Sans Light" panose="02000000000000000000" pitchFamily="50" charset="-78"/>
                          <a:cs typeface="AmmanV3 Sans Light" panose="02000000000000000000" pitchFamily="50" charset="-78"/>
                        </a:rPr>
                        <a:t>INDUSTRIAL</a:t>
                      </a:r>
                      <a:r>
                        <a:rPr lang="ar-JO" sz="800" b="1" i="0" u="none" strike="noStrike" dirty="0">
                          <a:solidFill>
                            <a:srgbClr val="44546A"/>
                          </a:solidFill>
                          <a:effectLst/>
                          <a:latin typeface="AmmanV3 Sans Light" panose="02000000000000000000" pitchFamily="50" charset="-78"/>
                          <a:cs typeface="AmmanV3 Sans Light" panose="02000000000000000000" pitchFamily="50" charset="-78"/>
                        </a:rPr>
                        <a:t> </a:t>
                      </a:r>
                    </a:p>
                  </a:txBody>
                  <a:tcPr marL="7144" marR="7144" marT="7144" marB="0" anchor="b"/>
                </a:tc>
                <a:extLst>
                  <a:ext uri="{0D108BD9-81ED-4DB2-BD59-A6C34878D82A}">
                    <a16:rowId xmlns:a16="http://schemas.microsoft.com/office/drawing/2014/main" val="779079187"/>
                  </a:ext>
                </a:extLst>
              </a:tr>
              <a:tr h="121444">
                <a:tc>
                  <a:txBody>
                    <a:bodyPr/>
                    <a:lstStyle/>
                    <a:p>
                      <a:pPr algn="r" fontAlgn="b"/>
                      <a:r>
                        <a:rPr lang="en-GB" sz="800" b="1" i="0" u="none" strike="noStrike" dirty="0">
                          <a:solidFill>
                            <a:srgbClr val="44546A"/>
                          </a:solidFill>
                          <a:effectLst/>
                          <a:latin typeface="AmmanV3 Sans Light" panose="02000000000000000000" pitchFamily="50" charset="-78"/>
                          <a:cs typeface="AmmanV3 Sans Light" panose="02000000000000000000" pitchFamily="50" charset="-78"/>
                        </a:rPr>
                        <a:t>10</a:t>
                      </a:r>
                      <a:endParaRPr lang="en-US" sz="800" b="1" i="0" u="none" strike="noStrike" dirty="0">
                        <a:solidFill>
                          <a:srgbClr val="44546A"/>
                        </a:solidFill>
                        <a:effectLst/>
                        <a:latin typeface="AmmanV3 Sans Light" panose="02000000000000000000" pitchFamily="50" charset="-78"/>
                        <a:cs typeface="AmmanV3 Sans Light" panose="02000000000000000000" pitchFamily="50" charset="-78"/>
                      </a:endParaRP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algn="r" rtl="1" fontAlgn="b"/>
                      <a:r>
                        <a:rPr lang="en-GB" sz="800" b="1" i="0" u="none" strike="noStrike" dirty="0">
                          <a:solidFill>
                            <a:srgbClr val="44546A"/>
                          </a:solidFill>
                          <a:effectLst/>
                          <a:latin typeface="AmmanV3 Sans Light" panose="02000000000000000000" pitchFamily="50" charset="-78"/>
                          <a:cs typeface="AmmanV3 Sans Light" panose="02000000000000000000" pitchFamily="50" charset="-78"/>
                        </a:rPr>
                        <a:t>CRAFTMANSHIP</a:t>
                      </a:r>
                      <a:endParaRPr lang="ar-JO" sz="800" b="1" i="0" u="none" strike="noStrike" dirty="0">
                        <a:solidFill>
                          <a:srgbClr val="44546A"/>
                        </a:solidFill>
                        <a:effectLst/>
                        <a:latin typeface="AmmanV3 Sans Light" panose="02000000000000000000" pitchFamily="50" charset="-78"/>
                        <a:cs typeface="AmmanV3 Sans Light" panose="02000000000000000000" pitchFamily="50" charset="-78"/>
                      </a:endParaRPr>
                    </a:p>
                  </a:txBody>
                  <a:tcPr marL="7144" marR="7144" marT="7144" marB="0" anchor="b"/>
                </a:tc>
                <a:extLst>
                  <a:ext uri="{0D108BD9-81ED-4DB2-BD59-A6C34878D82A}">
                    <a16:rowId xmlns:a16="http://schemas.microsoft.com/office/drawing/2014/main" val="216536466"/>
                  </a:ext>
                </a:extLst>
              </a:tr>
              <a:tr h="121444">
                <a:tc>
                  <a:txBody>
                    <a:bodyPr/>
                    <a:lstStyle/>
                    <a:p>
                      <a:pPr algn="r" fontAlgn="b"/>
                      <a:r>
                        <a:rPr lang="en-GB" sz="800" b="1" i="0" u="none" strike="noStrike" dirty="0">
                          <a:solidFill>
                            <a:srgbClr val="44546A"/>
                          </a:solidFill>
                          <a:effectLst/>
                          <a:latin typeface="AmmanV3 Sans Light" panose="02000000000000000000" pitchFamily="50" charset="-78"/>
                          <a:cs typeface="AmmanV3 Sans Light" panose="02000000000000000000" pitchFamily="50" charset="-78"/>
                        </a:rPr>
                        <a:t>20</a:t>
                      </a:r>
                      <a:endParaRPr lang="en-US" sz="800" b="1" i="0" u="none" strike="noStrike" dirty="0">
                        <a:solidFill>
                          <a:srgbClr val="44546A"/>
                        </a:solidFill>
                        <a:effectLst/>
                        <a:latin typeface="AmmanV3 Sans Light" panose="02000000000000000000" pitchFamily="50" charset="-78"/>
                        <a:cs typeface="AmmanV3 Sans Light" panose="02000000000000000000" pitchFamily="50" charset="-78"/>
                      </a:endParaRP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algn="r" rtl="1" fontAlgn="b"/>
                      <a:r>
                        <a:rPr lang="en-US" sz="800" b="1" i="0" u="none" strike="noStrike" dirty="0">
                          <a:solidFill>
                            <a:srgbClr val="44546A"/>
                          </a:solidFill>
                          <a:effectLst/>
                          <a:latin typeface="AmmanV3 Sans Light" panose="02000000000000000000" pitchFamily="50" charset="-78"/>
                          <a:cs typeface="AmmanV3 Sans Light" panose="02000000000000000000" pitchFamily="50" charset="-78"/>
                        </a:rPr>
                        <a:t>STREES</a:t>
                      </a:r>
                      <a:r>
                        <a:rPr lang="ar-JO" sz="800" b="1" i="0" u="none" strike="noStrike" dirty="0">
                          <a:solidFill>
                            <a:srgbClr val="44546A"/>
                          </a:solidFill>
                          <a:effectLst/>
                          <a:latin typeface="AmmanV3 Sans Light" panose="02000000000000000000" pitchFamily="50" charset="-78"/>
                          <a:cs typeface="AmmanV3 Sans Light" panose="02000000000000000000" pitchFamily="50" charset="-78"/>
                        </a:rPr>
                        <a:t> </a:t>
                      </a:r>
                    </a:p>
                  </a:txBody>
                  <a:tcPr marL="7144" marR="7144" marT="7144" marB="0" anchor="b"/>
                </a:tc>
                <a:extLst>
                  <a:ext uri="{0D108BD9-81ED-4DB2-BD59-A6C34878D82A}">
                    <a16:rowId xmlns:a16="http://schemas.microsoft.com/office/drawing/2014/main" val="1950957494"/>
                  </a:ext>
                </a:extLst>
              </a:tr>
              <a:tr h="121444">
                <a:tc>
                  <a:txBody>
                    <a:bodyPr/>
                    <a:lstStyle/>
                    <a:p>
                      <a:pPr algn="r" fontAlgn="b"/>
                      <a:r>
                        <a:rPr lang="en-GB" sz="800" b="1" i="0" u="none" strike="noStrike" dirty="0">
                          <a:solidFill>
                            <a:srgbClr val="44546A"/>
                          </a:solidFill>
                          <a:effectLst/>
                          <a:latin typeface="AmmanV3 Sans Light" panose="02000000000000000000" pitchFamily="50" charset="-78"/>
                          <a:cs typeface="AmmanV3 Sans Light" panose="02000000000000000000" pitchFamily="50" charset="-78"/>
                        </a:rPr>
                        <a:t>20</a:t>
                      </a:r>
                      <a:endParaRPr lang="en-US" sz="800" b="1" i="0" u="none" strike="noStrike" dirty="0">
                        <a:solidFill>
                          <a:srgbClr val="44546A"/>
                        </a:solidFill>
                        <a:effectLst/>
                        <a:latin typeface="AmmanV3 Sans Light" panose="02000000000000000000" pitchFamily="50" charset="-78"/>
                        <a:cs typeface="AmmanV3 Sans Light" panose="02000000000000000000" pitchFamily="50" charset="-78"/>
                      </a:endParaRP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algn="r" rtl="1" fontAlgn="b"/>
                      <a:r>
                        <a:rPr lang="en-US" sz="800" b="1" i="0" u="none" strike="noStrike" dirty="0">
                          <a:solidFill>
                            <a:srgbClr val="44546A"/>
                          </a:solidFill>
                          <a:effectLst/>
                          <a:latin typeface="AmmanV3 Sans Light" panose="02000000000000000000" pitchFamily="50" charset="-78"/>
                          <a:cs typeface="AmmanV3 Sans Light" panose="02000000000000000000" pitchFamily="50" charset="-78"/>
                        </a:rPr>
                        <a:t>PARKS</a:t>
                      </a:r>
                      <a:r>
                        <a:rPr lang="ar-JO" sz="800" b="1" i="0" u="none" strike="noStrike" dirty="0">
                          <a:solidFill>
                            <a:srgbClr val="44546A"/>
                          </a:solidFill>
                          <a:effectLst/>
                          <a:latin typeface="AmmanV3 Sans Light" panose="02000000000000000000" pitchFamily="50" charset="-78"/>
                          <a:cs typeface="AmmanV3 Sans Light" panose="02000000000000000000" pitchFamily="50" charset="-78"/>
                        </a:rPr>
                        <a:t> </a:t>
                      </a:r>
                    </a:p>
                  </a:txBody>
                  <a:tcPr marL="7144" marR="7144" marT="7144" marB="0" anchor="b"/>
                </a:tc>
                <a:extLst>
                  <a:ext uri="{0D108BD9-81ED-4DB2-BD59-A6C34878D82A}">
                    <a16:rowId xmlns:a16="http://schemas.microsoft.com/office/drawing/2014/main" val="1990554739"/>
                  </a:ext>
                </a:extLst>
              </a:tr>
            </a:tbl>
          </a:graphicData>
        </a:graphic>
      </p:graphicFrame>
      <p:graphicFrame>
        <p:nvGraphicFramePr>
          <p:cNvPr id="74" name="Table 73">
            <a:extLst>
              <a:ext uri="{FF2B5EF4-FFF2-40B4-BE49-F238E27FC236}">
                <a16:creationId xmlns:a16="http://schemas.microsoft.com/office/drawing/2014/main" id="{3DBD246B-CBD1-4B67-9810-E9D668E1689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88855426"/>
              </p:ext>
            </p:extLst>
          </p:nvPr>
        </p:nvGraphicFramePr>
        <p:xfrm>
          <a:off x="753725" y="3822438"/>
          <a:ext cx="1541010" cy="1010128"/>
        </p:xfrm>
        <a:graphic>
          <a:graphicData uri="http://schemas.openxmlformats.org/drawingml/2006/table">
            <a:tbl>
              <a:tblPr>
                <a:tableStyleId>{68D230F3-CF80-4859-8CE7-A43EE81993B5}</a:tableStyleId>
              </a:tblPr>
              <a:tblGrid>
                <a:gridCol w="823691">
                  <a:extLst>
                    <a:ext uri="{9D8B030D-6E8A-4147-A177-3AD203B41FA5}">
                      <a16:colId xmlns:a16="http://schemas.microsoft.com/office/drawing/2014/main" val="1067054779"/>
                    </a:ext>
                  </a:extLst>
                </a:gridCol>
                <a:gridCol w="717319">
                  <a:extLst>
                    <a:ext uri="{9D8B030D-6E8A-4147-A177-3AD203B41FA5}">
                      <a16:colId xmlns:a16="http://schemas.microsoft.com/office/drawing/2014/main" val="3498589046"/>
                    </a:ext>
                  </a:extLst>
                </a:gridCol>
              </a:tblGrid>
              <a:tr h="235744"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 dirty="0">
                          <a:effectLst/>
                        </a:rPr>
                        <a:t>300 </a:t>
                      </a:r>
                      <a:endParaRPr lang="en-US" sz="800" b="1" i="0" u="none" strike="noStrike" dirty="0">
                        <a:solidFill>
                          <a:srgbClr val="44546A"/>
                        </a:solidFill>
                        <a:effectLst/>
                        <a:latin typeface="AmmanV3 Sans Light" panose="02000000000000000000" pitchFamily="50" charset="-78"/>
                        <a:cs typeface="AmmanV3 Sans Light" panose="02000000000000000000" pitchFamily="50" charset="-78"/>
                      </a:endParaRP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algn="r" rtl="1" fontAlgn="b"/>
                      <a:r>
                        <a:rPr lang="ar-JO" sz="800" b="1" i="0" u="none" strike="noStrike" dirty="0">
                          <a:solidFill>
                            <a:srgbClr val="44546A"/>
                          </a:solidFill>
                          <a:effectLst/>
                          <a:latin typeface="AmmanV3 Sans Light" panose="02000000000000000000" pitchFamily="50" charset="-78"/>
                          <a:cs typeface="AmmanV3 Sans Light" panose="02000000000000000000" pitchFamily="50" charset="-78"/>
                        </a:rPr>
                        <a:t>ا</a:t>
                      </a:r>
                      <a:r>
                        <a:rPr lang="en-US" sz="800" b="1" i="0" u="none" strike="noStrike" dirty="0">
                          <a:solidFill>
                            <a:srgbClr val="44546A"/>
                          </a:solidFill>
                          <a:effectLst/>
                          <a:latin typeface="AmmanV3 Sans Light" panose="02000000000000000000" pitchFamily="50" charset="-78"/>
                          <a:cs typeface="AmmanV3 Sans Light" panose="02000000000000000000" pitchFamily="50" charset="-78"/>
                        </a:rPr>
                        <a:t>residential</a:t>
                      </a:r>
                      <a:endParaRPr lang="ar-JO" sz="800" b="1" i="0" u="none" strike="noStrike" dirty="0">
                        <a:solidFill>
                          <a:srgbClr val="44546A"/>
                        </a:solidFill>
                        <a:effectLst/>
                        <a:latin typeface="AmmanV3 Sans Light" panose="02000000000000000000" pitchFamily="50" charset="-78"/>
                        <a:cs typeface="AmmanV3 Sans Light" panose="02000000000000000000" pitchFamily="50" charset="-78"/>
                      </a:endParaRPr>
                    </a:p>
                  </a:txBody>
                  <a:tcPr marL="7144" marR="7144" marT="7144" marB="0" anchor="b"/>
                </a:tc>
                <a:extLst>
                  <a:ext uri="{0D108BD9-81ED-4DB2-BD59-A6C34878D82A}">
                    <a16:rowId xmlns:a16="http://schemas.microsoft.com/office/drawing/2014/main" val="2070125878"/>
                  </a:ext>
                </a:extLst>
              </a:tr>
              <a:tr h="121444">
                <a:tc>
                  <a:txBody>
                    <a:bodyPr/>
                    <a:lstStyle/>
                    <a:p>
                      <a:pPr algn="r" fontAlgn="b"/>
                      <a:r>
                        <a:rPr lang="en-GB" sz="800" b="1" i="0" u="none" strike="noStrike" dirty="0">
                          <a:solidFill>
                            <a:srgbClr val="44546A"/>
                          </a:solidFill>
                          <a:effectLst/>
                          <a:latin typeface="AmmanV3 Sans Light" panose="02000000000000000000" pitchFamily="50" charset="-78"/>
                          <a:cs typeface="AmmanV3 Sans Light" panose="02000000000000000000" pitchFamily="50" charset="-78"/>
                        </a:rPr>
                        <a:t>160</a:t>
                      </a:r>
                      <a:endParaRPr lang="en-US" sz="800" b="1" i="0" u="none" strike="noStrike" dirty="0">
                        <a:solidFill>
                          <a:srgbClr val="44546A"/>
                        </a:solidFill>
                        <a:effectLst/>
                        <a:latin typeface="AmmanV3 Sans Light" panose="02000000000000000000" pitchFamily="50" charset="-78"/>
                        <a:cs typeface="AmmanV3 Sans Light" panose="02000000000000000000" pitchFamily="50" charset="-78"/>
                      </a:endParaRP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algn="r" rtl="1" fontAlgn="b"/>
                      <a:r>
                        <a:rPr lang="en-US" sz="800" b="1" i="0" u="none" strike="noStrike" dirty="0">
                          <a:solidFill>
                            <a:srgbClr val="44546A"/>
                          </a:solidFill>
                          <a:effectLst/>
                          <a:latin typeface="AmmanV3 Sans Light" panose="02000000000000000000" pitchFamily="50" charset="-78"/>
                          <a:cs typeface="AmmanV3 Sans Light" panose="02000000000000000000" pitchFamily="50" charset="-78"/>
                        </a:rPr>
                        <a:t>COMMERCIAL</a:t>
                      </a:r>
                      <a:endParaRPr lang="ar-JO" sz="800" b="1" i="0" u="none" strike="noStrike" dirty="0">
                        <a:solidFill>
                          <a:srgbClr val="44546A"/>
                        </a:solidFill>
                        <a:effectLst/>
                        <a:latin typeface="AmmanV3 Sans Light" panose="02000000000000000000" pitchFamily="50" charset="-78"/>
                        <a:cs typeface="AmmanV3 Sans Light" panose="02000000000000000000" pitchFamily="50" charset="-78"/>
                      </a:endParaRPr>
                    </a:p>
                  </a:txBody>
                  <a:tcPr marL="7144" marR="7144" marT="7144" marB="0" anchor="b"/>
                </a:tc>
                <a:extLst>
                  <a:ext uri="{0D108BD9-81ED-4DB2-BD59-A6C34878D82A}">
                    <a16:rowId xmlns:a16="http://schemas.microsoft.com/office/drawing/2014/main" val="3696100723"/>
                  </a:ext>
                </a:extLst>
              </a:tr>
              <a:tr h="121444">
                <a:tc>
                  <a:txBody>
                    <a:bodyPr/>
                    <a:lstStyle/>
                    <a:p>
                      <a:pPr algn="r" fontAlgn="b"/>
                      <a:r>
                        <a:rPr lang="en-GB" sz="800" b="1" i="0" u="none" strike="noStrike" dirty="0">
                          <a:solidFill>
                            <a:srgbClr val="44546A"/>
                          </a:solidFill>
                          <a:effectLst/>
                          <a:latin typeface="AmmanV3 Sans Light" panose="02000000000000000000" pitchFamily="50" charset="-78"/>
                          <a:cs typeface="AmmanV3 Sans Light" panose="02000000000000000000" pitchFamily="50" charset="-78"/>
                        </a:rPr>
                        <a:t>120</a:t>
                      </a:r>
                      <a:endParaRPr lang="en-US" sz="800" b="1" i="0" u="none" strike="noStrike" dirty="0">
                        <a:solidFill>
                          <a:srgbClr val="44546A"/>
                        </a:solidFill>
                        <a:effectLst/>
                        <a:latin typeface="AmmanV3 Sans Light" panose="02000000000000000000" pitchFamily="50" charset="-78"/>
                        <a:cs typeface="AmmanV3 Sans Light" panose="02000000000000000000" pitchFamily="50" charset="-78"/>
                      </a:endParaRP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algn="r" rtl="1" fontAlgn="b"/>
                      <a:r>
                        <a:rPr lang="en-US" sz="800" b="1" i="0" u="none" strike="noStrike" dirty="0">
                          <a:solidFill>
                            <a:srgbClr val="44546A"/>
                          </a:solidFill>
                          <a:effectLst/>
                          <a:latin typeface="AmmanV3 Sans Light" panose="02000000000000000000" pitchFamily="50" charset="-78"/>
                          <a:cs typeface="AmmanV3 Sans Light" panose="02000000000000000000" pitchFamily="50" charset="-78"/>
                        </a:rPr>
                        <a:t>OFFICE</a:t>
                      </a:r>
                      <a:endParaRPr lang="ar-JO" sz="800" b="1" i="0" u="none" strike="noStrike" dirty="0">
                        <a:solidFill>
                          <a:srgbClr val="44546A"/>
                        </a:solidFill>
                        <a:effectLst/>
                        <a:latin typeface="AmmanV3 Sans Light" panose="02000000000000000000" pitchFamily="50" charset="-78"/>
                        <a:cs typeface="AmmanV3 Sans Light" panose="02000000000000000000" pitchFamily="50" charset="-78"/>
                      </a:endParaRPr>
                    </a:p>
                  </a:txBody>
                  <a:tcPr marL="7144" marR="7144" marT="7144" marB="0" anchor="b"/>
                </a:tc>
                <a:extLst>
                  <a:ext uri="{0D108BD9-81ED-4DB2-BD59-A6C34878D82A}">
                    <a16:rowId xmlns:a16="http://schemas.microsoft.com/office/drawing/2014/main" val="2207708876"/>
                  </a:ext>
                </a:extLst>
              </a:tr>
              <a:tr h="121444">
                <a:tc>
                  <a:txBody>
                    <a:bodyPr/>
                    <a:lstStyle/>
                    <a:p>
                      <a:pPr algn="r" fontAlgn="b"/>
                      <a:r>
                        <a:rPr lang="en-GB" sz="800" b="1" i="0" u="none" strike="noStrike" dirty="0">
                          <a:solidFill>
                            <a:srgbClr val="44546A"/>
                          </a:solidFill>
                          <a:effectLst/>
                          <a:latin typeface="AmmanV3 Sans Light" panose="02000000000000000000" pitchFamily="50" charset="-78"/>
                          <a:cs typeface="AmmanV3 Sans Light" panose="02000000000000000000" pitchFamily="50" charset="-78"/>
                        </a:rPr>
                        <a:t>50</a:t>
                      </a:r>
                      <a:endParaRPr lang="en-US" sz="800" b="1" i="0" u="none" strike="noStrike" dirty="0">
                        <a:solidFill>
                          <a:srgbClr val="44546A"/>
                        </a:solidFill>
                        <a:effectLst/>
                        <a:latin typeface="AmmanV3 Sans Light" panose="02000000000000000000" pitchFamily="50" charset="-78"/>
                        <a:cs typeface="AmmanV3 Sans Light" panose="02000000000000000000" pitchFamily="50" charset="-78"/>
                      </a:endParaRP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algn="r" rtl="1" fontAlgn="b"/>
                      <a:r>
                        <a:rPr lang="en-US" sz="800" b="1" i="0" u="none" strike="noStrike" dirty="0">
                          <a:solidFill>
                            <a:srgbClr val="44546A"/>
                          </a:solidFill>
                          <a:effectLst/>
                          <a:latin typeface="AmmanV3 Sans Light" panose="02000000000000000000" pitchFamily="50" charset="-78"/>
                          <a:cs typeface="AmmanV3 Sans Light" panose="02000000000000000000" pitchFamily="50" charset="-78"/>
                        </a:rPr>
                        <a:t>INDUSTRIAL</a:t>
                      </a:r>
                      <a:r>
                        <a:rPr lang="ar-JO" sz="800" b="1" i="0" u="none" strike="noStrike" dirty="0">
                          <a:solidFill>
                            <a:srgbClr val="44546A"/>
                          </a:solidFill>
                          <a:effectLst/>
                          <a:latin typeface="AmmanV3 Sans Light" panose="02000000000000000000" pitchFamily="50" charset="-78"/>
                          <a:cs typeface="AmmanV3 Sans Light" panose="02000000000000000000" pitchFamily="50" charset="-78"/>
                        </a:rPr>
                        <a:t> </a:t>
                      </a:r>
                    </a:p>
                  </a:txBody>
                  <a:tcPr marL="7144" marR="7144" marT="7144" marB="0" anchor="b"/>
                </a:tc>
                <a:extLst>
                  <a:ext uri="{0D108BD9-81ED-4DB2-BD59-A6C34878D82A}">
                    <a16:rowId xmlns:a16="http://schemas.microsoft.com/office/drawing/2014/main" val="779079187"/>
                  </a:ext>
                </a:extLst>
              </a:tr>
              <a:tr h="121444">
                <a:tc>
                  <a:txBody>
                    <a:bodyPr/>
                    <a:lstStyle/>
                    <a:p>
                      <a:pPr algn="r" fontAlgn="b"/>
                      <a:r>
                        <a:rPr lang="en-GB" sz="800" b="1" i="0" u="none" strike="noStrike" dirty="0">
                          <a:solidFill>
                            <a:srgbClr val="44546A"/>
                          </a:solidFill>
                          <a:effectLst/>
                          <a:latin typeface="AmmanV3 Sans Light" panose="02000000000000000000" pitchFamily="50" charset="-78"/>
                          <a:cs typeface="AmmanV3 Sans Light" panose="02000000000000000000" pitchFamily="50" charset="-78"/>
                        </a:rPr>
                        <a:t>20</a:t>
                      </a:r>
                      <a:endParaRPr lang="en-US" sz="800" b="1" i="0" u="none" strike="noStrike" dirty="0">
                        <a:solidFill>
                          <a:srgbClr val="44546A"/>
                        </a:solidFill>
                        <a:effectLst/>
                        <a:latin typeface="AmmanV3 Sans Light" panose="02000000000000000000" pitchFamily="50" charset="-78"/>
                        <a:cs typeface="AmmanV3 Sans Light" panose="02000000000000000000" pitchFamily="50" charset="-78"/>
                      </a:endParaRP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algn="r" rtl="1" fontAlgn="b"/>
                      <a:r>
                        <a:rPr lang="en-GB" sz="800" b="1" i="0" u="none" strike="noStrike" dirty="0">
                          <a:solidFill>
                            <a:srgbClr val="44546A"/>
                          </a:solidFill>
                          <a:effectLst/>
                          <a:latin typeface="AmmanV3 Sans Light" panose="02000000000000000000" pitchFamily="50" charset="-78"/>
                          <a:cs typeface="AmmanV3 Sans Light" panose="02000000000000000000" pitchFamily="50" charset="-78"/>
                        </a:rPr>
                        <a:t>CRAFTMANSHIP</a:t>
                      </a:r>
                      <a:endParaRPr lang="ar-JO" sz="800" b="1" i="0" u="none" strike="noStrike" dirty="0">
                        <a:solidFill>
                          <a:srgbClr val="44546A"/>
                        </a:solidFill>
                        <a:effectLst/>
                        <a:latin typeface="AmmanV3 Sans Light" panose="02000000000000000000" pitchFamily="50" charset="-78"/>
                        <a:cs typeface="AmmanV3 Sans Light" panose="02000000000000000000" pitchFamily="50" charset="-78"/>
                      </a:endParaRPr>
                    </a:p>
                  </a:txBody>
                  <a:tcPr marL="7144" marR="7144" marT="7144" marB="0" anchor="b"/>
                </a:tc>
                <a:extLst>
                  <a:ext uri="{0D108BD9-81ED-4DB2-BD59-A6C34878D82A}">
                    <a16:rowId xmlns:a16="http://schemas.microsoft.com/office/drawing/2014/main" val="216536466"/>
                  </a:ext>
                </a:extLst>
              </a:tr>
              <a:tr h="121444">
                <a:tc>
                  <a:txBody>
                    <a:bodyPr/>
                    <a:lstStyle/>
                    <a:p>
                      <a:pPr algn="r" fontAlgn="b"/>
                      <a:r>
                        <a:rPr lang="en-GB" sz="800" b="1" i="0" u="none" strike="noStrike" dirty="0">
                          <a:solidFill>
                            <a:srgbClr val="44546A"/>
                          </a:solidFill>
                          <a:effectLst/>
                          <a:latin typeface="AmmanV3 Sans Light" panose="02000000000000000000" pitchFamily="50" charset="-78"/>
                          <a:cs typeface="AmmanV3 Sans Light" panose="02000000000000000000" pitchFamily="50" charset="-78"/>
                        </a:rPr>
                        <a:t>30</a:t>
                      </a:r>
                      <a:endParaRPr lang="en-US" sz="800" b="1" i="0" u="none" strike="noStrike" dirty="0">
                        <a:solidFill>
                          <a:srgbClr val="44546A"/>
                        </a:solidFill>
                        <a:effectLst/>
                        <a:latin typeface="AmmanV3 Sans Light" panose="02000000000000000000" pitchFamily="50" charset="-78"/>
                        <a:cs typeface="AmmanV3 Sans Light" panose="02000000000000000000" pitchFamily="50" charset="-78"/>
                      </a:endParaRP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algn="r" rtl="1" fontAlgn="b"/>
                      <a:r>
                        <a:rPr lang="en-US" sz="800" b="1" i="0" u="none" strike="noStrike" dirty="0">
                          <a:solidFill>
                            <a:srgbClr val="44546A"/>
                          </a:solidFill>
                          <a:effectLst/>
                          <a:latin typeface="AmmanV3 Sans Light" panose="02000000000000000000" pitchFamily="50" charset="-78"/>
                          <a:cs typeface="AmmanV3 Sans Light" panose="02000000000000000000" pitchFamily="50" charset="-78"/>
                        </a:rPr>
                        <a:t>STREES</a:t>
                      </a:r>
                      <a:r>
                        <a:rPr lang="ar-JO" sz="800" b="1" i="0" u="none" strike="noStrike" dirty="0">
                          <a:solidFill>
                            <a:srgbClr val="44546A"/>
                          </a:solidFill>
                          <a:effectLst/>
                          <a:latin typeface="AmmanV3 Sans Light" panose="02000000000000000000" pitchFamily="50" charset="-78"/>
                          <a:cs typeface="AmmanV3 Sans Light" panose="02000000000000000000" pitchFamily="50" charset="-78"/>
                        </a:rPr>
                        <a:t> </a:t>
                      </a:r>
                    </a:p>
                  </a:txBody>
                  <a:tcPr marL="7144" marR="7144" marT="7144" marB="0" anchor="b"/>
                </a:tc>
                <a:extLst>
                  <a:ext uri="{0D108BD9-81ED-4DB2-BD59-A6C34878D82A}">
                    <a16:rowId xmlns:a16="http://schemas.microsoft.com/office/drawing/2014/main" val="1950957494"/>
                  </a:ext>
                </a:extLst>
              </a:tr>
              <a:tr h="121444">
                <a:tc>
                  <a:txBody>
                    <a:bodyPr/>
                    <a:lstStyle/>
                    <a:p>
                      <a:pPr algn="r" fontAlgn="b"/>
                      <a:r>
                        <a:rPr lang="en-GB" sz="800" b="1" i="0" u="none" strike="noStrike" dirty="0">
                          <a:solidFill>
                            <a:srgbClr val="44546A"/>
                          </a:solidFill>
                          <a:effectLst/>
                          <a:latin typeface="AmmanV3 Sans Light" panose="02000000000000000000" pitchFamily="50" charset="-78"/>
                          <a:cs typeface="AmmanV3 Sans Light" panose="02000000000000000000" pitchFamily="50" charset="-78"/>
                        </a:rPr>
                        <a:t>20</a:t>
                      </a:r>
                      <a:endParaRPr lang="en-US" sz="800" b="1" i="0" u="none" strike="noStrike" dirty="0">
                        <a:solidFill>
                          <a:srgbClr val="44546A"/>
                        </a:solidFill>
                        <a:effectLst/>
                        <a:latin typeface="AmmanV3 Sans Light" panose="02000000000000000000" pitchFamily="50" charset="-78"/>
                        <a:cs typeface="AmmanV3 Sans Light" panose="02000000000000000000" pitchFamily="50" charset="-78"/>
                      </a:endParaRP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algn="r" rtl="1" fontAlgn="b"/>
                      <a:r>
                        <a:rPr lang="en-US" sz="800" b="1" i="0" u="none" strike="noStrike" dirty="0">
                          <a:solidFill>
                            <a:srgbClr val="44546A"/>
                          </a:solidFill>
                          <a:effectLst/>
                          <a:latin typeface="AmmanV3 Sans Light" panose="02000000000000000000" pitchFamily="50" charset="-78"/>
                          <a:cs typeface="AmmanV3 Sans Light" panose="02000000000000000000" pitchFamily="50" charset="-78"/>
                        </a:rPr>
                        <a:t>PARKS</a:t>
                      </a:r>
                      <a:r>
                        <a:rPr lang="ar-JO" sz="800" b="1" i="0" u="none" strike="noStrike" dirty="0">
                          <a:solidFill>
                            <a:srgbClr val="44546A"/>
                          </a:solidFill>
                          <a:effectLst/>
                          <a:latin typeface="AmmanV3 Sans Light" panose="02000000000000000000" pitchFamily="50" charset="-78"/>
                          <a:cs typeface="AmmanV3 Sans Light" panose="02000000000000000000" pitchFamily="50" charset="-78"/>
                        </a:rPr>
                        <a:t> </a:t>
                      </a:r>
                    </a:p>
                  </a:txBody>
                  <a:tcPr marL="7144" marR="7144" marT="7144" marB="0" anchor="b"/>
                </a:tc>
                <a:extLst>
                  <a:ext uri="{0D108BD9-81ED-4DB2-BD59-A6C34878D82A}">
                    <a16:rowId xmlns:a16="http://schemas.microsoft.com/office/drawing/2014/main" val="1990554739"/>
                  </a:ext>
                </a:extLst>
              </a:tr>
            </a:tbl>
          </a:graphicData>
        </a:graphic>
      </p:graphicFrame>
      <p:sp>
        <p:nvSpPr>
          <p:cNvPr id="75" name="Rectangle 74">
            <a:extLst>
              <a:ext uri="{FF2B5EF4-FFF2-40B4-BE49-F238E27FC236}">
                <a16:creationId xmlns:a16="http://schemas.microsoft.com/office/drawing/2014/main" id="{34713C16-8DD2-4FDF-AA2D-ABB16FE9E1CC}"/>
              </a:ext>
            </a:extLst>
          </p:cNvPr>
          <p:cNvSpPr/>
          <p:nvPr/>
        </p:nvSpPr>
        <p:spPr>
          <a:xfrm>
            <a:off x="1980824" y="3542268"/>
            <a:ext cx="502061" cy="21929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685800"/>
            <a:r>
              <a:rPr lang="en-US" sz="825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mmanV3 Sans Regular" panose="02000000000000000000" pitchFamily="50" charset="-78"/>
                <a:cs typeface="AmmanV3 Sans Regular" panose="02000000000000000000" pitchFamily="50" charset="-78"/>
              </a:rPr>
              <a:t>zahran</a:t>
            </a:r>
            <a:endParaRPr lang="en-US" sz="825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mmanV3 Sans Regular" panose="02000000000000000000" pitchFamily="50" charset="-78"/>
              <a:cs typeface="AmmanV3 Sans Regular" panose="02000000000000000000" pitchFamily="50" charset="-78"/>
            </a:endParaRPr>
          </a:p>
        </p:txBody>
      </p:sp>
      <p:sp>
        <p:nvSpPr>
          <p:cNvPr id="77" name="Oval 76">
            <a:extLst>
              <a:ext uri="{FF2B5EF4-FFF2-40B4-BE49-F238E27FC236}">
                <a16:creationId xmlns:a16="http://schemas.microsoft.com/office/drawing/2014/main" id="{85D7ED71-C773-4F86-B019-24AC1E99B6FC}"/>
              </a:ext>
            </a:extLst>
          </p:cNvPr>
          <p:cNvSpPr/>
          <p:nvPr/>
        </p:nvSpPr>
        <p:spPr>
          <a:xfrm>
            <a:off x="5937595" y="803678"/>
            <a:ext cx="181493" cy="161328"/>
          </a:xfrm>
          <a:prstGeom prst="ellipse">
            <a:avLst/>
          </a:prstGeom>
          <a:noFill/>
          <a:ln>
            <a:solidFill>
              <a:srgbClr val="74C14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35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78" name="Oval 77">
            <a:extLst>
              <a:ext uri="{FF2B5EF4-FFF2-40B4-BE49-F238E27FC236}">
                <a16:creationId xmlns:a16="http://schemas.microsoft.com/office/drawing/2014/main" id="{7EFC4944-FFC1-4580-8978-A620274301C4}"/>
              </a:ext>
            </a:extLst>
          </p:cNvPr>
          <p:cNvSpPr/>
          <p:nvPr/>
        </p:nvSpPr>
        <p:spPr>
          <a:xfrm>
            <a:off x="6846252" y="424507"/>
            <a:ext cx="163069" cy="155841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35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79" name="Oval 78">
            <a:extLst>
              <a:ext uri="{FF2B5EF4-FFF2-40B4-BE49-F238E27FC236}">
                <a16:creationId xmlns:a16="http://schemas.microsoft.com/office/drawing/2014/main" id="{0D5B4776-44FF-4225-8C2D-67A162F15DD7}"/>
              </a:ext>
            </a:extLst>
          </p:cNvPr>
          <p:cNvSpPr/>
          <p:nvPr/>
        </p:nvSpPr>
        <p:spPr>
          <a:xfrm>
            <a:off x="7187594" y="418957"/>
            <a:ext cx="158940" cy="161391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35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80" name="Oval 79">
            <a:extLst>
              <a:ext uri="{FF2B5EF4-FFF2-40B4-BE49-F238E27FC236}">
                <a16:creationId xmlns:a16="http://schemas.microsoft.com/office/drawing/2014/main" id="{B54B4F41-C79F-4C0E-85D0-9ECD207DEBA7}"/>
              </a:ext>
            </a:extLst>
          </p:cNvPr>
          <p:cNvSpPr/>
          <p:nvPr/>
        </p:nvSpPr>
        <p:spPr>
          <a:xfrm>
            <a:off x="6498218" y="437501"/>
            <a:ext cx="163069" cy="155841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35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81" name="Oval 80">
            <a:extLst>
              <a:ext uri="{FF2B5EF4-FFF2-40B4-BE49-F238E27FC236}">
                <a16:creationId xmlns:a16="http://schemas.microsoft.com/office/drawing/2014/main" id="{C6AFE3C0-C439-4856-86E9-B8EC99A9F0FF}"/>
              </a:ext>
            </a:extLst>
          </p:cNvPr>
          <p:cNvSpPr/>
          <p:nvPr/>
        </p:nvSpPr>
        <p:spPr>
          <a:xfrm>
            <a:off x="7489237" y="424113"/>
            <a:ext cx="163069" cy="155841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350">
              <a:solidFill>
                <a:prstClr val="white"/>
              </a:solidFill>
              <a:latin typeface="Calibri" panose="020F0502020204030204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40DF2BA9-382C-452F-A9BC-4649C40B61D9}"/>
              </a:ext>
            </a:extLst>
          </p:cNvPr>
          <p:cNvGrpSpPr/>
          <p:nvPr/>
        </p:nvGrpSpPr>
        <p:grpSpPr>
          <a:xfrm>
            <a:off x="5374425" y="437501"/>
            <a:ext cx="278783" cy="543388"/>
            <a:chOff x="7165899" y="583334"/>
            <a:chExt cx="371711" cy="724517"/>
          </a:xfrm>
        </p:grpSpPr>
        <p:pic>
          <p:nvPicPr>
            <p:cNvPr id="57" name="Picture 56">
              <a:extLst>
                <a:ext uri="{FF2B5EF4-FFF2-40B4-BE49-F238E27FC236}">
                  <a16:creationId xmlns:a16="http://schemas.microsoft.com/office/drawing/2014/main" id="{26F120D9-0E04-4FE5-8708-97533884328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-223" t="73927" r="89314" b="-20356"/>
            <a:stretch/>
          </p:blipFill>
          <p:spPr>
            <a:xfrm>
              <a:off x="7165899" y="809886"/>
              <a:ext cx="371711" cy="462011"/>
            </a:xfrm>
            <a:prstGeom prst="rect">
              <a:avLst/>
            </a:prstGeom>
          </p:spPr>
        </p:pic>
        <p:sp>
          <p:nvSpPr>
            <p:cNvPr id="76" name="Oval 75">
              <a:extLst>
                <a:ext uri="{FF2B5EF4-FFF2-40B4-BE49-F238E27FC236}">
                  <a16:creationId xmlns:a16="http://schemas.microsoft.com/office/drawing/2014/main" id="{3ED0B138-763B-47CE-A34D-2AAE2CAAE3DF}"/>
                </a:ext>
              </a:extLst>
            </p:cNvPr>
            <p:cNvSpPr/>
            <p:nvPr/>
          </p:nvSpPr>
          <p:spPr>
            <a:xfrm>
              <a:off x="7174999" y="583334"/>
              <a:ext cx="225301" cy="216929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/>
              <a:endParaRPr lang="en-US" sz="135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82" name="Oval 81">
              <a:extLst>
                <a:ext uri="{FF2B5EF4-FFF2-40B4-BE49-F238E27FC236}">
                  <a16:creationId xmlns:a16="http://schemas.microsoft.com/office/drawing/2014/main" id="{0439997F-5001-461E-B000-E0FAE6181845}"/>
                </a:ext>
              </a:extLst>
            </p:cNvPr>
            <p:cNvSpPr/>
            <p:nvPr/>
          </p:nvSpPr>
          <p:spPr>
            <a:xfrm>
              <a:off x="7178865" y="1083740"/>
              <a:ext cx="232681" cy="224111"/>
            </a:xfrm>
            <a:prstGeom prst="ellipse">
              <a:avLst/>
            </a:prstGeom>
            <a:noFill/>
            <a:ln>
              <a:solidFill>
                <a:srgbClr val="74C14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/>
              <a:endParaRPr lang="en-US" sz="1350">
                <a:solidFill>
                  <a:prstClr val="white"/>
                </a:solidFill>
                <a:latin typeface="Calibri" panose="020F0502020204030204"/>
              </a:endParaRPr>
            </a:p>
          </p:txBody>
        </p:sp>
      </p:grpSp>
      <p:sp>
        <p:nvSpPr>
          <p:cNvPr id="83" name="Oval 82">
            <a:extLst>
              <a:ext uri="{FF2B5EF4-FFF2-40B4-BE49-F238E27FC236}">
                <a16:creationId xmlns:a16="http://schemas.microsoft.com/office/drawing/2014/main" id="{ACAA7D5C-BAAE-4FEF-B55E-1769833777E6}"/>
              </a:ext>
            </a:extLst>
          </p:cNvPr>
          <p:cNvSpPr/>
          <p:nvPr/>
        </p:nvSpPr>
        <p:spPr>
          <a:xfrm>
            <a:off x="6838455" y="787675"/>
            <a:ext cx="164629" cy="173483"/>
          </a:xfrm>
          <a:prstGeom prst="ellipse">
            <a:avLst/>
          </a:prstGeom>
          <a:noFill/>
          <a:ln>
            <a:solidFill>
              <a:srgbClr val="74C14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35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84" name="Oval 83">
            <a:extLst>
              <a:ext uri="{FF2B5EF4-FFF2-40B4-BE49-F238E27FC236}">
                <a16:creationId xmlns:a16="http://schemas.microsoft.com/office/drawing/2014/main" id="{769DB37F-FFC9-4F76-8488-1BF8359FE727}"/>
              </a:ext>
            </a:extLst>
          </p:cNvPr>
          <p:cNvSpPr/>
          <p:nvPr/>
        </p:nvSpPr>
        <p:spPr>
          <a:xfrm>
            <a:off x="7184427" y="779522"/>
            <a:ext cx="164629" cy="173483"/>
          </a:xfrm>
          <a:prstGeom prst="ellipse">
            <a:avLst/>
          </a:prstGeom>
          <a:noFill/>
          <a:ln>
            <a:solidFill>
              <a:srgbClr val="74C14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35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85" name="Oval 84">
            <a:extLst>
              <a:ext uri="{FF2B5EF4-FFF2-40B4-BE49-F238E27FC236}">
                <a16:creationId xmlns:a16="http://schemas.microsoft.com/office/drawing/2014/main" id="{C2AB6CB4-8B38-49FA-A060-364F9EA23F2C}"/>
              </a:ext>
            </a:extLst>
          </p:cNvPr>
          <p:cNvSpPr/>
          <p:nvPr/>
        </p:nvSpPr>
        <p:spPr>
          <a:xfrm>
            <a:off x="7488444" y="594940"/>
            <a:ext cx="164629" cy="173483"/>
          </a:xfrm>
          <a:prstGeom prst="ellipse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35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86" name="Oval 85">
            <a:extLst>
              <a:ext uri="{FF2B5EF4-FFF2-40B4-BE49-F238E27FC236}">
                <a16:creationId xmlns:a16="http://schemas.microsoft.com/office/drawing/2014/main" id="{94AD917C-3010-4A77-95F3-3C8131B9B169}"/>
              </a:ext>
            </a:extLst>
          </p:cNvPr>
          <p:cNvSpPr/>
          <p:nvPr/>
        </p:nvSpPr>
        <p:spPr>
          <a:xfrm>
            <a:off x="5949165" y="617066"/>
            <a:ext cx="164629" cy="173483"/>
          </a:xfrm>
          <a:prstGeom prst="ellipse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35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87" name="Rectangle 86">
            <a:extLst>
              <a:ext uri="{FF2B5EF4-FFF2-40B4-BE49-F238E27FC236}">
                <a16:creationId xmlns:a16="http://schemas.microsoft.com/office/drawing/2014/main" id="{18CA4522-02B6-47AA-9D65-C1C63BB7BFD4}"/>
              </a:ext>
            </a:extLst>
          </p:cNvPr>
          <p:cNvSpPr/>
          <p:nvPr/>
        </p:nvSpPr>
        <p:spPr>
          <a:xfrm>
            <a:off x="6685250" y="3003058"/>
            <a:ext cx="373820" cy="18466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685800"/>
            <a:r>
              <a:rPr lang="en-US" sz="6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mmanV3 Sans Regular" panose="02000000000000000000" pitchFamily="50" charset="-78"/>
                <a:cs typeface="AmmanV3 Sans Regular" panose="02000000000000000000" pitchFamily="50" charset="-78"/>
              </a:rPr>
              <a:t>naser</a:t>
            </a:r>
          </a:p>
        </p:txBody>
      </p:sp>
      <p:sp>
        <p:nvSpPr>
          <p:cNvPr id="88" name="Rectangle 87">
            <a:extLst>
              <a:ext uri="{FF2B5EF4-FFF2-40B4-BE49-F238E27FC236}">
                <a16:creationId xmlns:a16="http://schemas.microsoft.com/office/drawing/2014/main" id="{DF2C635F-36C1-4A81-BF2D-DE75D6A110E7}"/>
              </a:ext>
            </a:extLst>
          </p:cNvPr>
          <p:cNvSpPr/>
          <p:nvPr/>
        </p:nvSpPr>
        <p:spPr>
          <a:xfrm>
            <a:off x="6381305" y="2782390"/>
            <a:ext cx="445956" cy="18466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685800"/>
            <a:r>
              <a:rPr lang="en-US" sz="6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mmanV3 Sans Regular" panose="02000000000000000000" pitchFamily="50" charset="-78"/>
                <a:cs typeface="AmmanV3 Sans Regular" panose="02000000000000000000" pitchFamily="50" charset="-78"/>
              </a:rPr>
              <a:t>basman</a:t>
            </a:r>
            <a:endParaRPr lang="en-US" sz="6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mmanV3 Sans Regular" panose="02000000000000000000" pitchFamily="50" charset="-78"/>
              <a:cs typeface="AmmanV3 Sans Regular" panose="02000000000000000000" pitchFamily="50" charset="-78"/>
            </a:endParaRPr>
          </a:p>
        </p:txBody>
      </p:sp>
      <p:sp>
        <p:nvSpPr>
          <p:cNvPr id="89" name="Rectangle 88">
            <a:extLst>
              <a:ext uri="{FF2B5EF4-FFF2-40B4-BE49-F238E27FC236}">
                <a16:creationId xmlns:a16="http://schemas.microsoft.com/office/drawing/2014/main" id="{A6F07053-7C67-4935-846B-DB229EFFF569}"/>
              </a:ext>
            </a:extLst>
          </p:cNvPr>
          <p:cNvSpPr/>
          <p:nvPr/>
        </p:nvSpPr>
        <p:spPr>
          <a:xfrm>
            <a:off x="5958090" y="3031105"/>
            <a:ext cx="418704" cy="18466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685800"/>
            <a:r>
              <a:rPr lang="en-US" sz="6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mmanV3 Sans Regular" panose="02000000000000000000" pitchFamily="50" charset="-78"/>
                <a:cs typeface="AmmanV3 Sans Regular" panose="02000000000000000000" pitchFamily="50" charset="-78"/>
              </a:rPr>
              <a:t>zahran</a:t>
            </a:r>
            <a:endParaRPr lang="en-US" sz="6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mmanV3 Sans Regular" panose="02000000000000000000" pitchFamily="50" charset="-78"/>
              <a:cs typeface="AmmanV3 Sans Regular" panose="02000000000000000000" pitchFamily="50" charset="-78"/>
            </a:endParaRPr>
          </a:p>
        </p:txBody>
      </p:sp>
      <p:sp>
        <p:nvSpPr>
          <p:cNvPr id="90" name="Rectangle 89">
            <a:extLst>
              <a:ext uri="{FF2B5EF4-FFF2-40B4-BE49-F238E27FC236}">
                <a16:creationId xmlns:a16="http://schemas.microsoft.com/office/drawing/2014/main" id="{207BAF22-2133-4A72-8853-E58001415C01}"/>
              </a:ext>
            </a:extLst>
          </p:cNvPr>
          <p:cNvSpPr/>
          <p:nvPr/>
        </p:nvSpPr>
        <p:spPr>
          <a:xfrm>
            <a:off x="5333034" y="3043666"/>
            <a:ext cx="543739" cy="18466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685800"/>
            <a:r>
              <a:rPr lang="en-US" sz="6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mmanV3 Sans Regular" panose="02000000000000000000" pitchFamily="50" charset="-78"/>
                <a:cs typeface="AmmanV3 Sans Regular" panose="02000000000000000000" pitchFamily="50" charset="-78"/>
              </a:rPr>
              <a:t>Wadi</a:t>
            </a:r>
            <a:r>
              <a:rPr lang="en-US" sz="6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mmanV3 Sans Regular" panose="02000000000000000000" pitchFamily="50" charset="-78"/>
                <a:cs typeface="AmmanV3 Sans Regular" panose="02000000000000000000" pitchFamily="50" charset="-78"/>
              </a:rPr>
              <a:t> </a:t>
            </a:r>
            <a:r>
              <a:rPr lang="en-US" sz="6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mmanV3 Sans Regular" panose="02000000000000000000" pitchFamily="50" charset="-78"/>
                <a:cs typeface="AmmanV3 Sans Regular" panose="02000000000000000000" pitchFamily="50" charset="-78"/>
              </a:rPr>
              <a:t>alsier</a:t>
            </a:r>
            <a:endParaRPr lang="en-US" sz="6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mmanV3 Sans Regular" panose="02000000000000000000" pitchFamily="50" charset="-78"/>
              <a:cs typeface="AmmanV3 Sans Regular" panose="02000000000000000000" pitchFamily="50" charset="-78"/>
            </a:endParaRPr>
          </a:p>
        </p:txBody>
      </p:sp>
      <p:sp>
        <p:nvSpPr>
          <p:cNvPr id="92" name="Rectangle 91">
            <a:extLst>
              <a:ext uri="{FF2B5EF4-FFF2-40B4-BE49-F238E27FC236}">
                <a16:creationId xmlns:a16="http://schemas.microsoft.com/office/drawing/2014/main" id="{3885E0B0-C838-4C45-83CF-5F9F90958259}"/>
              </a:ext>
            </a:extLst>
          </p:cNvPr>
          <p:cNvSpPr/>
          <p:nvPr/>
        </p:nvSpPr>
        <p:spPr>
          <a:xfrm>
            <a:off x="7427056" y="3453778"/>
            <a:ext cx="343364" cy="18466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685800"/>
            <a:r>
              <a:rPr lang="en-US" sz="6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mmanV3 Sans Regular" panose="02000000000000000000" pitchFamily="50" charset="-78"/>
                <a:cs typeface="AmmanV3 Sans Regular" panose="02000000000000000000" pitchFamily="50" charset="-78"/>
              </a:rPr>
              <a:t>ohod</a:t>
            </a:r>
            <a:endParaRPr lang="en-US" sz="6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mmanV3 Sans Regular" panose="02000000000000000000" pitchFamily="50" charset="-78"/>
              <a:cs typeface="AmmanV3 Sans Regular" panose="02000000000000000000" pitchFamily="50" charset="-78"/>
            </a:endParaRPr>
          </a:p>
        </p:txBody>
      </p:sp>
      <p:pic>
        <p:nvPicPr>
          <p:cNvPr id="93" name="Picture 92">
            <a:extLst>
              <a:ext uri="{FF2B5EF4-FFF2-40B4-BE49-F238E27FC236}">
                <a16:creationId xmlns:a16="http://schemas.microsoft.com/office/drawing/2014/main" id="{BF691364-EF23-4A7D-889C-E25489AD51D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6782" y="3363372"/>
            <a:ext cx="190437" cy="276999"/>
          </a:xfrm>
          <a:prstGeom prst="rect">
            <a:avLst/>
          </a:prstGeom>
        </p:spPr>
      </p:pic>
      <p:pic>
        <p:nvPicPr>
          <p:cNvPr id="94" name="Picture 93">
            <a:extLst>
              <a:ext uri="{FF2B5EF4-FFF2-40B4-BE49-F238E27FC236}">
                <a16:creationId xmlns:a16="http://schemas.microsoft.com/office/drawing/2014/main" id="{A8ABACFD-4FED-4A15-AF9A-1399D030270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1637" y="2917158"/>
            <a:ext cx="178154" cy="259133"/>
          </a:xfrm>
          <a:prstGeom prst="rect">
            <a:avLst/>
          </a:prstGeom>
        </p:spPr>
      </p:pic>
      <p:pic>
        <p:nvPicPr>
          <p:cNvPr id="95" name="Picture 94">
            <a:extLst>
              <a:ext uri="{FF2B5EF4-FFF2-40B4-BE49-F238E27FC236}">
                <a16:creationId xmlns:a16="http://schemas.microsoft.com/office/drawing/2014/main" id="{38654656-8B5C-4292-977F-69D2AD9ED78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6213" y="2917158"/>
            <a:ext cx="190437" cy="276999"/>
          </a:xfrm>
          <a:prstGeom prst="rect">
            <a:avLst/>
          </a:prstGeom>
        </p:spPr>
      </p:pic>
      <p:pic>
        <p:nvPicPr>
          <p:cNvPr id="96" name="Picture 95">
            <a:extLst>
              <a:ext uri="{FF2B5EF4-FFF2-40B4-BE49-F238E27FC236}">
                <a16:creationId xmlns:a16="http://schemas.microsoft.com/office/drawing/2014/main" id="{50E12436-3EFC-4273-823C-6E2770D2D8DA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9905" y="2979289"/>
            <a:ext cx="156377" cy="227456"/>
          </a:xfrm>
          <a:prstGeom prst="rect">
            <a:avLst/>
          </a:prstGeom>
        </p:spPr>
      </p:pic>
      <p:pic>
        <p:nvPicPr>
          <p:cNvPr id="97" name="Picture 96">
            <a:extLst>
              <a:ext uri="{FF2B5EF4-FFF2-40B4-BE49-F238E27FC236}">
                <a16:creationId xmlns:a16="http://schemas.microsoft.com/office/drawing/2014/main" id="{AC08A0FA-FC70-4E8F-88B0-9A938EC1B91A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3365" y="3414671"/>
            <a:ext cx="166813" cy="242637"/>
          </a:xfrm>
          <a:prstGeom prst="rect">
            <a:avLst/>
          </a:prstGeom>
        </p:spPr>
      </p:pic>
      <p:pic>
        <p:nvPicPr>
          <p:cNvPr id="98" name="Picture 97">
            <a:extLst>
              <a:ext uri="{FF2B5EF4-FFF2-40B4-BE49-F238E27FC236}">
                <a16:creationId xmlns:a16="http://schemas.microsoft.com/office/drawing/2014/main" id="{89FDDE9F-8145-4CE6-8D00-D7A1F14CBC2E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9072" y="2710345"/>
            <a:ext cx="153071" cy="222650"/>
          </a:xfrm>
          <a:prstGeom prst="rect">
            <a:avLst/>
          </a:prstGeom>
        </p:spPr>
      </p:pic>
      <p:sp>
        <p:nvSpPr>
          <p:cNvPr id="100" name="Oval 99">
            <a:extLst>
              <a:ext uri="{FF2B5EF4-FFF2-40B4-BE49-F238E27FC236}">
                <a16:creationId xmlns:a16="http://schemas.microsoft.com/office/drawing/2014/main" id="{0B3E38F0-6587-44A7-83D8-9D4332FD09CC}"/>
              </a:ext>
            </a:extLst>
          </p:cNvPr>
          <p:cNvSpPr/>
          <p:nvPr/>
        </p:nvSpPr>
        <p:spPr>
          <a:xfrm>
            <a:off x="6499326" y="605069"/>
            <a:ext cx="163069" cy="155841"/>
          </a:xfrm>
          <a:prstGeom prst="ellipse">
            <a:avLst/>
          </a:prstGeom>
          <a:noFill/>
          <a:ln>
            <a:solidFill>
              <a:srgbClr val="FFC44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35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01" name="Rectangle 100">
            <a:extLst>
              <a:ext uri="{FF2B5EF4-FFF2-40B4-BE49-F238E27FC236}">
                <a16:creationId xmlns:a16="http://schemas.microsoft.com/office/drawing/2014/main" id="{9FAD4B41-2941-46C3-920E-1D427B42712E}"/>
              </a:ext>
            </a:extLst>
          </p:cNvPr>
          <p:cNvSpPr/>
          <p:nvPr/>
        </p:nvSpPr>
        <p:spPr>
          <a:xfrm>
            <a:off x="3847870" y="415533"/>
            <a:ext cx="599844" cy="20774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685800"/>
            <a:r>
              <a:rPr lang="en-US" sz="75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mmanV3 Sans Regular" panose="02000000000000000000" pitchFamily="50" charset="-78"/>
                <a:cs typeface="AmmanV3 Sans Regular" panose="02000000000000000000" pitchFamily="50" charset="-78"/>
              </a:rPr>
              <a:t>quaismeh</a:t>
            </a:r>
            <a:r>
              <a:rPr lang="en-US" sz="75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mmanV3 Sans Regular" panose="02000000000000000000" pitchFamily="50" charset="-78"/>
                <a:cs typeface="AmmanV3 Sans Regular" panose="02000000000000000000" pitchFamily="50" charset="-78"/>
              </a:rPr>
              <a:t> </a:t>
            </a:r>
          </a:p>
        </p:txBody>
      </p:sp>
      <p:sp>
        <p:nvSpPr>
          <p:cNvPr id="103" name="Oval 102">
            <a:extLst>
              <a:ext uri="{FF2B5EF4-FFF2-40B4-BE49-F238E27FC236}">
                <a16:creationId xmlns:a16="http://schemas.microsoft.com/office/drawing/2014/main" id="{511FC844-469F-4B14-9160-4C9A9FB073FD}"/>
              </a:ext>
            </a:extLst>
          </p:cNvPr>
          <p:cNvSpPr/>
          <p:nvPr/>
        </p:nvSpPr>
        <p:spPr>
          <a:xfrm>
            <a:off x="3286123" y="734069"/>
            <a:ext cx="86711" cy="88040"/>
          </a:xfrm>
          <a:prstGeom prst="ellipse">
            <a:avLst/>
          </a:prstGeom>
          <a:solidFill>
            <a:srgbClr val="F7333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35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04" name="Oval 103">
            <a:extLst>
              <a:ext uri="{FF2B5EF4-FFF2-40B4-BE49-F238E27FC236}">
                <a16:creationId xmlns:a16="http://schemas.microsoft.com/office/drawing/2014/main" id="{9DA6CCD7-7863-49DE-AEDB-6D19B9D029DB}"/>
              </a:ext>
            </a:extLst>
          </p:cNvPr>
          <p:cNvSpPr/>
          <p:nvPr/>
        </p:nvSpPr>
        <p:spPr>
          <a:xfrm>
            <a:off x="3289136" y="870838"/>
            <a:ext cx="86711" cy="8804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35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05" name="Oval 104">
            <a:extLst>
              <a:ext uri="{FF2B5EF4-FFF2-40B4-BE49-F238E27FC236}">
                <a16:creationId xmlns:a16="http://schemas.microsoft.com/office/drawing/2014/main" id="{63541D6F-5BCE-4B05-9F64-8A0BC03464E2}"/>
              </a:ext>
            </a:extLst>
          </p:cNvPr>
          <p:cNvSpPr/>
          <p:nvPr/>
        </p:nvSpPr>
        <p:spPr>
          <a:xfrm>
            <a:off x="3284626" y="1001197"/>
            <a:ext cx="86711" cy="88040"/>
          </a:xfrm>
          <a:prstGeom prst="ellipse">
            <a:avLst/>
          </a:prstGeom>
          <a:solidFill>
            <a:srgbClr val="74C1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35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06" name="Oval 105">
            <a:extLst>
              <a:ext uri="{FF2B5EF4-FFF2-40B4-BE49-F238E27FC236}">
                <a16:creationId xmlns:a16="http://schemas.microsoft.com/office/drawing/2014/main" id="{0E47C4C5-C3C6-4F0A-B2BB-FD198E2860FA}"/>
              </a:ext>
            </a:extLst>
          </p:cNvPr>
          <p:cNvSpPr/>
          <p:nvPr/>
        </p:nvSpPr>
        <p:spPr>
          <a:xfrm>
            <a:off x="3282959" y="1131326"/>
            <a:ext cx="86711" cy="88040"/>
          </a:xfrm>
          <a:prstGeom prst="ellipse">
            <a:avLst/>
          </a:prstGeom>
          <a:solidFill>
            <a:srgbClr val="74C1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35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07" name="Oval 106">
            <a:extLst>
              <a:ext uri="{FF2B5EF4-FFF2-40B4-BE49-F238E27FC236}">
                <a16:creationId xmlns:a16="http://schemas.microsoft.com/office/drawing/2014/main" id="{41B89CEE-FA6A-4A58-ADC3-C4124E5DD9AF}"/>
              </a:ext>
            </a:extLst>
          </p:cNvPr>
          <p:cNvSpPr/>
          <p:nvPr/>
        </p:nvSpPr>
        <p:spPr>
          <a:xfrm>
            <a:off x="3287678" y="1257529"/>
            <a:ext cx="86711" cy="8804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35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08" name="Oval 107">
            <a:extLst>
              <a:ext uri="{FF2B5EF4-FFF2-40B4-BE49-F238E27FC236}">
                <a16:creationId xmlns:a16="http://schemas.microsoft.com/office/drawing/2014/main" id="{A771CC08-7D24-4A6B-AA34-459E1D453FED}"/>
              </a:ext>
            </a:extLst>
          </p:cNvPr>
          <p:cNvSpPr/>
          <p:nvPr/>
        </p:nvSpPr>
        <p:spPr>
          <a:xfrm>
            <a:off x="3282959" y="1486782"/>
            <a:ext cx="86711" cy="88040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35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09" name="Oval 108">
            <a:extLst>
              <a:ext uri="{FF2B5EF4-FFF2-40B4-BE49-F238E27FC236}">
                <a16:creationId xmlns:a16="http://schemas.microsoft.com/office/drawing/2014/main" id="{3D067CBF-681E-4CB3-9F01-59DCD1747D24}"/>
              </a:ext>
            </a:extLst>
          </p:cNvPr>
          <p:cNvSpPr/>
          <p:nvPr/>
        </p:nvSpPr>
        <p:spPr>
          <a:xfrm>
            <a:off x="3289459" y="1375850"/>
            <a:ext cx="86711" cy="88040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35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10" name="Oval 109">
            <a:extLst>
              <a:ext uri="{FF2B5EF4-FFF2-40B4-BE49-F238E27FC236}">
                <a16:creationId xmlns:a16="http://schemas.microsoft.com/office/drawing/2014/main" id="{093E1847-56DB-4478-9EF4-168380F01E23}"/>
              </a:ext>
            </a:extLst>
          </p:cNvPr>
          <p:cNvSpPr/>
          <p:nvPr/>
        </p:nvSpPr>
        <p:spPr>
          <a:xfrm>
            <a:off x="1067497" y="1118109"/>
            <a:ext cx="86711" cy="88040"/>
          </a:xfrm>
          <a:prstGeom prst="ellipse">
            <a:avLst/>
          </a:prstGeom>
          <a:solidFill>
            <a:srgbClr val="F7333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35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11" name="Oval 110">
            <a:extLst>
              <a:ext uri="{FF2B5EF4-FFF2-40B4-BE49-F238E27FC236}">
                <a16:creationId xmlns:a16="http://schemas.microsoft.com/office/drawing/2014/main" id="{1DE97287-6C50-4C6A-A168-6745B09C0C2C}"/>
              </a:ext>
            </a:extLst>
          </p:cNvPr>
          <p:cNvSpPr/>
          <p:nvPr/>
        </p:nvSpPr>
        <p:spPr>
          <a:xfrm>
            <a:off x="1067497" y="753186"/>
            <a:ext cx="86711" cy="88040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35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12" name="Oval 111">
            <a:extLst>
              <a:ext uri="{FF2B5EF4-FFF2-40B4-BE49-F238E27FC236}">
                <a16:creationId xmlns:a16="http://schemas.microsoft.com/office/drawing/2014/main" id="{226C2F56-3E5D-49F4-A10E-0B3332E72344}"/>
              </a:ext>
            </a:extLst>
          </p:cNvPr>
          <p:cNvSpPr/>
          <p:nvPr/>
        </p:nvSpPr>
        <p:spPr>
          <a:xfrm>
            <a:off x="1062266" y="874845"/>
            <a:ext cx="86711" cy="88040"/>
          </a:xfrm>
          <a:prstGeom prst="ellipse">
            <a:avLst/>
          </a:prstGeom>
          <a:solidFill>
            <a:srgbClr val="FFC44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35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13" name="Oval 112">
            <a:extLst>
              <a:ext uri="{FF2B5EF4-FFF2-40B4-BE49-F238E27FC236}">
                <a16:creationId xmlns:a16="http://schemas.microsoft.com/office/drawing/2014/main" id="{FA127680-7334-4BA0-AF20-016F08DE8658}"/>
              </a:ext>
            </a:extLst>
          </p:cNvPr>
          <p:cNvSpPr/>
          <p:nvPr/>
        </p:nvSpPr>
        <p:spPr>
          <a:xfrm>
            <a:off x="1067497" y="995182"/>
            <a:ext cx="86711" cy="88040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35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14" name="Oval 113">
            <a:extLst>
              <a:ext uri="{FF2B5EF4-FFF2-40B4-BE49-F238E27FC236}">
                <a16:creationId xmlns:a16="http://schemas.microsoft.com/office/drawing/2014/main" id="{6C33543A-E410-4800-B6EE-B27D1CCD7EE4}"/>
              </a:ext>
            </a:extLst>
          </p:cNvPr>
          <p:cNvSpPr/>
          <p:nvPr/>
        </p:nvSpPr>
        <p:spPr>
          <a:xfrm>
            <a:off x="1062266" y="1251514"/>
            <a:ext cx="86711" cy="88040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35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15" name="Oval 114">
            <a:extLst>
              <a:ext uri="{FF2B5EF4-FFF2-40B4-BE49-F238E27FC236}">
                <a16:creationId xmlns:a16="http://schemas.microsoft.com/office/drawing/2014/main" id="{55D5511D-448F-46C1-A8D2-8FDA886BB174}"/>
              </a:ext>
            </a:extLst>
          </p:cNvPr>
          <p:cNvSpPr/>
          <p:nvPr/>
        </p:nvSpPr>
        <p:spPr>
          <a:xfrm>
            <a:off x="1065976" y="1378978"/>
            <a:ext cx="86711" cy="88040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35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16" name="Oval 115">
            <a:extLst>
              <a:ext uri="{FF2B5EF4-FFF2-40B4-BE49-F238E27FC236}">
                <a16:creationId xmlns:a16="http://schemas.microsoft.com/office/drawing/2014/main" id="{07B92AB1-5F2E-4AFF-8930-CE499BC87B6F}"/>
              </a:ext>
            </a:extLst>
          </p:cNvPr>
          <p:cNvSpPr/>
          <p:nvPr/>
        </p:nvSpPr>
        <p:spPr>
          <a:xfrm>
            <a:off x="1062266" y="1485871"/>
            <a:ext cx="86711" cy="88040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35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17" name="Oval 116">
            <a:extLst>
              <a:ext uri="{FF2B5EF4-FFF2-40B4-BE49-F238E27FC236}">
                <a16:creationId xmlns:a16="http://schemas.microsoft.com/office/drawing/2014/main" id="{94138004-69D9-425E-A13C-278AF48269FF}"/>
              </a:ext>
            </a:extLst>
          </p:cNvPr>
          <p:cNvSpPr/>
          <p:nvPr/>
        </p:nvSpPr>
        <p:spPr>
          <a:xfrm>
            <a:off x="3330466" y="2427169"/>
            <a:ext cx="86711" cy="88040"/>
          </a:xfrm>
          <a:prstGeom prst="ellipse">
            <a:avLst/>
          </a:prstGeom>
          <a:solidFill>
            <a:srgbClr val="F7333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35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18" name="Oval 117">
            <a:extLst>
              <a:ext uri="{FF2B5EF4-FFF2-40B4-BE49-F238E27FC236}">
                <a16:creationId xmlns:a16="http://schemas.microsoft.com/office/drawing/2014/main" id="{3C78A4AA-D68F-47F1-B252-016525FF1398}"/>
              </a:ext>
            </a:extLst>
          </p:cNvPr>
          <p:cNvSpPr/>
          <p:nvPr/>
        </p:nvSpPr>
        <p:spPr>
          <a:xfrm>
            <a:off x="3333479" y="2563938"/>
            <a:ext cx="86711" cy="8804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35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19" name="Oval 118">
            <a:extLst>
              <a:ext uri="{FF2B5EF4-FFF2-40B4-BE49-F238E27FC236}">
                <a16:creationId xmlns:a16="http://schemas.microsoft.com/office/drawing/2014/main" id="{589A8AEC-EA7B-42D7-BC84-55CF19F750C9}"/>
              </a:ext>
            </a:extLst>
          </p:cNvPr>
          <p:cNvSpPr/>
          <p:nvPr/>
        </p:nvSpPr>
        <p:spPr>
          <a:xfrm>
            <a:off x="3327302" y="3171999"/>
            <a:ext cx="86711" cy="88040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35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20" name="Oval 119">
            <a:extLst>
              <a:ext uri="{FF2B5EF4-FFF2-40B4-BE49-F238E27FC236}">
                <a16:creationId xmlns:a16="http://schemas.microsoft.com/office/drawing/2014/main" id="{3CFAFEDE-3F7D-4796-8787-99CEB4781AFA}"/>
              </a:ext>
            </a:extLst>
          </p:cNvPr>
          <p:cNvSpPr/>
          <p:nvPr/>
        </p:nvSpPr>
        <p:spPr>
          <a:xfrm>
            <a:off x="3325919" y="3068950"/>
            <a:ext cx="86711" cy="88040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35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21" name="Oval 120">
            <a:extLst>
              <a:ext uri="{FF2B5EF4-FFF2-40B4-BE49-F238E27FC236}">
                <a16:creationId xmlns:a16="http://schemas.microsoft.com/office/drawing/2014/main" id="{6A8107E0-E2BF-41E0-A5A9-95605648A23A}"/>
              </a:ext>
            </a:extLst>
          </p:cNvPr>
          <p:cNvSpPr/>
          <p:nvPr/>
        </p:nvSpPr>
        <p:spPr>
          <a:xfrm>
            <a:off x="3329542" y="2945150"/>
            <a:ext cx="86711" cy="88040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35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22" name="Oval 121">
            <a:extLst>
              <a:ext uri="{FF2B5EF4-FFF2-40B4-BE49-F238E27FC236}">
                <a16:creationId xmlns:a16="http://schemas.microsoft.com/office/drawing/2014/main" id="{4FABF0B1-7756-4A6A-A653-B7A295B5343C}"/>
              </a:ext>
            </a:extLst>
          </p:cNvPr>
          <p:cNvSpPr/>
          <p:nvPr/>
        </p:nvSpPr>
        <p:spPr>
          <a:xfrm>
            <a:off x="3337250" y="2692645"/>
            <a:ext cx="86711" cy="8804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35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23" name="Oval 122">
            <a:extLst>
              <a:ext uri="{FF2B5EF4-FFF2-40B4-BE49-F238E27FC236}">
                <a16:creationId xmlns:a16="http://schemas.microsoft.com/office/drawing/2014/main" id="{AD674C04-7B1A-44BF-82A6-CE2FCC6A1D94}"/>
              </a:ext>
            </a:extLst>
          </p:cNvPr>
          <p:cNvSpPr/>
          <p:nvPr/>
        </p:nvSpPr>
        <p:spPr>
          <a:xfrm>
            <a:off x="3325919" y="2822076"/>
            <a:ext cx="86711" cy="8804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35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24" name="Oval 123">
            <a:extLst>
              <a:ext uri="{FF2B5EF4-FFF2-40B4-BE49-F238E27FC236}">
                <a16:creationId xmlns:a16="http://schemas.microsoft.com/office/drawing/2014/main" id="{BD86F7C9-F9F8-44B1-9008-94916E48F35F}"/>
              </a:ext>
            </a:extLst>
          </p:cNvPr>
          <p:cNvSpPr/>
          <p:nvPr/>
        </p:nvSpPr>
        <p:spPr>
          <a:xfrm>
            <a:off x="999203" y="2419285"/>
            <a:ext cx="86711" cy="88040"/>
          </a:xfrm>
          <a:prstGeom prst="ellipse">
            <a:avLst/>
          </a:prstGeom>
          <a:solidFill>
            <a:srgbClr val="F7333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35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25" name="Oval 124">
            <a:extLst>
              <a:ext uri="{FF2B5EF4-FFF2-40B4-BE49-F238E27FC236}">
                <a16:creationId xmlns:a16="http://schemas.microsoft.com/office/drawing/2014/main" id="{4D70437C-799A-4B09-987E-1A773C0B3D2F}"/>
              </a:ext>
            </a:extLst>
          </p:cNvPr>
          <p:cNvSpPr/>
          <p:nvPr/>
        </p:nvSpPr>
        <p:spPr>
          <a:xfrm>
            <a:off x="999203" y="2548103"/>
            <a:ext cx="86711" cy="88040"/>
          </a:xfrm>
          <a:prstGeom prst="ellipse">
            <a:avLst/>
          </a:prstGeom>
          <a:solidFill>
            <a:srgbClr val="F7333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35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26" name="Oval 125">
            <a:extLst>
              <a:ext uri="{FF2B5EF4-FFF2-40B4-BE49-F238E27FC236}">
                <a16:creationId xmlns:a16="http://schemas.microsoft.com/office/drawing/2014/main" id="{1624EA9D-491E-4F31-AE7B-2EFB506A768C}"/>
              </a:ext>
            </a:extLst>
          </p:cNvPr>
          <p:cNvSpPr/>
          <p:nvPr/>
        </p:nvSpPr>
        <p:spPr>
          <a:xfrm>
            <a:off x="995142" y="3068950"/>
            <a:ext cx="86711" cy="88040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35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27" name="Oval 126">
            <a:extLst>
              <a:ext uri="{FF2B5EF4-FFF2-40B4-BE49-F238E27FC236}">
                <a16:creationId xmlns:a16="http://schemas.microsoft.com/office/drawing/2014/main" id="{60A20B58-8953-4479-A2B2-0BEDFAD99B3E}"/>
              </a:ext>
            </a:extLst>
          </p:cNvPr>
          <p:cNvSpPr/>
          <p:nvPr/>
        </p:nvSpPr>
        <p:spPr>
          <a:xfrm>
            <a:off x="994885" y="3167584"/>
            <a:ext cx="86711" cy="88040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35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28" name="Oval 127">
            <a:extLst>
              <a:ext uri="{FF2B5EF4-FFF2-40B4-BE49-F238E27FC236}">
                <a16:creationId xmlns:a16="http://schemas.microsoft.com/office/drawing/2014/main" id="{BD5891BE-28E0-40BD-9DB3-6C577279AD78}"/>
              </a:ext>
            </a:extLst>
          </p:cNvPr>
          <p:cNvSpPr/>
          <p:nvPr/>
        </p:nvSpPr>
        <p:spPr>
          <a:xfrm>
            <a:off x="1003040" y="2670593"/>
            <a:ext cx="86711" cy="8804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35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29" name="Oval 128">
            <a:extLst>
              <a:ext uri="{FF2B5EF4-FFF2-40B4-BE49-F238E27FC236}">
                <a16:creationId xmlns:a16="http://schemas.microsoft.com/office/drawing/2014/main" id="{D07C176F-491A-4073-97B2-A1E10E2E61E7}"/>
              </a:ext>
            </a:extLst>
          </p:cNvPr>
          <p:cNvSpPr/>
          <p:nvPr/>
        </p:nvSpPr>
        <p:spPr>
          <a:xfrm>
            <a:off x="1001943" y="2815789"/>
            <a:ext cx="86711" cy="8804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35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30" name="Oval 129">
            <a:extLst>
              <a:ext uri="{FF2B5EF4-FFF2-40B4-BE49-F238E27FC236}">
                <a16:creationId xmlns:a16="http://schemas.microsoft.com/office/drawing/2014/main" id="{0FF941B5-54B9-4B48-B657-EA109A2FDCAC}"/>
              </a:ext>
            </a:extLst>
          </p:cNvPr>
          <p:cNvSpPr/>
          <p:nvPr/>
        </p:nvSpPr>
        <p:spPr>
          <a:xfrm>
            <a:off x="998927" y="2945587"/>
            <a:ext cx="86711" cy="88040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35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31" name="Oval 130">
            <a:extLst>
              <a:ext uri="{FF2B5EF4-FFF2-40B4-BE49-F238E27FC236}">
                <a16:creationId xmlns:a16="http://schemas.microsoft.com/office/drawing/2014/main" id="{F536D531-7949-4FBA-A75C-CF9A82DD3504}"/>
              </a:ext>
            </a:extLst>
          </p:cNvPr>
          <p:cNvSpPr/>
          <p:nvPr/>
        </p:nvSpPr>
        <p:spPr>
          <a:xfrm>
            <a:off x="3012830" y="3985147"/>
            <a:ext cx="86711" cy="88040"/>
          </a:xfrm>
          <a:prstGeom prst="ellipse">
            <a:avLst/>
          </a:prstGeom>
          <a:solidFill>
            <a:srgbClr val="F7333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35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32" name="Oval 131">
            <a:extLst>
              <a:ext uri="{FF2B5EF4-FFF2-40B4-BE49-F238E27FC236}">
                <a16:creationId xmlns:a16="http://schemas.microsoft.com/office/drawing/2014/main" id="{EB24BD0F-C5CF-4EFB-935F-3DF2E4C1B7EC}"/>
              </a:ext>
            </a:extLst>
          </p:cNvPr>
          <p:cNvSpPr/>
          <p:nvPr/>
        </p:nvSpPr>
        <p:spPr>
          <a:xfrm>
            <a:off x="2995470" y="4554680"/>
            <a:ext cx="86711" cy="8804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35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33" name="Oval 132">
            <a:extLst>
              <a:ext uri="{FF2B5EF4-FFF2-40B4-BE49-F238E27FC236}">
                <a16:creationId xmlns:a16="http://schemas.microsoft.com/office/drawing/2014/main" id="{E11B63DC-B699-4AF8-BB4F-3AE1DAD28328}"/>
              </a:ext>
            </a:extLst>
          </p:cNvPr>
          <p:cNvSpPr/>
          <p:nvPr/>
        </p:nvSpPr>
        <p:spPr>
          <a:xfrm>
            <a:off x="2991358" y="4683387"/>
            <a:ext cx="86711" cy="8804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35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34" name="Oval 133">
            <a:extLst>
              <a:ext uri="{FF2B5EF4-FFF2-40B4-BE49-F238E27FC236}">
                <a16:creationId xmlns:a16="http://schemas.microsoft.com/office/drawing/2014/main" id="{E26F4E50-82DE-4583-BEF4-A725074EFA72}"/>
              </a:ext>
            </a:extLst>
          </p:cNvPr>
          <p:cNvSpPr/>
          <p:nvPr/>
        </p:nvSpPr>
        <p:spPr>
          <a:xfrm>
            <a:off x="3006533" y="4088176"/>
            <a:ext cx="86711" cy="88040"/>
          </a:xfrm>
          <a:prstGeom prst="ellipse">
            <a:avLst/>
          </a:prstGeom>
          <a:solidFill>
            <a:srgbClr val="FFC44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35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35" name="Oval 134">
            <a:extLst>
              <a:ext uri="{FF2B5EF4-FFF2-40B4-BE49-F238E27FC236}">
                <a16:creationId xmlns:a16="http://schemas.microsoft.com/office/drawing/2014/main" id="{EC218F7B-8C2D-4328-9241-7E79458B34FF}"/>
              </a:ext>
            </a:extLst>
          </p:cNvPr>
          <p:cNvSpPr/>
          <p:nvPr/>
        </p:nvSpPr>
        <p:spPr>
          <a:xfrm>
            <a:off x="3002158" y="4207865"/>
            <a:ext cx="86711" cy="88040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35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36" name="Oval 135">
            <a:extLst>
              <a:ext uri="{FF2B5EF4-FFF2-40B4-BE49-F238E27FC236}">
                <a16:creationId xmlns:a16="http://schemas.microsoft.com/office/drawing/2014/main" id="{61CD7160-E0B3-4159-ABCC-95C8A3939893}"/>
              </a:ext>
            </a:extLst>
          </p:cNvPr>
          <p:cNvSpPr/>
          <p:nvPr/>
        </p:nvSpPr>
        <p:spPr>
          <a:xfrm>
            <a:off x="3002633" y="4312924"/>
            <a:ext cx="86711" cy="88040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35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37" name="Oval 136">
            <a:extLst>
              <a:ext uri="{FF2B5EF4-FFF2-40B4-BE49-F238E27FC236}">
                <a16:creationId xmlns:a16="http://schemas.microsoft.com/office/drawing/2014/main" id="{58DA6D2D-9B16-4EE5-8159-F4CA2AAF09D3}"/>
              </a:ext>
            </a:extLst>
          </p:cNvPr>
          <p:cNvSpPr/>
          <p:nvPr/>
        </p:nvSpPr>
        <p:spPr>
          <a:xfrm>
            <a:off x="3002633" y="4443913"/>
            <a:ext cx="86711" cy="88040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35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38" name="Oval 137">
            <a:extLst>
              <a:ext uri="{FF2B5EF4-FFF2-40B4-BE49-F238E27FC236}">
                <a16:creationId xmlns:a16="http://schemas.microsoft.com/office/drawing/2014/main" id="{80D5C36E-8FFC-44F2-800C-2BE0E44A28F2}"/>
              </a:ext>
            </a:extLst>
          </p:cNvPr>
          <p:cNvSpPr/>
          <p:nvPr/>
        </p:nvSpPr>
        <p:spPr>
          <a:xfrm>
            <a:off x="885562" y="3973467"/>
            <a:ext cx="86711" cy="88040"/>
          </a:xfrm>
          <a:prstGeom prst="ellipse">
            <a:avLst/>
          </a:prstGeom>
          <a:solidFill>
            <a:srgbClr val="F7333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35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39" name="Oval 138">
            <a:extLst>
              <a:ext uri="{FF2B5EF4-FFF2-40B4-BE49-F238E27FC236}">
                <a16:creationId xmlns:a16="http://schemas.microsoft.com/office/drawing/2014/main" id="{0F1ED70A-1D3E-4256-9A0F-07C632606188}"/>
              </a:ext>
            </a:extLst>
          </p:cNvPr>
          <p:cNvSpPr/>
          <p:nvPr/>
        </p:nvSpPr>
        <p:spPr>
          <a:xfrm>
            <a:off x="890087" y="4091447"/>
            <a:ext cx="86711" cy="8804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35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40" name="Oval 139">
            <a:extLst>
              <a:ext uri="{FF2B5EF4-FFF2-40B4-BE49-F238E27FC236}">
                <a16:creationId xmlns:a16="http://schemas.microsoft.com/office/drawing/2014/main" id="{D08D1770-39F6-46E9-A6D8-9D66E4397D73}"/>
              </a:ext>
            </a:extLst>
          </p:cNvPr>
          <p:cNvSpPr/>
          <p:nvPr/>
        </p:nvSpPr>
        <p:spPr>
          <a:xfrm>
            <a:off x="893858" y="4220154"/>
            <a:ext cx="86711" cy="8804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35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41" name="Oval 140">
            <a:extLst>
              <a:ext uri="{FF2B5EF4-FFF2-40B4-BE49-F238E27FC236}">
                <a16:creationId xmlns:a16="http://schemas.microsoft.com/office/drawing/2014/main" id="{F06C1780-D3C9-4E5C-8574-B3C3ADB73842}"/>
              </a:ext>
            </a:extLst>
          </p:cNvPr>
          <p:cNvSpPr/>
          <p:nvPr/>
        </p:nvSpPr>
        <p:spPr>
          <a:xfrm>
            <a:off x="876581" y="4595298"/>
            <a:ext cx="86711" cy="88040"/>
          </a:xfrm>
          <a:prstGeom prst="ellipse">
            <a:avLst/>
          </a:prstGeom>
          <a:solidFill>
            <a:srgbClr val="74C1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35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42" name="Oval 141">
            <a:extLst>
              <a:ext uri="{FF2B5EF4-FFF2-40B4-BE49-F238E27FC236}">
                <a16:creationId xmlns:a16="http://schemas.microsoft.com/office/drawing/2014/main" id="{A52A2A18-6952-4AC5-AA89-8AE323C69597}"/>
              </a:ext>
            </a:extLst>
          </p:cNvPr>
          <p:cNvSpPr/>
          <p:nvPr/>
        </p:nvSpPr>
        <p:spPr>
          <a:xfrm>
            <a:off x="872941" y="4709492"/>
            <a:ext cx="86711" cy="8804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35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43" name="Oval 142">
            <a:extLst>
              <a:ext uri="{FF2B5EF4-FFF2-40B4-BE49-F238E27FC236}">
                <a16:creationId xmlns:a16="http://schemas.microsoft.com/office/drawing/2014/main" id="{C2A2BBF8-6891-49E9-B8CC-05799DCDC236}"/>
              </a:ext>
            </a:extLst>
          </p:cNvPr>
          <p:cNvSpPr/>
          <p:nvPr/>
        </p:nvSpPr>
        <p:spPr>
          <a:xfrm>
            <a:off x="882935" y="4335071"/>
            <a:ext cx="86711" cy="88040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35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44" name="Oval 143">
            <a:extLst>
              <a:ext uri="{FF2B5EF4-FFF2-40B4-BE49-F238E27FC236}">
                <a16:creationId xmlns:a16="http://schemas.microsoft.com/office/drawing/2014/main" id="{CFAEA1B4-3397-44A4-82F6-0C59A1049E71}"/>
              </a:ext>
            </a:extLst>
          </p:cNvPr>
          <p:cNvSpPr/>
          <p:nvPr/>
        </p:nvSpPr>
        <p:spPr>
          <a:xfrm>
            <a:off x="876460" y="4472448"/>
            <a:ext cx="86711" cy="88040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350">
              <a:solidFill>
                <a:prstClr val="white"/>
              </a:solidFill>
              <a:latin typeface="Calibri" panose="020F0502020204030204"/>
            </a:endParaRPr>
          </a:p>
        </p:txBody>
      </p:sp>
      <p:pic>
        <p:nvPicPr>
          <p:cNvPr id="145" name="Picture 144">
            <a:extLst>
              <a:ext uri="{FF2B5EF4-FFF2-40B4-BE49-F238E27FC236}">
                <a16:creationId xmlns:a16="http://schemas.microsoft.com/office/drawing/2014/main" id="{A1136B54-C7AF-411F-957A-B0DFFDB0E39C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606" y="2543"/>
            <a:ext cx="999054" cy="551091"/>
          </a:xfrm>
          <a:prstGeom prst="rect">
            <a:avLst/>
          </a:prstGeom>
        </p:spPr>
      </p:pic>
      <p:sp>
        <p:nvSpPr>
          <p:cNvPr id="146" name="TextBox 145">
            <a:extLst>
              <a:ext uri="{FF2B5EF4-FFF2-40B4-BE49-F238E27FC236}">
                <a16:creationId xmlns:a16="http://schemas.microsoft.com/office/drawing/2014/main" id="{20545AF0-A52E-4B92-8EB0-914BE821D525}"/>
              </a:ext>
            </a:extLst>
          </p:cNvPr>
          <p:cNvSpPr txBox="1"/>
          <p:nvPr/>
        </p:nvSpPr>
        <p:spPr>
          <a:xfrm>
            <a:off x="1701837" y="89401"/>
            <a:ext cx="5627006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defTabSz="685800"/>
            <a:r>
              <a:rPr lang="en-GB" sz="1350" dirty="0">
                <a:solidFill>
                  <a:srgbClr val="0070C0"/>
                </a:solidFill>
                <a:cs typeface="AmmanV3 Sans Medium" panose="02000000000000000000" pitchFamily="50" charset="-78"/>
              </a:rPr>
              <a:t>Amman’s Sustainable Plan / </a:t>
            </a:r>
            <a:r>
              <a:rPr lang="en-US" sz="1350" dirty="0">
                <a:solidFill>
                  <a:srgbClr val="0070C0"/>
                </a:solidFill>
                <a:cs typeface="AmmanV3 Sans Medium" panose="02000000000000000000" pitchFamily="50" charset="-78"/>
              </a:rPr>
              <a:t>  smart knowledge base solid waste waste </a:t>
            </a:r>
          </a:p>
        </p:txBody>
      </p:sp>
      <p:pic>
        <p:nvPicPr>
          <p:cNvPr id="1026" name="Picture 2" descr="Waste Management System (WMS) — Telitek">
            <a:extLst>
              <a:ext uri="{FF2B5EF4-FFF2-40B4-BE49-F238E27FC236}">
                <a16:creationId xmlns:a16="http://schemas.microsoft.com/office/drawing/2014/main" id="{0781559F-5155-47CD-9FF8-E6D6A36BFA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766" y="422214"/>
            <a:ext cx="3962469" cy="16831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Waste Management Vehicle Tracking Solution | GPS based Tracking ...">
            <a:extLst>
              <a:ext uri="{FF2B5EF4-FFF2-40B4-BE49-F238E27FC236}">
                <a16:creationId xmlns:a16="http://schemas.microsoft.com/office/drawing/2014/main" id="{23D8AB1B-E2F9-4579-B0FD-6E8E5E66D6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6117" y="2916387"/>
            <a:ext cx="643518" cy="439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338150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/>
          <p:cNvCxnSpPr>
            <a:cxnSpLocks/>
          </p:cNvCxnSpPr>
          <p:nvPr/>
        </p:nvCxnSpPr>
        <p:spPr>
          <a:xfrm flipV="1">
            <a:off x="432787" y="651979"/>
            <a:ext cx="7952677" cy="5170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>
            <a:cxnSpLocks/>
          </p:cNvCxnSpPr>
          <p:nvPr/>
        </p:nvCxnSpPr>
        <p:spPr>
          <a:xfrm>
            <a:off x="432787" y="1707696"/>
            <a:ext cx="8023335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>
            <a:cxnSpLocks/>
          </p:cNvCxnSpPr>
          <p:nvPr/>
        </p:nvCxnSpPr>
        <p:spPr>
          <a:xfrm flipV="1">
            <a:off x="432787" y="2969153"/>
            <a:ext cx="8023335" cy="1285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>
            <a:cxnSpLocks/>
          </p:cNvCxnSpPr>
          <p:nvPr/>
        </p:nvCxnSpPr>
        <p:spPr>
          <a:xfrm flipV="1">
            <a:off x="432787" y="3968758"/>
            <a:ext cx="7952677" cy="1857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7694468" y="365191"/>
            <a:ext cx="1381991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/>
            <a:r>
              <a:rPr lang="en-US" sz="135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mmanV3 Sans Light" panose="02000000000000000000" pitchFamily="50" charset="-78"/>
              </a:rPr>
              <a:t>district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5579917" y="348436"/>
            <a:ext cx="1664854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/>
            <a:r>
              <a:rPr lang="en-US" sz="135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mmanV3 Sans Light" panose="02000000000000000000" pitchFamily="50" charset="-78"/>
              </a:rPr>
              <a:t>Energy consumption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3770164" y="338454"/>
            <a:ext cx="1597454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/>
            <a:r>
              <a:rPr lang="en-US" sz="135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mmanV3 Sans Light" panose="02000000000000000000" pitchFamily="50" charset="-78"/>
              </a:rPr>
              <a:t>Water consumption</a:t>
            </a:r>
          </a:p>
        </p:txBody>
      </p:sp>
      <p:sp>
        <p:nvSpPr>
          <p:cNvPr id="8" name="Rectangle 7"/>
          <p:cNvSpPr/>
          <p:nvPr/>
        </p:nvSpPr>
        <p:spPr>
          <a:xfrm>
            <a:off x="1" y="-7293"/>
            <a:ext cx="62630" cy="5143500"/>
          </a:xfrm>
          <a:prstGeom prst="rect">
            <a:avLst/>
          </a:prstGeom>
          <a:solidFill>
            <a:srgbClr val="92D050"/>
          </a:solidFill>
          <a:ln>
            <a:solidFill>
              <a:srgbClr val="74C14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35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560425" y="1476895"/>
            <a:ext cx="74399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/>
            <a:r>
              <a:rPr lang="ar-JO" sz="900" dirty="0">
                <a:solidFill>
                  <a:prstClr val="black"/>
                </a:solidFill>
                <a:cs typeface="AmmanV3 Serif Bold" panose="02000000000000000000" pitchFamily="50" charset="-78"/>
              </a:rPr>
              <a:t>وادي السير</a:t>
            </a:r>
            <a:endParaRPr lang="en-US" sz="900" dirty="0">
              <a:solidFill>
                <a:prstClr val="black"/>
              </a:solidFill>
              <a:cs typeface="AmmanV3 Serif Bold" panose="02000000000000000000" pitchFamily="50" charset="-78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7583286" y="2738351"/>
            <a:ext cx="74399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/>
            <a:r>
              <a:rPr lang="ar-JO" sz="900" dirty="0">
                <a:solidFill>
                  <a:prstClr val="black"/>
                </a:solidFill>
                <a:latin typeface="AmmanV3 Serif Bold" panose="02000000000000000000" pitchFamily="50" charset="-78"/>
                <a:cs typeface="AmmanV3 Serif Bold" panose="02000000000000000000" pitchFamily="50" charset="-78"/>
              </a:rPr>
              <a:t>تلاع العلي</a:t>
            </a:r>
            <a:endParaRPr lang="en-US" sz="900" dirty="0">
              <a:solidFill>
                <a:prstClr val="black"/>
              </a:solidFill>
              <a:latin typeface="AmmanV3 Serif Bold" panose="02000000000000000000" pitchFamily="50" charset="-78"/>
              <a:cs typeface="AmmanV3 Serif Bold" panose="02000000000000000000" pitchFamily="50" charset="-78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7643551" y="3779580"/>
            <a:ext cx="74399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/>
            <a:r>
              <a:rPr lang="ar-JO" sz="900" dirty="0">
                <a:solidFill>
                  <a:prstClr val="black"/>
                </a:solidFill>
                <a:latin typeface="AmmanV3 Serif Bold" panose="02000000000000000000" pitchFamily="50" charset="-78"/>
                <a:cs typeface="AmmanV3 Serif Bold" panose="02000000000000000000" pitchFamily="50" charset="-78"/>
              </a:rPr>
              <a:t>القويسمة</a:t>
            </a:r>
            <a:endParaRPr lang="en-US" sz="900" dirty="0">
              <a:solidFill>
                <a:prstClr val="black"/>
              </a:solidFill>
              <a:latin typeface="AmmanV3 Serif Bold" panose="02000000000000000000" pitchFamily="50" charset="-78"/>
              <a:cs typeface="AmmanV3 Serif Bold" panose="02000000000000000000" pitchFamily="50" charset="-78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7770321" y="4877373"/>
            <a:ext cx="74399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/>
            <a:r>
              <a:rPr lang="ar-JO" sz="900" dirty="0">
                <a:solidFill>
                  <a:prstClr val="black"/>
                </a:solidFill>
                <a:latin typeface="AmmanV3 Serif Bold" panose="02000000000000000000" pitchFamily="50" charset="-78"/>
                <a:cs typeface="AmmanV3 Serif Bold" panose="02000000000000000000" pitchFamily="50" charset="-78"/>
              </a:rPr>
              <a:t>النصر</a:t>
            </a:r>
            <a:endParaRPr lang="en-US" sz="900" dirty="0">
              <a:solidFill>
                <a:prstClr val="black"/>
              </a:solidFill>
              <a:latin typeface="AmmanV3 Serif Bold" panose="02000000000000000000" pitchFamily="50" charset="-78"/>
              <a:cs typeface="AmmanV3 Serif Bold" panose="02000000000000000000" pitchFamily="50" charset="-78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9102154" y="4"/>
            <a:ext cx="62630" cy="5143500"/>
          </a:xfrm>
          <a:prstGeom prst="rect">
            <a:avLst/>
          </a:prstGeom>
          <a:solidFill>
            <a:srgbClr val="74C1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350">
              <a:solidFill>
                <a:prstClr val="white"/>
              </a:solidFill>
              <a:latin typeface="Calibri" panose="020F0502020204030204"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F773CC8B-917B-41DB-A40F-1564D8A8DDE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53" t="66346" r="83747" b="18323"/>
          <a:stretch/>
        </p:blipFill>
        <p:spPr>
          <a:xfrm>
            <a:off x="6164918" y="708092"/>
            <a:ext cx="529046" cy="478735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E201D8BE-9BFE-4C9D-8934-0FEDCCA565C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53" t="66346" r="83747" b="18323"/>
          <a:stretch/>
        </p:blipFill>
        <p:spPr>
          <a:xfrm>
            <a:off x="6248928" y="1883121"/>
            <a:ext cx="529046" cy="478735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CF31F099-FE50-411F-A2B9-0BFB3327F50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53" t="66346" r="83747" b="18323"/>
          <a:stretch/>
        </p:blipFill>
        <p:spPr>
          <a:xfrm>
            <a:off x="6339327" y="2988237"/>
            <a:ext cx="529046" cy="478735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D8220702-A8E4-42F8-9F4E-3F27F4E69EF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53" t="66346" r="83747" b="18323"/>
          <a:stretch/>
        </p:blipFill>
        <p:spPr>
          <a:xfrm>
            <a:off x="6401143" y="4040949"/>
            <a:ext cx="529046" cy="478735"/>
          </a:xfrm>
          <a:prstGeom prst="rect">
            <a:avLst/>
          </a:prstGeom>
        </p:spPr>
      </p:pic>
      <p:pic>
        <p:nvPicPr>
          <p:cNvPr id="18" name="Picture 17" descr="A close up of text on a white background&#10;&#10;Description generated with high confidence">
            <a:extLst>
              <a:ext uri="{FF2B5EF4-FFF2-40B4-BE49-F238E27FC236}">
                <a16:creationId xmlns:a16="http://schemas.microsoft.com/office/drawing/2014/main" id="{F8D1E8FB-5644-4C58-825D-E6FAF6F2580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20772" r="40583" b="63011"/>
          <a:stretch/>
        </p:blipFill>
        <p:spPr>
          <a:xfrm>
            <a:off x="4204984" y="686897"/>
            <a:ext cx="600110" cy="652614"/>
          </a:xfrm>
          <a:prstGeom prst="rect">
            <a:avLst/>
          </a:prstGeom>
        </p:spPr>
      </p:pic>
      <p:pic>
        <p:nvPicPr>
          <p:cNvPr id="32" name="Picture 31" descr="A close up of text on a white background&#10;&#10;Description generated with high confidence">
            <a:extLst>
              <a:ext uri="{FF2B5EF4-FFF2-40B4-BE49-F238E27FC236}">
                <a16:creationId xmlns:a16="http://schemas.microsoft.com/office/drawing/2014/main" id="{D72B0AF1-1FC8-42CB-9C01-9F396C00661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927" r="88054" b="47956"/>
          <a:stretch/>
        </p:blipFill>
        <p:spPr>
          <a:xfrm>
            <a:off x="2384580" y="703687"/>
            <a:ext cx="529046" cy="478733"/>
          </a:xfrm>
          <a:prstGeom prst="rect">
            <a:avLst/>
          </a:prstGeom>
        </p:spPr>
      </p:pic>
      <p:sp>
        <p:nvSpPr>
          <p:cNvPr id="34" name="TextBox 33">
            <a:extLst>
              <a:ext uri="{FF2B5EF4-FFF2-40B4-BE49-F238E27FC236}">
                <a16:creationId xmlns:a16="http://schemas.microsoft.com/office/drawing/2014/main" id="{DAA2398B-9B96-4C56-9336-EEB4AC5FEABB}"/>
              </a:ext>
            </a:extLst>
          </p:cNvPr>
          <p:cNvSpPr txBox="1"/>
          <p:nvPr/>
        </p:nvSpPr>
        <p:spPr>
          <a:xfrm>
            <a:off x="1853962" y="332456"/>
            <a:ext cx="1752036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/>
            <a:r>
              <a:rPr lang="en-US" sz="135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mmanV3 Sans Light" panose="02000000000000000000" pitchFamily="50" charset="-78"/>
              </a:rPr>
              <a:t>Waste consumption 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45933149-C4AF-489B-816F-A34279CE37C5}"/>
              </a:ext>
            </a:extLst>
          </p:cNvPr>
          <p:cNvSpPr txBox="1"/>
          <p:nvPr/>
        </p:nvSpPr>
        <p:spPr>
          <a:xfrm>
            <a:off x="5446425" y="960235"/>
            <a:ext cx="803677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/>
            <a:r>
              <a:rPr lang="en-GB" sz="1050" dirty="0">
                <a:solidFill>
                  <a:prstClr val="black"/>
                </a:solidFill>
                <a:latin typeface="Calibri" panose="020F0502020204030204"/>
                <a:cs typeface="Arial" panose="020B0604020202020204" pitchFamily="34" charset="0"/>
              </a:rPr>
              <a:t>500 M/W / MONTH</a:t>
            </a:r>
            <a:endParaRPr lang="en-US" sz="1050" dirty="0">
              <a:solidFill>
                <a:prstClr val="black"/>
              </a:solidFill>
              <a:latin typeface="Calibri" panose="020F0502020204030204"/>
            </a:endParaRPr>
          </a:p>
        </p:txBody>
      </p:sp>
      <p:pic>
        <p:nvPicPr>
          <p:cNvPr id="37" name="Picture 36" descr="A close up of text on a white background&#10;&#10;Description generated with high confidence">
            <a:extLst>
              <a:ext uri="{FF2B5EF4-FFF2-40B4-BE49-F238E27FC236}">
                <a16:creationId xmlns:a16="http://schemas.microsoft.com/office/drawing/2014/main" id="{E4391F45-E082-4AB3-A94E-76CCD0FCB5A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20772" r="40583" b="63011"/>
          <a:stretch/>
        </p:blipFill>
        <p:spPr>
          <a:xfrm>
            <a:off x="4243747" y="1770756"/>
            <a:ext cx="600110" cy="652614"/>
          </a:xfrm>
          <a:prstGeom prst="rect">
            <a:avLst/>
          </a:prstGeom>
        </p:spPr>
      </p:pic>
      <p:pic>
        <p:nvPicPr>
          <p:cNvPr id="39" name="Picture 38" descr="A close up of text on a white background&#10;&#10;Description generated with high confidence">
            <a:extLst>
              <a:ext uri="{FF2B5EF4-FFF2-40B4-BE49-F238E27FC236}">
                <a16:creationId xmlns:a16="http://schemas.microsoft.com/office/drawing/2014/main" id="{829BF5F0-CFB9-4960-860C-0B53F8AF19E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927" r="88054" b="47956"/>
          <a:stretch/>
        </p:blipFill>
        <p:spPr>
          <a:xfrm>
            <a:off x="2416273" y="1914976"/>
            <a:ext cx="529046" cy="478733"/>
          </a:xfrm>
          <a:prstGeom prst="rect">
            <a:avLst/>
          </a:prstGeom>
        </p:spPr>
      </p:pic>
      <p:pic>
        <p:nvPicPr>
          <p:cNvPr id="41" name="Picture 40" descr="A close up of text on a white background&#10;&#10;Description generated with high confidence">
            <a:extLst>
              <a:ext uri="{FF2B5EF4-FFF2-40B4-BE49-F238E27FC236}">
                <a16:creationId xmlns:a16="http://schemas.microsoft.com/office/drawing/2014/main" id="{CE22D909-71FF-493C-BC85-8EACFC4DF49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20772" r="40583" b="63011"/>
          <a:stretch/>
        </p:blipFill>
        <p:spPr>
          <a:xfrm>
            <a:off x="4268836" y="2982010"/>
            <a:ext cx="600110" cy="652614"/>
          </a:xfrm>
          <a:prstGeom prst="rect">
            <a:avLst/>
          </a:prstGeom>
        </p:spPr>
      </p:pic>
      <p:pic>
        <p:nvPicPr>
          <p:cNvPr id="43" name="Picture 42" descr="A close up of text on a white background&#10;&#10;Description generated with high confidence">
            <a:extLst>
              <a:ext uri="{FF2B5EF4-FFF2-40B4-BE49-F238E27FC236}">
                <a16:creationId xmlns:a16="http://schemas.microsoft.com/office/drawing/2014/main" id="{4F73998B-23DD-4388-AD68-353B3411D0E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927" r="88054" b="47956"/>
          <a:stretch/>
        </p:blipFill>
        <p:spPr>
          <a:xfrm>
            <a:off x="2446509" y="2992207"/>
            <a:ext cx="529046" cy="478733"/>
          </a:xfrm>
          <a:prstGeom prst="rect">
            <a:avLst/>
          </a:prstGeom>
        </p:spPr>
      </p:pic>
      <p:pic>
        <p:nvPicPr>
          <p:cNvPr id="45" name="Picture 44" descr="A close up of text on a white background&#10;&#10;Description generated with high confidence">
            <a:extLst>
              <a:ext uri="{FF2B5EF4-FFF2-40B4-BE49-F238E27FC236}">
                <a16:creationId xmlns:a16="http://schemas.microsoft.com/office/drawing/2014/main" id="{ABC9DF70-62C7-4CB8-BC37-08D2FF68D73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20772" r="40583" b="63011"/>
          <a:stretch/>
        </p:blipFill>
        <p:spPr>
          <a:xfrm>
            <a:off x="4288438" y="4037699"/>
            <a:ext cx="600110" cy="652614"/>
          </a:xfrm>
          <a:prstGeom prst="rect">
            <a:avLst/>
          </a:prstGeom>
        </p:spPr>
      </p:pic>
      <p:pic>
        <p:nvPicPr>
          <p:cNvPr id="47" name="Picture 46" descr="A close up of text on a white background&#10;&#10;Description generated with high confidence">
            <a:extLst>
              <a:ext uri="{FF2B5EF4-FFF2-40B4-BE49-F238E27FC236}">
                <a16:creationId xmlns:a16="http://schemas.microsoft.com/office/drawing/2014/main" id="{A89C5776-0C2C-43EC-A897-8EA8234C89B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927" r="88054" b="47956"/>
          <a:stretch/>
        </p:blipFill>
        <p:spPr>
          <a:xfrm>
            <a:off x="2460964" y="4074149"/>
            <a:ext cx="529046" cy="478733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056D40DD-BB19-4866-B4A1-7D0444208D47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56" t="7066" r="35933" b="23770"/>
          <a:stretch/>
        </p:blipFill>
        <p:spPr>
          <a:xfrm>
            <a:off x="7250191" y="2983303"/>
            <a:ext cx="1025810" cy="828272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4134FF8B-8FCA-4831-8A43-C1FE7651A3F6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648" t="5768" r="23005" b="8816"/>
          <a:stretch/>
        </p:blipFill>
        <p:spPr>
          <a:xfrm>
            <a:off x="7203616" y="1781521"/>
            <a:ext cx="1233866" cy="1028549"/>
          </a:xfrm>
          <a:prstGeom prst="rect">
            <a:avLst/>
          </a:prstGeom>
        </p:spPr>
      </p:pic>
      <p:pic>
        <p:nvPicPr>
          <p:cNvPr id="49" name="Picture 48">
            <a:extLst>
              <a:ext uri="{FF2B5EF4-FFF2-40B4-BE49-F238E27FC236}">
                <a16:creationId xmlns:a16="http://schemas.microsoft.com/office/drawing/2014/main" id="{F7425ED7-EEFC-4732-B7BB-7369745DF1F9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993" t="22682" r="32063" b="25457"/>
          <a:stretch/>
        </p:blipFill>
        <p:spPr>
          <a:xfrm>
            <a:off x="7329058" y="4071525"/>
            <a:ext cx="998218" cy="652615"/>
          </a:xfrm>
          <a:prstGeom prst="rect">
            <a:avLst/>
          </a:prstGeom>
        </p:spPr>
      </p:pic>
      <p:sp>
        <p:nvSpPr>
          <p:cNvPr id="50" name="TextBox 49">
            <a:extLst>
              <a:ext uri="{FF2B5EF4-FFF2-40B4-BE49-F238E27FC236}">
                <a16:creationId xmlns:a16="http://schemas.microsoft.com/office/drawing/2014/main" id="{343A9CCF-7806-4C02-AC62-983089D55D91}"/>
              </a:ext>
            </a:extLst>
          </p:cNvPr>
          <p:cNvSpPr txBox="1"/>
          <p:nvPr/>
        </p:nvSpPr>
        <p:spPr>
          <a:xfrm>
            <a:off x="669177" y="347833"/>
            <a:ext cx="1381991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/>
            <a:r>
              <a:rPr lang="en-US" sz="135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mmanV3 Sans Light" panose="02000000000000000000" pitchFamily="50" charset="-78"/>
              </a:rPr>
              <a:t>Flash flood </a:t>
            </a:r>
          </a:p>
        </p:txBody>
      </p:sp>
      <p:pic>
        <p:nvPicPr>
          <p:cNvPr id="4" name="Picture 3" descr="A close up of a speaker&#10;&#10;Description generated with high confidence">
            <a:extLst>
              <a:ext uri="{FF2B5EF4-FFF2-40B4-BE49-F238E27FC236}">
                <a16:creationId xmlns:a16="http://schemas.microsoft.com/office/drawing/2014/main" id="{ABE5D121-9255-4C53-B1EC-84A3726E88DE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54" t="1942" r="67384" b="8153"/>
          <a:stretch/>
        </p:blipFill>
        <p:spPr>
          <a:xfrm>
            <a:off x="6382019" y="1169617"/>
            <a:ext cx="191936" cy="506174"/>
          </a:xfrm>
          <a:prstGeom prst="rect">
            <a:avLst/>
          </a:prstGeom>
        </p:spPr>
      </p:pic>
      <p:pic>
        <p:nvPicPr>
          <p:cNvPr id="57" name="Picture 56" descr="A close up of a speaker&#10;&#10;Description generated with high confidence">
            <a:extLst>
              <a:ext uri="{FF2B5EF4-FFF2-40B4-BE49-F238E27FC236}">
                <a16:creationId xmlns:a16="http://schemas.microsoft.com/office/drawing/2014/main" id="{C418344B-015F-43B3-BD92-EACE1C9D1B8F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54" t="1942" r="67384" b="8153"/>
          <a:stretch/>
        </p:blipFill>
        <p:spPr>
          <a:xfrm>
            <a:off x="4472923" y="1131523"/>
            <a:ext cx="191936" cy="506174"/>
          </a:xfrm>
          <a:prstGeom prst="rect">
            <a:avLst/>
          </a:prstGeom>
        </p:spPr>
      </p:pic>
      <p:pic>
        <p:nvPicPr>
          <p:cNvPr id="58" name="Picture 57" descr="A close up of a speaker&#10;&#10;Description generated with high confidence">
            <a:extLst>
              <a:ext uri="{FF2B5EF4-FFF2-40B4-BE49-F238E27FC236}">
                <a16:creationId xmlns:a16="http://schemas.microsoft.com/office/drawing/2014/main" id="{6916104D-72F3-4177-8A7C-10A4B1440C28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54" t="1942" r="67384" b="8153"/>
          <a:stretch/>
        </p:blipFill>
        <p:spPr>
          <a:xfrm>
            <a:off x="6665666" y="4544866"/>
            <a:ext cx="191936" cy="506174"/>
          </a:xfrm>
          <a:prstGeom prst="rect">
            <a:avLst/>
          </a:prstGeom>
        </p:spPr>
      </p:pic>
      <p:pic>
        <p:nvPicPr>
          <p:cNvPr id="59" name="Picture 58" descr="A close up of a speaker&#10;&#10;Description generated with high confidence">
            <a:extLst>
              <a:ext uri="{FF2B5EF4-FFF2-40B4-BE49-F238E27FC236}">
                <a16:creationId xmlns:a16="http://schemas.microsoft.com/office/drawing/2014/main" id="{A198DFDE-EAAD-4296-ADFE-DEC5B303F7E4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384" t="776" r="34190" b="9514"/>
          <a:stretch/>
        </p:blipFill>
        <p:spPr>
          <a:xfrm flipH="1">
            <a:off x="4550797" y="4582438"/>
            <a:ext cx="198965" cy="495095"/>
          </a:xfrm>
          <a:prstGeom prst="rect">
            <a:avLst/>
          </a:prstGeom>
        </p:spPr>
      </p:pic>
      <p:pic>
        <p:nvPicPr>
          <p:cNvPr id="61" name="Picture 60" descr="A close up of a speaker&#10;&#10;Description generated with high confidence">
            <a:extLst>
              <a:ext uri="{FF2B5EF4-FFF2-40B4-BE49-F238E27FC236}">
                <a16:creationId xmlns:a16="http://schemas.microsoft.com/office/drawing/2014/main" id="{CDBBE652-B94A-417E-BEB1-299E032290C2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384" t="776" r="34190" b="9514"/>
          <a:stretch/>
        </p:blipFill>
        <p:spPr>
          <a:xfrm flipH="1">
            <a:off x="2606403" y="4553521"/>
            <a:ext cx="198965" cy="495095"/>
          </a:xfrm>
          <a:prstGeom prst="rect">
            <a:avLst/>
          </a:prstGeom>
        </p:spPr>
      </p:pic>
      <p:pic>
        <p:nvPicPr>
          <p:cNvPr id="62" name="Picture 61" descr="A close up of a speaker&#10;&#10;Description generated with high confidence">
            <a:extLst>
              <a:ext uri="{FF2B5EF4-FFF2-40B4-BE49-F238E27FC236}">
                <a16:creationId xmlns:a16="http://schemas.microsoft.com/office/drawing/2014/main" id="{9E6B97D7-682C-4DE9-9799-82A2CF89DF3E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54" t="1942" r="67384" b="8153"/>
          <a:stretch/>
        </p:blipFill>
        <p:spPr>
          <a:xfrm>
            <a:off x="2584828" y="1118510"/>
            <a:ext cx="191936" cy="506174"/>
          </a:xfrm>
          <a:prstGeom prst="rect">
            <a:avLst/>
          </a:prstGeom>
        </p:spPr>
      </p:pic>
      <p:pic>
        <p:nvPicPr>
          <p:cNvPr id="63" name="Picture 62" descr="A close up of a speaker&#10;&#10;Description generated with high confidence">
            <a:extLst>
              <a:ext uri="{FF2B5EF4-FFF2-40B4-BE49-F238E27FC236}">
                <a16:creationId xmlns:a16="http://schemas.microsoft.com/office/drawing/2014/main" id="{F831CB87-FFC6-4D3D-892B-A2DCEF121D65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587" t="2788" r="2751" b="7306"/>
          <a:stretch/>
        </p:blipFill>
        <p:spPr>
          <a:xfrm>
            <a:off x="6457681" y="2339372"/>
            <a:ext cx="191936" cy="506174"/>
          </a:xfrm>
          <a:prstGeom prst="rect">
            <a:avLst/>
          </a:prstGeom>
        </p:spPr>
      </p:pic>
      <p:pic>
        <p:nvPicPr>
          <p:cNvPr id="64" name="Picture 63" descr="A close up of a speaker&#10;&#10;Description generated with high confidence">
            <a:extLst>
              <a:ext uri="{FF2B5EF4-FFF2-40B4-BE49-F238E27FC236}">
                <a16:creationId xmlns:a16="http://schemas.microsoft.com/office/drawing/2014/main" id="{84713FD0-5FA3-46EF-8626-7084798B77CC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587" t="2788" r="2751" b="7306"/>
          <a:stretch/>
        </p:blipFill>
        <p:spPr>
          <a:xfrm>
            <a:off x="2629337" y="3435698"/>
            <a:ext cx="191936" cy="506174"/>
          </a:xfrm>
          <a:prstGeom prst="rect">
            <a:avLst/>
          </a:prstGeom>
        </p:spPr>
      </p:pic>
      <p:pic>
        <p:nvPicPr>
          <p:cNvPr id="65" name="Picture 64" descr="A close up of a speaker&#10;&#10;Description generated with high confidence">
            <a:extLst>
              <a:ext uri="{FF2B5EF4-FFF2-40B4-BE49-F238E27FC236}">
                <a16:creationId xmlns:a16="http://schemas.microsoft.com/office/drawing/2014/main" id="{2FF1547E-DE62-40C2-B6E1-BFFFC65E1BD5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587" t="2788" r="2751" b="7306"/>
          <a:stretch/>
        </p:blipFill>
        <p:spPr>
          <a:xfrm>
            <a:off x="2602399" y="2388958"/>
            <a:ext cx="191936" cy="506174"/>
          </a:xfrm>
          <a:prstGeom prst="rect">
            <a:avLst/>
          </a:prstGeom>
        </p:spPr>
      </p:pic>
      <p:pic>
        <p:nvPicPr>
          <p:cNvPr id="67" name="Picture 66" descr="A close up of a speaker&#10;&#10;Description generated with high confidence">
            <a:extLst>
              <a:ext uri="{FF2B5EF4-FFF2-40B4-BE49-F238E27FC236}">
                <a16:creationId xmlns:a16="http://schemas.microsoft.com/office/drawing/2014/main" id="{A5FE70E7-DCA3-49F4-9230-429A0C26564D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587" t="2788" r="2751" b="7306"/>
          <a:stretch/>
        </p:blipFill>
        <p:spPr>
          <a:xfrm>
            <a:off x="4550797" y="2388958"/>
            <a:ext cx="191936" cy="506174"/>
          </a:xfrm>
          <a:prstGeom prst="rect">
            <a:avLst/>
          </a:prstGeom>
        </p:spPr>
      </p:pic>
      <p:pic>
        <p:nvPicPr>
          <p:cNvPr id="68" name="Picture 67" descr="A close up of a speaker&#10;&#10;Description generated with high confidence">
            <a:extLst>
              <a:ext uri="{FF2B5EF4-FFF2-40B4-BE49-F238E27FC236}">
                <a16:creationId xmlns:a16="http://schemas.microsoft.com/office/drawing/2014/main" id="{FADB0235-FC38-47D9-B2D4-ADA38ED4A88A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384" t="776" r="34190" b="9514"/>
          <a:stretch/>
        </p:blipFill>
        <p:spPr>
          <a:xfrm flipH="1">
            <a:off x="6583042" y="3455092"/>
            <a:ext cx="198965" cy="495095"/>
          </a:xfrm>
          <a:prstGeom prst="rect">
            <a:avLst/>
          </a:prstGeom>
        </p:spPr>
      </p:pic>
      <p:pic>
        <p:nvPicPr>
          <p:cNvPr id="69" name="Picture 68" descr="A close up of a speaker&#10;&#10;Description generated with high confidence">
            <a:extLst>
              <a:ext uri="{FF2B5EF4-FFF2-40B4-BE49-F238E27FC236}">
                <a16:creationId xmlns:a16="http://schemas.microsoft.com/office/drawing/2014/main" id="{51A3BBF2-4A99-4096-9568-0C580831EF81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384" t="776" r="34190" b="9514"/>
          <a:stretch/>
        </p:blipFill>
        <p:spPr>
          <a:xfrm flipH="1">
            <a:off x="4538089" y="3409137"/>
            <a:ext cx="198965" cy="495095"/>
          </a:xfrm>
          <a:prstGeom prst="rect">
            <a:avLst/>
          </a:prstGeom>
        </p:spPr>
      </p:pic>
      <p:sp>
        <p:nvSpPr>
          <p:cNvPr id="73" name="TextBox 72">
            <a:extLst>
              <a:ext uri="{FF2B5EF4-FFF2-40B4-BE49-F238E27FC236}">
                <a16:creationId xmlns:a16="http://schemas.microsoft.com/office/drawing/2014/main" id="{494A73DC-2D38-433E-A28C-44E6023C2F79}"/>
              </a:ext>
            </a:extLst>
          </p:cNvPr>
          <p:cNvSpPr txBox="1"/>
          <p:nvPr/>
        </p:nvSpPr>
        <p:spPr>
          <a:xfrm>
            <a:off x="3495670" y="2249937"/>
            <a:ext cx="8036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/>
            <a:r>
              <a:rPr lang="ar-JO" sz="1350" dirty="0">
                <a:solidFill>
                  <a:prstClr val="black"/>
                </a:solidFill>
                <a:latin typeface="Calibri" panose="020F0502020204030204"/>
                <a:cs typeface="Arial" panose="020B0604020202020204" pitchFamily="34" charset="0"/>
              </a:rPr>
              <a:t> </a:t>
            </a:r>
            <a:r>
              <a:rPr lang="en-GB" sz="1050" dirty="0">
                <a:solidFill>
                  <a:prstClr val="black"/>
                </a:solidFill>
                <a:latin typeface="Calibri" panose="020F0502020204030204"/>
                <a:cs typeface="Arial" panose="020B0604020202020204" pitchFamily="34" charset="0"/>
              </a:rPr>
              <a:t>3000</a:t>
            </a:r>
            <a:r>
              <a:rPr lang="ar-JO" sz="1050" dirty="0">
                <a:solidFill>
                  <a:prstClr val="black"/>
                </a:solidFill>
                <a:latin typeface="Calibri" panose="020F0502020204030204"/>
                <a:cs typeface="Arial" panose="020B0604020202020204" pitchFamily="34" charset="0"/>
              </a:rPr>
              <a:t> </a:t>
            </a:r>
            <a:r>
              <a:rPr lang="en-GB" sz="1050" dirty="0">
                <a:solidFill>
                  <a:prstClr val="black"/>
                </a:solidFill>
                <a:latin typeface="Calibri" panose="020F0502020204030204"/>
                <a:cs typeface="Arial" panose="020B0604020202020204" pitchFamily="34" charset="0"/>
              </a:rPr>
              <a:t>M3/ MONTH</a:t>
            </a:r>
            <a:endParaRPr lang="en-US" sz="1050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11F52171-F978-4D3E-A9B2-3B7CED069209}"/>
              </a:ext>
            </a:extLst>
          </p:cNvPr>
          <p:cNvSpPr txBox="1"/>
          <p:nvPr/>
        </p:nvSpPr>
        <p:spPr>
          <a:xfrm>
            <a:off x="3483528" y="3326827"/>
            <a:ext cx="80367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/>
            <a:r>
              <a:rPr lang="en-GB" sz="1100" dirty="0">
                <a:solidFill>
                  <a:prstClr val="black"/>
                </a:solidFill>
                <a:latin typeface="Calibri" panose="020F0502020204030204"/>
              </a:rPr>
              <a:t>2000 M2/ MONTH</a:t>
            </a:r>
            <a:endParaRPr lang="en-US" sz="1100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2C85FC68-4702-47AE-AF80-661DCE7FF15C}"/>
              </a:ext>
            </a:extLst>
          </p:cNvPr>
          <p:cNvSpPr txBox="1"/>
          <p:nvPr/>
        </p:nvSpPr>
        <p:spPr>
          <a:xfrm>
            <a:off x="3509574" y="4277309"/>
            <a:ext cx="803677" cy="453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/>
            <a:r>
              <a:rPr lang="ar-JO" sz="1350" dirty="0">
                <a:solidFill>
                  <a:prstClr val="black"/>
                </a:solidFill>
                <a:latin typeface="Calibri" panose="020F0502020204030204"/>
                <a:cs typeface="Arial" panose="020B0604020202020204" pitchFamily="34" charset="0"/>
              </a:rPr>
              <a:t> </a:t>
            </a:r>
            <a:r>
              <a:rPr lang="en-GB" sz="1000" dirty="0">
                <a:solidFill>
                  <a:prstClr val="black"/>
                </a:solidFill>
                <a:latin typeface="Calibri" panose="020F0502020204030204"/>
                <a:cs typeface="Arial" panose="020B0604020202020204" pitchFamily="34" charset="0"/>
              </a:rPr>
              <a:t>3000 M2 / MONTH</a:t>
            </a:r>
            <a:endParaRPr lang="en-US" sz="1000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BB0A862-6455-4F9C-9B23-22005A1CF1F5}"/>
              </a:ext>
            </a:extLst>
          </p:cNvPr>
          <p:cNvSpPr txBox="1"/>
          <p:nvPr/>
        </p:nvSpPr>
        <p:spPr>
          <a:xfrm>
            <a:off x="1803864" y="841158"/>
            <a:ext cx="1298554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/>
            <a:r>
              <a:rPr lang="en-GB" sz="1050" dirty="0">
                <a:solidFill>
                  <a:prstClr val="black"/>
                </a:solidFill>
                <a:latin typeface="Calibri" panose="020F0502020204030204"/>
                <a:cs typeface="Arial" panose="020B0604020202020204" pitchFamily="34" charset="0"/>
              </a:rPr>
              <a:t>10000 M2</a:t>
            </a:r>
            <a:endParaRPr lang="en-US" sz="1050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1605112-75F2-4DE4-B98A-316DF38965A0}"/>
              </a:ext>
            </a:extLst>
          </p:cNvPr>
          <p:cNvSpPr txBox="1"/>
          <p:nvPr/>
        </p:nvSpPr>
        <p:spPr>
          <a:xfrm>
            <a:off x="562869" y="3175253"/>
            <a:ext cx="727404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/>
            <a:r>
              <a:rPr lang="ar-JO" sz="9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/>
                <a:cs typeface="Arial" panose="020B0604020202020204" pitchFamily="34" charset="0"/>
              </a:rPr>
              <a:t>138039م2</a:t>
            </a:r>
            <a:endParaRPr lang="en-US" sz="9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/>
            </a:endParaRPr>
          </a:p>
        </p:txBody>
      </p:sp>
      <p:pic>
        <p:nvPicPr>
          <p:cNvPr id="80" name="Picture 79" descr="A close up of a speaker&#10;&#10;Description generated with high confidence">
            <a:extLst>
              <a:ext uri="{FF2B5EF4-FFF2-40B4-BE49-F238E27FC236}">
                <a16:creationId xmlns:a16="http://schemas.microsoft.com/office/drawing/2014/main" id="{5C26A68D-8E17-408A-A916-A7C6C3F10A29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587" t="2788" r="2751" b="7306"/>
          <a:stretch/>
        </p:blipFill>
        <p:spPr>
          <a:xfrm>
            <a:off x="1206334" y="3396034"/>
            <a:ext cx="191936" cy="506174"/>
          </a:xfrm>
          <a:prstGeom prst="rect">
            <a:avLst/>
          </a:prstGeom>
        </p:spPr>
      </p:pic>
      <p:pic>
        <p:nvPicPr>
          <p:cNvPr id="81" name="Picture 80" descr="A close up of a speaker&#10;&#10;Description generated with high confidence">
            <a:extLst>
              <a:ext uri="{FF2B5EF4-FFF2-40B4-BE49-F238E27FC236}">
                <a16:creationId xmlns:a16="http://schemas.microsoft.com/office/drawing/2014/main" id="{58AA5F43-1D5C-476A-9A7E-47DE174D4CF4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54" t="1942" r="67384" b="8153"/>
          <a:stretch/>
        </p:blipFill>
        <p:spPr>
          <a:xfrm>
            <a:off x="1227761" y="2292819"/>
            <a:ext cx="191936" cy="506174"/>
          </a:xfrm>
          <a:prstGeom prst="rect">
            <a:avLst/>
          </a:prstGeom>
        </p:spPr>
      </p:pic>
      <p:pic>
        <p:nvPicPr>
          <p:cNvPr id="82" name="Picture 81" descr="A close up of a speaker&#10;&#10;Description generated with high confidence">
            <a:extLst>
              <a:ext uri="{FF2B5EF4-FFF2-40B4-BE49-F238E27FC236}">
                <a16:creationId xmlns:a16="http://schemas.microsoft.com/office/drawing/2014/main" id="{794FDA5B-4E78-4AC8-B15C-61E54F5E9B4E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587" t="2788" r="2751" b="7306"/>
          <a:stretch/>
        </p:blipFill>
        <p:spPr>
          <a:xfrm>
            <a:off x="1234078" y="1139470"/>
            <a:ext cx="191936" cy="506174"/>
          </a:xfrm>
          <a:prstGeom prst="rect">
            <a:avLst/>
          </a:prstGeom>
        </p:spPr>
      </p:pic>
      <p:pic>
        <p:nvPicPr>
          <p:cNvPr id="83" name="Picture 82" descr="A close up of a speaker&#10;&#10;Description generated with high confidence">
            <a:extLst>
              <a:ext uri="{FF2B5EF4-FFF2-40B4-BE49-F238E27FC236}">
                <a16:creationId xmlns:a16="http://schemas.microsoft.com/office/drawing/2014/main" id="{341044D6-00CD-4C19-ACD5-BC62CBCA9B97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384" t="776" r="34190" b="9514"/>
          <a:stretch/>
        </p:blipFill>
        <p:spPr>
          <a:xfrm flipH="1">
            <a:off x="1190512" y="4503643"/>
            <a:ext cx="198965" cy="495095"/>
          </a:xfrm>
          <a:prstGeom prst="rect">
            <a:avLst/>
          </a:prstGeom>
        </p:spPr>
      </p:pic>
      <p:sp>
        <p:nvSpPr>
          <p:cNvPr id="84" name="TextBox 83">
            <a:extLst>
              <a:ext uri="{FF2B5EF4-FFF2-40B4-BE49-F238E27FC236}">
                <a16:creationId xmlns:a16="http://schemas.microsoft.com/office/drawing/2014/main" id="{C45D3FA8-22AC-4AD6-BFDD-E90838A675F0}"/>
              </a:ext>
            </a:extLst>
          </p:cNvPr>
          <p:cNvSpPr txBox="1"/>
          <p:nvPr/>
        </p:nvSpPr>
        <p:spPr>
          <a:xfrm>
            <a:off x="569545" y="2336942"/>
            <a:ext cx="727404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/>
            <a:r>
              <a:rPr lang="ar-JO" sz="9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/>
                <a:cs typeface="Arial" panose="020B0604020202020204" pitchFamily="34" charset="0"/>
              </a:rPr>
              <a:t>72951م2</a:t>
            </a:r>
            <a:endParaRPr lang="en-US" sz="9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/>
            </a:endParaRPr>
          </a:p>
        </p:txBody>
      </p:sp>
      <p:sp>
        <p:nvSpPr>
          <p:cNvPr id="85" name="TextBox 84">
            <a:extLst>
              <a:ext uri="{FF2B5EF4-FFF2-40B4-BE49-F238E27FC236}">
                <a16:creationId xmlns:a16="http://schemas.microsoft.com/office/drawing/2014/main" id="{39587D54-56B1-407F-9FE3-79BA2D1A8ECB}"/>
              </a:ext>
            </a:extLst>
          </p:cNvPr>
          <p:cNvSpPr txBox="1"/>
          <p:nvPr/>
        </p:nvSpPr>
        <p:spPr>
          <a:xfrm>
            <a:off x="632769" y="1113599"/>
            <a:ext cx="727404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/>
            <a:r>
              <a:rPr lang="ar-JO" sz="9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/>
                <a:cs typeface="Arial" panose="020B0604020202020204" pitchFamily="34" charset="0"/>
              </a:rPr>
              <a:t>48492م2</a:t>
            </a:r>
            <a:endParaRPr lang="en-US" sz="9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/>
            </a:endParaRPr>
          </a:p>
        </p:txBody>
      </p:sp>
      <p:sp>
        <p:nvSpPr>
          <p:cNvPr id="86" name="TextBox 85">
            <a:extLst>
              <a:ext uri="{FF2B5EF4-FFF2-40B4-BE49-F238E27FC236}">
                <a16:creationId xmlns:a16="http://schemas.microsoft.com/office/drawing/2014/main" id="{FF60A846-4971-4A9D-A6EF-F2E74416F654}"/>
              </a:ext>
            </a:extLst>
          </p:cNvPr>
          <p:cNvSpPr txBox="1"/>
          <p:nvPr/>
        </p:nvSpPr>
        <p:spPr>
          <a:xfrm>
            <a:off x="601343" y="4418522"/>
            <a:ext cx="727404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/>
            <a:r>
              <a:rPr lang="ar-JO" sz="9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/>
                <a:cs typeface="Arial" panose="020B0604020202020204" pitchFamily="34" charset="0"/>
              </a:rPr>
              <a:t>6800م2</a:t>
            </a:r>
            <a:endParaRPr lang="en-US" sz="9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/>
            </a:endParaRPr>
          </a:p>
        </p:txBody>
      </p:sp>
      <p:pic>
        <p:nvPicPr>
          <p:cNvPr id="88" name="Picture 87" descr="A close up of text on a white background&#10;&#10;Description generated with high confidence">
            <a:extLst>
              <a:ext uri="{FF2B5EF4-FFF2-40B4-BE49-F238E27FC236}">
                <a16:creationId xmlns:a16="http://schemas.microsoft.com/office/drawing/2014/main" id="{6DDD2289-0D1F-49DD-823F-F45956EA4752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259" t="67053" r="72507" b="17423"/>
          <a:stretch/>
        </p:blipFill>
        <p:spPr>
          <a:xfrm>
            <a:off x="1236440" y="754167"/>
            <a:ext cx="233951" cy="388583"/>
          </a:xfrm>
          <a:prstGeom prst="rect">
            <a:avLst/>
          </a:prstGeom>
        </p:spPr>
      </p:pic>
      <p:pic>
        <p:nvPicPr>
          <p:cNvPr id="91" name="Picture 90" descr="A close up of text on a white background&#10;&#10;Description generated with high confidence">
            <a:extLst>
              <a:ext uri="{FF2B5EF4-FFF2-40B4-BE49-F238E27FC236}">
                <a16:creationId xmlns:a16="http://schemas.microsoft.com/office/drawing/2014/main" id="{47A84665-F5FC-43BE-873F-F95224C610A4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259" t="67053" r="72507" b="17423"/>
          <a:stretch/>
        </p:blipFill>
        <p:spPr>
          <a:xfrm>
            <a:off x="1231078" y="1902211"/>
            <a:ext cx="233951" cy="388583"/>
          </a:xfrm>
          <a:prstGeom prst="rect">
            <a:avLst/>
          </a:prstGeom>
        </p:spPr>
      </p:pic>
      <p:pic>
        <p:nvPicPr>
          <p:cNvPr id="92" name="Picture 91" descr="A close up of text on a white background&#10;&#10;Description generated with high confidence">
            <a:extLst>
              <a:ext uri="{FF2B5EF4-FFF2-40B4-BE49-F238E27FC236}">
                <a16:creationId xmlns:a16="http://schemas.microsoft.com/office/drawing/2014/main" id="{3729998C-4F19-428C-A2EB-2C3AA875F7B2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259" t="67053" r="72507" b="17423"/>
          <a:stretch/>
        </p:blipFill>
        <p:spPr>
          <a:xfrm>
            <a:off x="1205769" y="3000581"/>
            <a:ext cx="233951" cy="388583"/>
          </a:xfrm>
          <a:prstGeom prst="rect">
            <a:avLst/>
          </a:prstGeom>
        </p:spPr>
      </p:pic>
      <p:pic>
        <p:nvPicPr>
          <p:cNvPr id="93" name="Picture 92" descr="A close up of text on a white background&#10;&#10;Description generated with high confidence">
            <a:extLst>
              <a:ext uri="{FF2B5EF4-FFF2-40B4-BE49-F238E27FC236}">
                <a16:creationId xmlns:a16="http://schemas.microsoft.com/office/drawing/2014/main" id="{9828BDF2-0007-4272-9E4A-C8694B5DD4F1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259" t="67053" r="72507" b="17423"/>
          <a:stretch/>
        </p:blipFill>
        <p:spPr>
          <a:xfrm>
            <a:off x="1211772" y="4115060"/>
            <a:ext cx="233951" cy="388583"/>
          </a:xfrm>
          <a:prstGeom prst="rect">
            <a:avLst/>
          </a:prstGeom>
        </p:spPr>
      </p:pic>
      <p:pic>
        <p:nvPicPr>
          <p:cNvPr id="7" name="Picture 6" descr="A close up of a map&#10;&#10;Description generated with high confidence">
            <a:extLst>
              <a:ext uri="{FF2B5EF4-FFF2-40B4-BE49-F238E27FC236}">
                <a16:creationId xmlns:a16="http://schemas.microsoft.com/office/drawing/2014/main" id="{FC86056F-D56F-4FC5-9339-8C7151515D48}"/>
              </a:ext>
            </a:extLst>
          </p:cNvPr>
          <p:cNvPicPr>
            <a:picLocks noChangeAspect="1"/>
          </p:cNvPicPr>
          <p:nvPr/>
        </p:nvPicPr>
        <p:blipFill rotWithShape="1">
          <a:blip r:embed="rId11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95" t="18768" r="26462" b="18053"/>
          <a:stretch/>
        </p:blipFill>
        <p:spPr>
          <a:xfrm>
            <a:off x="7077535" y="744374"/>
            <a:ext cx="1233866" cy="734825"/>
          </a:xfrm>
          <a:prstGeom prst="rect">
            <a:avLst/>
          </a:prstGeom>
        </p:spPr>
      </p:pic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8097037E-0020-4B20-91B4-F9AD460613FD}"/>
              </a:ext>
            </a:extLst>
          </p:cNvPr>
          <p:cNvCxnSpPr/>
          <p:nvPr/>
        </p:nvCxnSpPr>
        <p:spPr>
          <a:xfrm>
            <a:off x="62630" y="371248"/>
            <a:ext cx="9039524" cy="0"/>
          </a:xfrm>
          <a:prstGeom prst="line">
            <a:avLst/>
          </a:prstGeom>
          <a:ln>
            <a:solidFill>
              <a:srgbClr val="74C14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9" name="TextBox 88">
            <a:extLst>
              <a:ext uri="{FF2B5EF4-FFF2-40B4-BE49-F238E27FC236}">
                <a16:creationId xmlns:a16="http://schemas.microsoft.com/office/drawing/2014/main" id="{75D20E58-DF3E-445E-BD59-1574FCBB80B8}"/>
              </a:ext>
            </a:extLst>
          </p:cNvPr>
          <p:cNvSpPr txBox="1"/>
          <p:nvPr/>
        </p:nvSpPr>
        <p:spPr>
          <a:xfrm>
            <a:off x="2602400" y="69414"/>
            <a:ext cx="3007772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defTabSz="685800"/>
            <a:r>
              <a:rPr lang="en-GB" sz="1350" dirty="0">
                <a:solidFill>
                  <a:srgbClr val="92D050"/>
                </a:solidFill>
                <a:cs typeface="AmmanV3 Sans Medium" panose="02000000000000000000" pitchFamily="50" charset="-78"/>
              </a:rPr>
              <a:t>Amman’s Sustainable Plan</a:t>
            </a:r>
            <a:endParaRPr lang="en-US" sz="1350" dirty="0">
              <a:solidFill>
                <a:srgbClr val="92D050"/>
              </a:solidFill>
              <a:cs typeface="AmmanV3 Sans Medium" panose="02000000000000000000" pitchFamily="50" charset="-78"/>
            </a:endParaRPr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id="{45933149-C4AF-489B-816F-A34279CE37C5}"/>
              </a:ext>
            </a:extLst>
          </p:cNvPr>
          <p:cNvSpPr txBox="1"/>
          <p:nvPr/>
        </p:nvSpPr>
        <p:spPr>
          <a:xfrm>
            <a:off x="3517251" y="955424"/>
            <a:ext cx="803677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/>
            <a:r>
              <a:rPr lang="en-GB" sz="1050" dirty="0">
                <a:solidFill>
                  <a:prstClr val="black"/>
                </a:solidFill>
                <a:latin typeface="Calibri" panose="020F0502020204030204"/>
                <a:cs typeface="Arial" panose="020B0604020202020204" pitchFamily="34" charset="0"/>
              </a:rPr>
              <a:t>1000 M/W / MONTH</a:t>
            </a:r>
            <a:endParaRPr lang="en-US" sz="1050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90" name="TextBox 89">
            <a:extLst>
              <a:ext uri="{FF2B5EF4-FFF2-40B4-BE49-F238E27FC236}">
                <a16:creationId xmlns:a16="http://schemas.microsoft.com/office/drawing/2014/main" id="{6BB0A862-6455-4F9C-9B23-22005A1CF1F5}"/>
              </a:ext>
            </a:extLst>
          </p:cNvPr>
          <p:cNvSpPr txBox="1"/>
          <p:nvPr/>
        </p:nvSpPr>
        <p:spPr>
          <a:xfrm>
            <a:off x="1784040" y="2256486"/>
            <a:ext cx="1298554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/>
            <a:r>
              <a:rPr lang="en-GB" sz="1050" dirty="0">
                <a:solidFill>
                  <a:prstClr val="black"/>
                </a:solidFill>
                <a:latin typeface="Calibri" panose="020F0502020204030204"/>
                <a:cs typeface="Arial" panose="020B0604020202020204" pitchFamily="34" charset="0"/>
              </a:rPr>
              <a:t>50000 M2</a:t>
            </a:r>
            <a:endParaRPr lang="en-US" sz="1050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94" name="TextBox 93">
            <a:extLst>
              <a:ext uri="{FF2B5EF4-FFF2-40B4-BE49-F238E27FC236}">
                <a16:creationId xmlns:a16="http://schemas.microsoft.com/office/drawing/2014/main" id="{6BB0A862-6455-4F9C-9B23-22005A1CF1F5}"/>
              </a:ext>
            </a:extLst>
          </p:cNvPr>
          <p:cNvSpPr txBox="1"/>
          <p:nvPr/>
        </p:nvSpPr>
        <p:spPr>
          <a:xfrm>
            <a:off x="1803864" y="3245193"/>
            <a:ext cx="1298554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/>
            <a:r>
              <a:rPr lang="en-GB" sz="1050" dirty="0">
                <a:solidFill>
                  <a:prstClr val="black"/>
                </a:solidFill>
                <a:latin typeface="Calibri" panose="020F0502020204030204"/>
                <a:cs typeface="Arial" panose="020B0604020202020204" pitchFamily="34" charset="0"/>
              </a:rPr>
              <a:t>40000 M2</a:t>
            </a:r>
            <a:endParaRPr lang="en-US" sz="1050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95" name="TextBox 94">
            <a:extLst>
              <a:ext uri="{FF2B5EF4-FFF2-40B4-BE49-F238E27FC236}">
                <a16:creationId xmlns:a16="http://schemas.microsoft.com/office/drawing/2014/main" id="{6BB0A862-6455-4F9C-9B23-22005A1CF1F5}"/>
              </a:ext>
            </a:extLst>
          </p:cNvPr>
          <p:cNvSpPr txBox="1"/>
          <p:nvPr/>
        </p:nvSpPr>
        <p:spPr>
          <a:xfrm>
            <a:off x="1803864" y="4325597"/>
            <a:ext cx="1298554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/>
            <a:r>
              <a:rPr lang="en-GB" sz="1050" dirty="0">
                <a:solidFill>
                  <a:prstClr val="black"/>
                </a:solidFill>
                <a:latin typeface="Calibri" panose="020F0502020204030204"/>
                <a:cs typeface="Arial" panose="020B0604020202020204" pitchFamily="34" charset="0"/>
              </a:rPr>
              <a:t>20000 M2</a:t>
            </a:r>
            <a:endParaRPr lang="en-US" sz="1050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97" name="TextBox 96">
            <a:extLst>
              <a:ext uri="{FF2B5EF4-FFF2-40B4-BE49-F238E27FC236}">
                <a16:creationId xmlns:a16="http://schemas.microsoft.com/office/drawing/2014/main" id="{45933149-C4AF-489B-816F-A34279CE37C5}"/>
              </a:ext>
            </a:extLst>
          </p:cNvPr>
          <p:cNvSpPr txBox="1"/>
          <p:nvPr/>
        </p:nvSpPr>
        <p:spPr>
          <a:xfrm>
            <a:off x="5549627" y="2200331"/>
            <a:ext cx="803677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/>
            <a:r>
              <a:rPr lang="en-GB" sz="1050" dirty="0">
                <a:solidFill>
                  <a:prstClr val="black"/>
                </a:solidFill>
                <a:latin typeface="Calibri" panose="020F0502020204030204"/>
                <a:cs typeface="Arial" panose="020B0604020202020204" pitchFamily="34" charset="0"/>
              </a:rPr>
              <a:t>600 M/W / MONTH</a:t>
            </a:r>
            <a:endParaRPr lang="en-US" sz="1050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98" name="TextBox 97">
            <a:extLst>
              <a:ext uri="{FF2B5EF4-FFF2-40B4-BE49-F238E27FC236}">
                <a16:creationId xmlns:a16="http://schemas.microsoft.com/office/drawing/2014/main" id="{45933149-C4AF-489B-816F-A34279CE37C5}"/>
              </a:ext>
            </a:extLst>
          </p:cNvPr>
          <p:cNvSpPr txBox="1"/>
          <p:nvPr/>
        </p:nvSpPr>
        <p:spPr>
          <a:xfrm>
            <a:off x="5606482" y="3273287"/>
            <a:ext cx="803677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/>
            <a:r>
              <a:rPr lang="en-GB" sz="1050" dirty="0">
                <a:solidFill>
                  <a:prstClr val="black"/>
                </a:solidFill>
                <a:latin typeface="Calibri" panose="020F0502020204030204"/>
                <a:cs typeface="Arial" panose="020B0604020202020204" pitchFamily="34" charset="0"/>
              </a:rPr>
              <a:t>800 M/W / MONTH</a:t>
            </a:r>
            <a:endParaRPr lang="en-US" sz="1050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99" name="TextBox 98">
            <a:extLst>
              <a:ext uri="{FF2B5EF4-FFF2-40B4-BE49-F238E27FC236}">
                <a16:creationId xmlns:a16="http://schemas.microsoft.com/office/drawing/2014/main" id="{45933149-C4AF-489B-816F-A34279CE37C5}"/>
              </a:ext>
            </a:extLst>
          </p:cNvPr>
          <p:cNvSpPr txBox="1"/>
          <p:nvPr/>
        </p:nvSpPr>
        <p:spPr>
          <a:xfrm>
            <a:off x="5654004" y="4335692"/>
            <a:ext cx="803677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/>
            <a:r>
              <a:rPr lang="en-GB" sz="1050" dirty="0">
                <a:solidFill>
                  <a:prstClr val="black"/>
                </a:solidFill>
                <a:latin typeface="Calibri" panose="020F0502020204030204"/>
                <a:cs typeface="Arial" panose="020B0604020202020204" pitchFamily="34" charset="0"/>
              </a:rPr>
              <a:t>400 M/W / MONTH</a:t>
            </a:r>
            <a:endParaRPr lang="en-US" sz="1050" dirty="0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04657022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02567" y="4618098"/>
            <a:ext cx="8960940" cy="405264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8441" tIns="44221" rIns="88441" bIns="44221" anchor="ctr"/>
          <a:lstStyle/>
          <a:p>
            <a:pPr algn="ctr">
              <a:defRPr/>
            </a:pPr>
            <a:r>
              <a:rPr lang="en-GB" sz="3200" b="1" dirty="0"/>
              <a:t>Thank You</a:t>
            </a:r>
          </a:p>
        </p:txBody>
      </p:sp>
      <p:pic>
        <p:nvPicPr>
          <p:cNvPr id="36868" name="Picture 2" descr="C:\Documents and Settings\amer.sh\Desktop\GAM\green\final\Incentives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90" r="8643"/>
          <a:stretch>
            <a:fillRect/>
          </a:stretch>
        </p:blipFill>
        <p:spPr bwMode="auto">
          <a:xfrm>
            <a:off x="4031824" y="2282619"/>
            <a:ext cx="1485488" cy="13775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69" name="Picture 3" descr="C:\Documents and Settings\amer.sh\Desktop\GAM\green\final\istock_000005474238medium_4lmj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8636" y="2282619"/>
            <a:ext cx="1958143" cy="13807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70" name="Picture 4" descr="C:\Documents and Settings\amer.sh\Desktop\GAM\green\final\Incentives_&amp;_recognotion_LG_FOC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7340" y="2282619"/>
            <a:ext cx="3536660" cy="13711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71" name="Picture 6" descr="C:\Documents and Settings\amer.sh\Desktop\GAM\green\final\Orange-launches-Social-Life-the-one-stop-shop-for-social-networking-on-the-mobile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540" y="2282619"/>
            <a:ext cx="1736069" cy="14192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Rectangle 12"/>
          <p:cNvSpPr/>
          <p:nvPr/>
        </p:nvSpPr>
        <p:spPr>
          <a:xfrm>
            <a:off x="183060" y="264305"/>
            <a:ext cx="8960940" cy="405264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8441" tIns="44221" rIns="88441" bIns="44221" anchor="ctr"/>
          <a:lstStyle/>
          <a:p>
            <a:pPr algn="ctr">
              <a:defRPr/>
            </a:pP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7988927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5A0C4808D2E73F48AFE1BD1ECFCF34C4" ma:contentTypeVersion="11" ma:contentTypeDescription="Ein neues Dokument erstellen." ma:contentTypeScope="" ma:versionID="3347a4f745cfbfe43f4733cbfdce6e6c">
  <xsd:schema xmlns:xsd="http://www.w3.org/2001/XMLSchema" xmlns:xs="http://www.w3.org/2001/XMLSchema" xmlns:p="http://schemas.microsoft.com/office/2006/metadata/properties" xmlns:ns2="610782fe-19c2-4068-ac6b-03484681a69f" xmlns:ns3="e310793b-bab3-49ff-806d-71d449ecdef2" targetNamespace="http://schemas.microsoft.com/office/2006/metadata/properties" ma:root="true" ma:fieldsID="6995ab2abe955d23d09523ec5928b1d1" ns2:_="" ns3:_="">
    <xsd:import namespace="610782fe-19c2-4068-ac6b-03484681a69f"/>
    <xsd:import namespace="e310793b-bab3-49ff-806d-71d449ecdef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DateTaken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10782fe-19c2-4068-ac6b-03484681a69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310793b-bab3-49ff-806d-71d449ecdef2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Freigegeben für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Freigegeben für -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altstyp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978A5BE0-CC9A-41B3-9A9D-A0DF49C626E1}"/>
</file>

<file path=customXml/itemProps2.xml><?xml version="1.0" encoding="utf-8"?>
<ds:datastoreItem xmlns:ds="http://schemas.openxmlformats.org/officeDocument/2006/customXml" ds:itemID="{9734F0A7-5894-4952-8F26-D1D5C0164EA9}"/>
</file>

<file path=customXml/itemProps3.xml><?xml version="1.0" encoding="utf-8"?>
<ds:datastoreItem xmlns:ds="http://schemas.openxmlformats.org/officeDocument/2006/customXml" ds:itemID="{42DE668C-3D4E-47A7-BC7F-93154664E399}"/>
</file>

<file path=docProps/app.xml><?xml version="1.0" encoding="utf-8"?>
<Properties xmlns="http://schemas.openxmlformats.org/officeDocument/2006/extended-properties" xmlns:vt="http://schemas.openxmlformats.org/officeDocument/2006/docPropsVTypes">
  <TotalTime>1929</TotalTime>
  <Words>395</Words>
  <Application>Microsoft Office PowerPoint</Application>
  <PresentationFormat>On-screen Show (16:9)</PresentationFormat>
  <Paragraphs>179</Paragraphs>
  <Slides>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9</vt:i4>
      </vt:variant>
    </vt:vector>
  </HeadingPairs>
  <TitlesOfParts>
    <vt:vector size="18" baseType="lpstr">
      <vt:lpstr>AmmanV3 Sans Bold</vt:lpstr>
      <vt:lpstr>AmmanV3 Sans Light</vt:lpstr>
      <vt:lpstr>AmmanV3 Sans Regular</vt:lpstr>
      <vt:lpstr>AmmanV3 Serif Bold</vt:lpstr>
      <vt:lpstr>Arial</vt:lpstr>
      <vt:lpstr>Calibri</vt:lpstr>
      <vt:lpstr>Calibri Light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Abeer</dc:creator>
  <cp:lastModifiedBy>Meqdad Meqdad</cp:lastModifiedBy>
  <cp:revision>242</cp:revision>
  <dcterms:created xsi:type="dcterms:W3CDTF">2017-10-17T08:16:37Z</dcterms:created>
  <dcterms:modified xsi:type="dcterms:W3CDTF">2020-06-30T19:46:09Z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0x0101005A0C4808D2E73F48AFE1BD1ECFCF34C4</vt:lpwstr>
  </property>
</Properties>
</file>